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4"/>
  </p:sldMasterIdLst>
  <p:notesMasterIdLst>
    <p:notesMasterId r:id="rId53"/>
  </p:notesMasterIdLst>
  <p:handoutMasterIdLst>
    <p:handoutMasterId r:id="rId54"/>
  </p:handoutMasterIdLst>
  <p:sldIdLst>
    <p:sldId id="257" r:id="rId5"/>
    <p:sldId id="258" r:id="rId6"/>
    <p:sldId id="259" r:id="rId7"/>
    <p:sldId id="260" r:id="rId8"/>
    <p:sldId id="330" r:id="rId9"/>
    <p:sldId id="281" r:id="rId10"/>
    <p:sldId id="307" r:id="rId11"/>
    <p:sldId id="333" r:id="rId12"/>
    <p:sldId id="335" r:id="rId13"/>
    <p:sldId id="262" r:id="rId14"/>
    <p:sldId id="263" r:id="rId15"/>
    <p:sldId id="338" r:id="rId16"/>
    <p:sldId id="294" r:id="rId17"/>
    <p:sldId id="295" r:id="rId18"/>
    <p:sldId id="296" r:id="rId19"/>
    <p:sldId id="336" r:id="rId20"/>
    <p:sldId id="269" r:id="rId21"/>
    <p:sldId id="278" r:id="rId22"/>
    <p:sldId id="270" r:id="rId23"/>
    <p:sldId id="282" r:id="rId24"/>
    <p:sldId id="327" r:id="rId25"/>
    <p:sldId id="328" r:id="rId26"/>
    <p:sldId id="321" r:id="rId27"/>
    <p:sldId id="268" r:id="rId28"/>
    <p:sldId id="272" r:id="rId29"/>
    <p:sldId id="311" r:id="rId30"/>
    <p:sldId id="322" r:id="rId31"/>
    <p:sldId id="324" r:id="rId32"/>
    <p:sldId id="323" r:id="rId33"/>
    <p:sldId id="275" r:id="rId34"/>
    <p:sldId id="276" r:id="rId35"/>
    <p:sldId id="310" r:id="rId36"/>
    <p:sldId id="277" r:id="rId37"/>
    <p:sldId id="337" r:id="rId38"/>
    <p:sldId id="313" r:id="rId39"/>
    <p:sldId id="326" r:id="rId40"/>
    <p:sldId id="297" r:id="rId41"/>
    <p:sldId id="299" r:id="rId42"/>
    <p:sldId id="301" r:id="rId43"/>
    <p:sldId id="305" r:id="rId44"/>
    <p:sldId id="329" r:id="rId45"/>
    <p:sldId id="298" r:id="rId46"/>
    <p:sldId id="300" r:id="rId47"/>
    <p:sldId id="309" r:id="rId48"/>
    <p:sldId id="325" r:id="rId49"/>
    <p:sldId id="306" r:id="rId50"/>
    <p:sldId id="286" r:id="rId51"/>
    <p:sldId id="279" r:id="rId52"/>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4660"/>
  </p:normalViewPr>
  <p:slideViewPr>
    <p:cSldViewPr snapToGrid="0">
      <p:cViewPr varScale="1">
        <p:scale>
          <a:sx n="81" d="100"/>
          <a:sy n="81" d="100"/>
        </p:scale>
        <p:origin x="37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presProps" Target="pres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1.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viewProps" Target="viewProp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theme" Target="theme/theme1.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4D8DE72C-C5B1-4ECF-B93E-F28F33A62BB4}" type="datetimeFigureOut">
              <a:rPr lang="en-US" smtClean="0"/>
              <a:t>10/17/2024</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1829EE76-EA53-4C94-BD1B-4E4747F1F9E2}" type="slidenum">
              <a:rPr lang="en-US" smtClean="0"/>
              <a:t>‹#›</a:t>
            </a:fld>
            <a:endParaRPr lang="en-US"/>
          </a:p>
        </p:txBody>
      </p:sp>
    </p:spTree>
    <p:extLst>
      <p:ext uri="{BB962C8B-B14F-4D97-AF65-F5344CB8AC3E}">
        <p14:creationId xmlns:p14="http://schemas.microsoft.com/office/powerpoint/2010/main" val="29914490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C0F95BF9-CE58-4535-971A-320BB5C44C74}" type="datetimeFigureOut">
              <a:rPr lang="en-US" smtClean="0"/>
              <a:t>10/16/2024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BDDA10B-5A64-4A35-B120-052701B5B8AC}" type="slidenum">
              <a:rPr lang="en-US" smtClean="0"/>
              <a:t>‹#›</a:t>
            </a:fld>
            <a:endParaRPr lang="en-US"/>
          </a:p>
        </p:txBody>
      </p:sp>
    </p:spTree>
    <p:extLst>
      <p:ext uri="{BB962C8B-B14F-4D97-AF65-F5344CB8AC3E}">
        <p14:creationId xmlns:p14="http://schemas.microsoft.com/office/powerpoint/2010/main" val="37235324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B90C6C2-31C2-4A1E-B479-B86290D329AA}" type="slidenum">
              <a:rPr lang="en-US" smtClean="0"/>
              <a:pPr>
                <a:defRPr/>
              </a:pPr>
              <a:t>1</a:t>
            </a:fld>
            <a:endParaRPr lang="en-US" dirty="0"/>
          </a:p>
        </p:txBody>
      </p:sp>
    </p:spTree>
    <p:extLst>
      <p:ext uri="{BB962C8B-B14F-4D97-AF65-F5344CB8AC3E}">
        <p14:creationId xmlns:p14="http://schemas.microsoft.com/office/powerpoint/2010/main" val="15094686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B90C6C2-31C2-4A1E-B479-B86290D329AA}" type="slidenum">
              <a:rPr lang="en-US" smtClean="0"/>
              <a:pPr>
                <a:defRPr/>
              </a:pPr>
              <a:t>4</a:t>
            </a:fld>
            <a:endParaRPr lang="en-US" dirty="0"/>
          </a:p>
        </p:txBody>
      </p:sp>
    </p:spTree>
    <p:extLst>
      <p:ext uri="{BB962C8B-B14F-4D97-AF65-F5344CB8AC3E}">
        <p14:creationId xmlns:p14="http://schemas.microsoft.com/office/powerpoint/2010/main" val="5800519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B90C6C2-31C2-4A1E-B479-B86290D329AA}" type="slidenum">
              <a:rPr lang="en-US" smtClean="0"/>
              <a:pPr>
                <a:defRPr/>
              </a:pPr>
              <a:t>5</a:t>
            </a:fld>
            <a:endParaRPr lang="en-US" dirty="0"/>
          </a:p>
        </p:txBody>
      </p:sp>
    </p:spTree>
    <p:extLst>
      <p:ext uri="{BB962C8B-B14F-4D97-AF65-F5344CB8AC3E}">
        <p14:creationId xmlns:p14="http://schemas.microsoft.com/office/powerpoint/2010/main" val="27760886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last travel day fall on a Friday, days are counted beginning Saturday.</a:t>
            </a:r>
          </a:p>
        </p:txBody>
      </p:sp>
      <p:sp>
        <p:nvSpPr>
          <p:cNvPr id="4" name="Slide Number Placeholder 3"/>
          <p:cNvSpPr>
            <a:spLocks noGrp="1"/>
          </p:cNvSpPr>
          <p:nvPr>
            <p:ph type="sldNum" sz="quarter" idx="10"/>
          </p:nvPr>
        </p:nvSpPr>
        <p:spPr/>
        <p:txBody>
          <a:bodyPr/>
          <a:lstStyle/>
          <a:p>
            <a:pPr>
              <a:defRPr/>
            </a:pPr>
            <a:fld id="{2B90C6C2-31C2-4A1E-B479-B86290D329AA}" type="slidenum">
              <a:rPr lang="en-US" smtClean="0"/>
              <a:pPr>
                <a:defRPr/>
              </a:pPr>
              <a:t>10</a:t>
            </a:fld>
            <a:endParaRPr lang="en-US" dirty="0"/>
          </a:p>
        </p:txBody>
      </p:sp>
    </p:spTree>
    <p:extLst>
      <p:ext uri="{BB962C8B-B14F-4D97-AF65-F5344CB8AC3E}">
        <p14:creationId xmlns:p14="http://schemas.microsoft.com/office/powerpoint/2010/main" val="8045798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Left off here</a:t>
            </a:r>
          </a:p>
        </p:txBody>
      </p:sp>
      <p:sp>
        <p:nvSpPr>
          <p:cNvPr id="4" name="Slide Number Placeholder 3"/>
          <p:cNvSpPr>
            <a:spLocks noGrp="1"/>
          </p:cNvSpPr>
          <p:nvPr>
            <p:ph type="sldNum" sz="quarter" idx="10"/>
          </p:nvPr>
        </p:nvSpPr>
        <p:spPr/>
        <p:txBody>
          <a:bodyPr/>
          <a:lstStyle/>
          <a:p>
            <a:pPr>
              <a:defRPr/>
            </a:pPr>
            <a:fld id="{2B90C6C2-31C2-4A1E-B479-B86290D329AA}" type="slidenum">
              <a:rPr lang="en-US" smtClean="0"/>
              <a:pPr>
                <a:defRPr/>
              </a:pPr>
              <a:t>17</a:t>
            </a:fld>
            <a:endParaRPr lang="en-US" dirty="0"/>
          </a:p>
        </p:txBody>
      </p:sp>
    </p:spTree>
    <p:extLst>
      <p:ext uri="{BB962C8B-B14F-4D97-AF65-F5344CB8AC3E}">
        <p14:creationId xmlns:p14="http://schemas.microsoft.com/office/powerpoint/2010/main" val="39512193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9C9C384-84A4-4AA4-A781-C3256D661E25}" type="datetimeFigureOut">
              <a:rPr lang="en-US" smtClean="0"/>
              <a:t>10/16/2024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127F7-64AE-4F7F-B35F-88B696DBFD8E}" type="slidenum">
              <a:rPr lang="en-US" smtClean="0"/>
              <a:t>‹#›</a:t>
            </a:fld>
            <a:endParaRPr lang="en-US"/>
          </a:p>
        </p:txBody>
      </p:sp>
    </p:spTree>
    <p:extLst>
      <p:ext uri="{BB962C8B-B14F-4D97-AF65-F5344CB8AC3E}">
        <p14:creationId xmlns:p14="http://schemas.microsoft.com/office/powerpoint/2010/main" val="609167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9C9C384-84A4-4AA4-A781-C3256D661E25}" type="datetimeFigureOut">
              <a:rPr lang="en-US" smtClean="0"/>
              <a:t>10/16/2024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127F7-64AE-4F7F-B35F-88B696DBFD8E}" type="slidenum">
              <a:rPr lang="en-US" smtClean="0"/>
              <a:t>‹#›</a:t>
            </a:fld>
            <a:endParaRPr lang="en-US"/>
          </a:p>
        </p:txBody>
      </p:sp>
    </p:spTree>
    <p:extLst>
      <p:ext uri="{BB962C8B-B14F-4D97-AF65-F5344CB8AC3E}">
        <p14:creationId xmlns:p14="http://schemas.microsoft.com/office/powerpoint/2010/main" val="18882886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9C9C384-84A4-4AA4-A781-C3256D661E25}" type="datetimeFigureOut">
              <a:rPr lang="en-US" smtClean="0"/>
              <a:t>10/16/2024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127F7-64AE-4F7F-B35F-88B696DBFD8E}"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920297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9C9C384-84A4-4AA4-A781-C3256D661E25}" type="datetimeFigureOut">
              <a:rPr lang="en-US" smtClean="0"/>
              <a:t>10/16/2024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127F7-64AE-4F7F-B35F-88B696DBFD8E}" type="slidenum">
              <a:rPr lang="en-US" smtClean="0"/>
              <a:t>‹#›</a:t>
            </a:fld>
            <a:endParaRPr lang="en-US"/>
          </a:p>
        </p:txBody>
      </p:sp>
    </p:spTree>
    <p:extLst>
      <p:ext uri="{BB962C8B-B14F-4D97-AF65-F5344CB8AC3E}">
        <p14:creationId xmlns:p14="http://schemas.microsoft.com/office/powerpoint/2010/main" val="11749271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9C9C384-84A4-4AA4-A781-C3256D661E25}" type="datetimeFigureOut">
              <a:rPr lang="en-US" smtClean="0"/>
              <a:t>10/16/2024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127F7-64AE-4F7F-B35F-88B696DBFD8E}"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0879375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9C9C384-84A4-4AA4-A781-C3256D661E25}" type="datetimeFigureOut">
              <a:rPr lang="en-US" smtClean="0"/>
              <a:t>10/16/2024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127F7-64AE-4F7F-B35F-88B696DBFD8E}" type="slidenum">
              <a:rPr lang="en-US" smtClean="0"/>
              <a:t>‹#›</a:t>
            </a:fld>
            <a:endParaRPr lang="en-US"/>
          </a:p>
        </p:txBody>
      </p:sp>
    </p:spTree>
    <p:extLst>
      <p:ext uri="{BB962C8B-B14F-4D97-AF65-F5344CB8AC3E}">
        <p14:creationId xmlns:p14="http://schemas.microsoft.com/office/powerpoint/2010/main" val="3620262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9C9C384-84A4-4AA4-A781-C3256D661E25}" type="datetimeFigureOut">
              <a:rPr lang="en-US" smtClean="0"/>
              <a:t>10/16/2024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127F7-64AE-4F7F-B35F-88B696DBFD8E}" type="slidenum">
              <a:rPr lang="en-US" smtClean="0"/>
              <a:t>‹#›</a:t>
            </a:fld>
            <a:endParaRPr lang="en-US"/>
          </a:p>
        </p:txBody>
      </p:sp>
    </p:spTree>
    <p:extLst>
      <p:ext uri="{BB962C8B-B14F-4D97-AF65-F5344CB8AC3E}">
        <p14:creationId xmlns:p14="http://schemas.microsoft.com/office/powerpoint/2010/main" val="13926330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9C9C384-84A4-4AA4-A781-C3256D661E25}" type="datetimeFigureOut">
              <a:rPr lang="en-US" smtClean="0"/>
              <a:t>10/16/2024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127F7-64AE-4F7F-B35F-88B696DBFD8E}" type="slidenum">
              <a:rPr lang="en-US" smtClean="0"/>
              <a:t>‹#›</a:t>
            </a:fld>
            <a:endParaRPr lang="en-US"/>
          </a:p>
        </p:txBody>
      </p:sp>
    </p:spTree>
    <p:extLst>
      <p:ext uri="{BB962C8B-B14F-4D97-AF65-F5344CB8AC3E}">
        <p14:creationId xmlns:p14="http://schemas.microsoft.com/office/powerpoint/2010/main" val="32207627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9C9C384-84A4-4AA4-A781-C3256D661E25}" type="datetimeFigureOut">
              <a:rPr lang="en-US" smtClean="0"/>
              <a:t>10/16/2024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127F7-64AE-4F7F-B35F-88B696DBFD8E}" type="slidenum">
              <a:rPr lang="en-US" smtClean="0"/>
              <a:t>‹#›</a:t>
            </a:fld>
            <a:endParaRPr lang="en-US"/>
          </a:p>
        </p:txBody>
      </p:sp>
    </p:spTree>
    <p:extLst>
      <p:ext uri="{BB962C8B-B14F-4D97-AF65-F5344CB8AC3E}">
        <p14:creationId xmlns:p14="http://schemas.microsoft.com/office/powerpoint/2010/main" val="27590253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9C9C384-84A4-4AA4-A781-C3256D661E25}" type="datetimeFigureOut">
              <a:rPr lang="en-US" smtClean="0"/>
              <a:t>10/16/2024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127F7-64AE-4F7F-B35F-88B696DBFD8E}" type="slidenum">
              <a:rPr lang="en-US" smtClean="0"/>
              <a:t>‹#›</a:t>
            </a:fld>
            <a:endParaRPr lang="en-US"/>
          </a:p>
        </p:txBody>
      </p:sp>
    </p:spTree>
    <p:extLst>
      <p:ext uri="{BB962C8B-B14F-4D97-AF65-F5344CB8AC3E}">
        <p14:creationId xmlns:p14="http://schemas.microsoft.com/office/powerpoint/2010/main" val="30898611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9C9C384-84A4-4AA4-A781-C3256D661E25}" type="datetimeFigureOut">
              <a:rPr lang="en-US" smtClean="0"/>
              <a:t>10/16/2024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3127F7-64AE-4F7F-B35F-88B696DBFD8E}" type="slidenum">
              <a:rPr lang="en-US" smtClean="0"/>
              <a:t>‹#›</a:t>
            </a:fld>
            <a:endParaRPr lang="en-US"/>
          </a:p>
        </p:txBody>
      </p:sp>
    </p:spTree>
    <p:extLst>
      <p:ext uri="{BB962C8B-B14F-4D97-AF65-F5344CB8AC3E}">
        <p14:creationId xmlns:p14="http://schemas.microsoft.com/office/powerpoint/2010/main" val="2497135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9C9C384-84A4-4AA4-A781-C3256D661E25}" type="datetimeFigureOut">
              <a:rPr lang="en-US" smtClean="0"/>
              <a:t>10/16/2024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33127F7-64AE-4F7F-B35F-88B696DBFD8E}" type="slidenum">
              <a:rPr lang="en-US" smtClean="0"/>
              <a:t>‹#›</a:t>
            </a:fld>
            <a:endParaRPr lang="en-US"/>
          </a:p>
        </p:txBody>
      </p:sp>
    </p:spTree>
    <p:extLst>
      <p:ext uri="{BB962C8B-B14F-4D97-AF65-F5344CB8AC3E}">
        <p14:creationId xmlns:p14="http://schemas.microsoft.com/office/powerpoint/2010/main" val="26738692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C9C384-84A4-4AA4-A781-C3256D661E25}" type="datetimeFigureOut">
              <a:rPr lang="en-US" smtClean="0"/>
              <a:t>10/16/2024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33127F7-64AE-4F7F-B35F-88B696DBFD8E}" type="slidenum">
              <a:rPr lang="en-US" smtClean="0"/>
              <a:t>‹#›</a:t>
            </a:fld>
            <a:endParaRPr lang="en-US"/>
          </a:p>
        </p:txBody>
      </p:sp>
    </p:spTree>
    <p:extLst>
      <p:ext uri="{BB962C8B-B14F-4D97-AF65-F5344CB8AC3E}">
        <p14:creationId xmlns:p14="http://schemas.microsoft.com/office/powerpoint/2010/main" val="21692032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C9C384-84A4-4AA4-A781-C3256D661E25}" type="datetimeFigureOut">
              <a:rPr lang="en-US" smtClean="0"/>
              <a:t>10/16/2024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33127F7-64AE-4F7F-B35F-88B696DBFD8E}" type="slidenum">
              <a:rPr lang="en-US" smtClean="0"/>
              <a:t>‹#›</a:t>
            </a:fld>
            <a:endParaRPr lang="en-US"/>
          </a:p>
        </p:txBody>
      </p:sp>
    </p:spTree>
    <p:extLst>
      <p:ext uri="{BB962C8B-B14F-4D97-AF65-F5344CB8AC3E}">
        <p14:creationId xmlns:p14="http://schemas.microsoft.com/office/powerpoint/2010/main" val="2911244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9C9C384-84A4-4AA4-A781-C3256D661E25}" type="datetimeFigureOut">
              <a:rPr lang="en-US" smtClean="0"/>
              <a:t>10/16/2024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3127F7-64AE-4F7F-B35F-88B696DBFD8E}" type="slidenum">
              <a:rPr lang="en-US" smtClean="0"/>
              <a:t>‹#›</a:t>
            </a:fld>
            <a:endParaRPr lang="en-US"/>
          </a:p>
        </p:txBody>
      </p:sp>
    </p:spTree>
    <p:extLst>
      <p:ext uri="{BB962C8B-B14F-4D97-AF65-F5344CB8AC3E}">
        <p14:creationId xmlns:p14="http://schemas.microsoft.com/office/powerpoint/2010/main" val="8706011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3127F7-64AE-4F7F-B35F-88B696DBFD8E}" type="slidenum">
              <a:rPr lang="en-US" smtClean="0"/>
              <a:t>‹#›</a:t>
            </a:fld>
            <a:endParaRPr lang="en-US"/>
          </a:p>
        </p:txBody>
      </p:sp>
      <p:sp>
        <p:nvSpPr>
          <p:cNvPr id="5" name="Date Placeholder 4"/>
          <p:cNvSpPr>
            <a:spLocks noGrp="1"/>
          </p:cNvSpPr>
          <p:nvPr>
            <p:ph type="dt" sz="half" idx="10"/>
          </p:nvPr>
        </p:nvSpPr>
        <p:spPr/>
        <p:txBody>
          <a:bodyPr/>
          <a:lstStyle/>
          <a:p>
            <a:fld id="{F9C9C384-84A4-4AA4-A781-C3256D661E25}" type="datetimeFigureOut">
              <a:rPr lang="en-US" smtClean="0"/>
              <a:t>10/16/2024</a:t>
            </a:fld>
            <a:endParaRPr lang="en-US"/>
          </a:p>
        </p:txBody>
      </p:sp>
    </p:spTree>
    <p:extLst>
      <p:ext uri="{BB962C8B-B14F-4D97-AF65-F5344CB8AC3E}">
        <p14:creationId xmlns:p14="http://schemas.microsoft.com/office/powerpoint/2010/main" val="7672470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9C9C384-84A4-4AA4-A781-C3256D661E25}" type="datetimeFigureOut">
              <a:rPr lang="en-US" smtClean="0"/>
              <a:t>10/16/2024</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33127F7-64AE-4F7F-B35F-88B696DBFD8E}" type="slidenum">
              <a:rPr lang="en-US" smtClean="0"/>
              <a:t>‹#›</a:t>
            </a:fld>
            <a:endParaRPr lang="en-US"/>
          </a:p>
        </p:txBody>
      </p:sp>
    </p:spTree>
    <p:extLst>
      <p:ext uri="{BB962C8B-B14F-4D97-AF65-F5344CB8AC3E}">
        <p14:creationId xmlns:p14="http://schemas.microsoft.com/office/powerpoint/2010/main" val="1321213900"/>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uh.edu/research/sponsored-projects/proc-pol-guide/trave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ww.uh.edu/office-of-finance/ap-travel/uh-travel/transportation/rental-rates/"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etd.ehi.com/#/unauthorised"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www.swabiz.com/"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www.uh.edu/administration-finance/tax-information/moving-and-relocation/"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uh.edu/office-of-finance/tax-information/official-tax-documents/"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www.uh.edu/office-of-finance/ap-travel/concur-tcard/tm-printable/creating-a-travel-request.pdf"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uh.edu/office-of-finance/ap-travel/types-of-travel/foreign/personal-vs-business/"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mailto:concur@central.uh.edu"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https://www.uh.edu/office-of-finance/ap-travel/travel-policies/" TargetMode="External"/><Relationship Id="rId2" Type="http://schemas.openxmlformats.org/officeDocument/2006/relationships/hyperlink" Target="https://www.uh.edu/office-of-finance/ap-travel/concur/tm-printable/" TargetMode="External"/><Relationship Id="rId1" Type="http://schemas.openxmlformats.org/officeDocument/2006/relationships/slideLayout" Target="../slideLayouts/slideLayout2.xml"/><Relationship Id="rId5" Type="http://schemas.openxmlformats.org/officeDocument/2006/relationships/hyperlink" Target="https://www.uh.edu/office-of-finance/ap-travel/travel-forms/" TargetMode="External"/><Relationship Id="rId4" Type="http://schemas.openxmlformats.org/officeDocument/2006/relationships/hyperlink" Target="https://www.uh.edu/office-of-finance/ap-travel/travel-rules/" TargetMode="External"/></Relationships>
</file>

<file path=ppt/slides/_rels/slide48.xml.rels><?xml version="1.0" encoding="UTF-8" standalone="yes"?>
<Relationships xmlns="http://schemas.openxmlformats.org/package/2006/relationships"><Relationship Id="rId2" Type="http://schemas.openxmlformats.org/officeDocument/2006/relationships/hyperlink" Target="mailto:tdas2s@central.uh.edu"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Rot="1" noChangeArrowheads="1"/>
          </p:cNvSpPr>
          <p:nvPr>
            <p:ph type="ctrTitle"/>
          </p:nvPr>
        </p:nvSpPr>
        <p:spPr>
          <a:xfrm>
            <a:off x="1699889" y="2600338"/>
            <a:ext cx="7389056" cy="1067001"/>
          </a:xfrm>
        </p:spPr>
        <p:txBody>
          <a:bodyPr/>
          <a:lstStyle/>
          <a:p>
            <a:pPr>
              <a:defRPr/>
            </a:pPr>
            <a:r>
              <a:rPr lang="en-US" b="1" dirty="0"/>
              <a:t>Travel Rules Training</a:t>
            </a:r>
            <a:br>
              <a:rPr lang="en-US" b="1" dirty="0"/>
            </a:br>
            <a:r>
              <a:rPr lang="en-US" sz="2400" b="1" dirty="0"/>
              <a:t>--- College of Medicine</a:t>
            </a:r>
          </a:p>
        </p:txBody>
      </p:sp>
      <p:sp>
        <p:nvSpPr>
          <p:cNvPr id="9219" name="Rectangle 3"/>
          <p:cNvSpPr>
            <a:spLocks noGrp="1" noRot="1" noChangeArrowheads="1"/>
          </p:cNvSpPr>
          <p:nvPr>
            <p:ph type="subTitle" idx="1"/>
          </p:nvPr>
        </p:nvSpPr>
        <p:spPr>
          <a:xfrm>
            <a:off x="1322009" y="3767805"/>
            <a:ext cx="7766936" cy="1096899"/>
          </a:xfrm>
        </p:spPr>
        <p:txBody>
          <a:bodyPr>
            <a:normAutofit fontScale="92500" lnSpcReduction="20000"/>
          </a:bodyPr>
          <a:lstStyle/>
          <a:p>
            <a:endParaRPr lang="en-US" altLang="en-US" sz="2400" b="1" dirty="0"/>
          </a:p>
          <a:p>
            <a:r>
              <a:rPr lang="en-US" altLang="en-US" sz="2400" b="1" dirty="0"/>
              <a:t>Olivia Guo ---AP Travel</a:t>
            </a:r>
          </a:p>
          <a:p>
            <a:r>
              <a:rPr lang="en-US" altLang="en-US" b="1" dirty="0"/>
              <a:t>October 2024</a:t>
            </a:r>
          </a:p>
        </p:txBody>
      </p:sp>
    </p:spTree>
    <p:extLst>
      <p:ext uri="{BB962C8B-B14F-4D97-AF65-F5344CB8AC3E}">
        <p14:creationId xmlns:p14="http://schemas.microsoft.com/office/powerpoint/2010/main" val="11234371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rrowheads="1"/>
          </p:cNvSpPr>
          <p:nvPr>
            <p:ph type="title"/>
          </p:nvPr>
        </p:nvSpPr>
        <p:spPr>
          <a:xfrm>
            <a:off x="376989" y="352926"/>
            <a:ext cx="8897013" cy="1320800"/>
          </a:xfrm>
        </p:spPr>
        <p:txBody>
          <a:bodyPr>
            <a:normAutofit/>
          </a:bodyPr>
          <a:lstStyle/>
          <a:p>
            <a:pPr algn="ctr">
              <a:defRPr/>
            </a:pPr>
            <a:r>
              <a:rPr lang="en-US" sz="3600" b="1" dirty="0"/>
              <a:t>Deadline for Submittal of Reimbursement Expense Reports</a:t>
            </a:r>
          </a:p>
        </p:txBody>
      </p:sp>
      <p:sp>
        <p:nvSpPr>
          <p:cNvPr id="57347" name="Rectangle 3"/>
          <p:cNvSpPr>
            <a:spLocks noGrp="1" noRot="1" noChangeArrowheads="1"/>
          </p:cNvSpPr>
          <p:nvPr>
            <p:ph idx="1"/>
          </p:nvPr>
        </p:nvSpPr>
        <p:spPr>
          <a:xfrm>
            <a:off x="376989" y="2013284"/>
            <a:ext cx="8694822" cy="3697705"/>
          </a:xfrm>
        </p:spPr>
        <p:txBody>
          <a:bodyPr>
            <a:normAutofit/>
          </a:bodyPr>
          <a:lstStyle/>
          <a:p>
            <a:pPr marL="452628">
              <a:buFont typeface="Wingdings" panose="05000000000000000000" pitchFamily="2" charset="2"/>
              <a:buChar char="v"/>
              <a:defRPr/>
            </a:pPr>
            <a:r>
              <a:rPr lang="en-US" sz="2400" dirty="0"/>
              <a:t>Traveler has up to 60 days after completion of travel to turn in receipts to the dept.</a:t>
            </a:r>
          </a:p>
          <a:p>
            <a:pPr marL="678942" lvl="1" indent="-342900">
              <a:spcBef>
                <a:spcPts val="324"/>
              </a:spcBef>
              <a:buFont typeface="Wingdings" panose="05000000000000000000" pitchFamily="2" charset="2"/>
              <a:buChar char="Ø"/>
              <a:defRPr/>
            </a:pPr>
            <a:r>
              <a:rPr lang="en-US" sz="2000" dirty="0"/>
              <a:t>If turned in after 60 days, must get routed to the Tax Department (with Taxable Payments or Reimbursements to Employees form-Exhibit B, SAM 03.D.06) before submitting to AP, this form need to be processed through DocuSign</a:t>
            </a:r>
          </a:p>
          <a:p>
            <a:pPr marL="452628">
              <a:buFont typeface="Wingdings" panose="05000000000000000000" pitchFamily="2" charset="2"/>
              <a:buChar char="v"/>
              <a:defRPr/>
            </a:pPr>
            <a:r>
              <a:rPr lang="en-US" sz="2400" dirty="0"/>
              <a:t>Department has a maximum of 15 days after received from traveler to submit to AP</a:t>
            </a:r>
          </a:p>
          <a:p>
            <a:pPr marL="678942" lvl="1" indent="-342900">
              <a:spcBef>
                <a:spcPts val="324"/>
              </a:spcBef>
              <a:buFont typeface="Wingdings" panose="05000000000000000000" pitchFamily="2" charset="2"/>
              <a:buChar char="Ø"/>
              <a:defRPr/>
            </a:pPr>
            <a:r>
              <a:rPr lang="en-US" sz="2000" dirty="0"/>
              <a:t>If submitted after 15 days, justification is needed </a:t>
            </a:r>
          </a:p>
          <a:p>
            <a:pPr marL="365760" indent="-256032">
              <a:buFont typeface="Wingdings 3"/>
              <a:buChar char=""/>
              <a:defRPr/>
            </a:pPr>
            <a:endParaRPr lang="en-US" dirty="0"/>
          </a:p>
        </p:txBody>
      </p:sp>
    </p:spTree>
    <p:extLst>
      <p:ext uri="{BB962C8B-B14F-4D97-AF65-F5344CB8AC3E}">
        <p14:creationId xmlns:p14="http://schemas.microsoft.com/office/powerpoint/2010/main" val="9794196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70857" y="152400"/>
            <a:ext cx="7560801" cy="1198562"/>
          </a:xfrm>
        </p:spPr>
        <p:txBody>
          <a:bodyPr>
            <a:noAutofit/>
          </a:bodyPr>
          <a:lstStyle/>
          <a:p>
            <a:pPr algn="ctr"/>
            <a:r>
              <a:rPr lang="en-US" sz="3600" b="1" dirty="0"/>
              <a:t>Required Documentation for Expense Report Reimbursement</a:t>
            </a:r>
          </a:p>
        </p:txBody>
      </p:sp>
      <p:sp>
        <p:nvSpPr>
          <p:cNvPr id="2" name="Content Placeholder 1"/>
          <p:cNvSpPr>
            <a:spLocks noGrp="1"/>
          </p:cNvSpPr>
          <p:nvPr>
            <p:ph idx="1"/>
          </p:nvPr>
        </p:nvSpPr>
        <p:spPr>
          <a:xfrm>
            <a:off x="870857" y="1524000"/>
            <a:ext cx="7739743" cy="5007429"/>
          </a:xfrm>
        </p:spPr>
        <p:txBody>
          <a:bodyPr>
            <a:normAutofit/>
          </a:bodyPr>
          <a:lstStyle/>
          <a:p>
            <a:pPr>
              <a:buFont typeface="Wingdings" panose="05000000000000000000" pitchFamily="2" charset="2"/>
              <a:buChar char="v"/>
            </a:pPr>
            <a:r>
              <a:rPr lang="en-US" sz="1800" dirty="0"/>
              <a:t>Daily itinerary/conference agenda is required for all expense report, if personal day is included in the trip, conference agenda is not sufficient;</a:t>
            </a:r>
          </a:p>
          <a:p>
            <a:pPr>
              <a:lnSpc>
                <a:spcPct val="90000"/>
              </a:lnSpc>
              <a:buFont typeface="Wingdings" panose="05000000000000000000" pitchFamily="2" charset="2"/>
              <a:buChar char="v"/>
            </a:pPr>
            <a:r>
              <a:rPr lang="en-US" sz="1800" dirty="0"/>
              <a:t>Intern</a:t>
            </a:r>
            <a:r>
              <a:rPr lang="en-US" dirty="0"/>
              <a:t>ational Travel Export Control Form is required for </a:t>
            </a:r>
            <a:r>
              <a:rPr lang="en-US" altLang="en-US" dirty="0"/>
              <a:t>all travelers to destination outside the United States and the U.S territories and possessions, this form should be processed through DocuSign</a:t>
            </a:r>
          </a:p>
          <a:p>
            <a:pPr>
              <a:buFont typeface="Wingdings" panose="05000000000000000000" pitchFamily="2" charset="2"/>
              <a:buChar char="v"/>
            </a:pPr>
            <a:r>
              <a:rPr lang="en-US" sz="1800" dirty="0"/>
              <a:t>Port Trip report is required for all foreign travels unless the traveler is guest or contractor;</a:t>
            </a:r>
          </a:p>
          <a:p>
            <a:pPr>
              <a:buFont typeface="Wingdings" panose="05000000000000000000" pitchFamily="2" charset="2"/>
              <a:buChar char="v"/>
            </a:pPr>
            <a:r>
              <a:rPr lang="en-US" dirty="0"/>
              <a:t>Hotel folio is required as supporting documentation if traveler claims meal;</a:t>
            </a:r>
          </a:p>
          <a:p>
            <a:pPr>
              <a:buFont typeface="Wingdings" panose="05000000000000000000" pitchFamily="2" charset="2"/>
              <a:buChar char="v"/>
            </a:pPr>
            <a:r>
              <a:rPr lang="en-US" sz="1800" dirty="0"/>
              <a:t>Rental car receipt is required as supporting documentation </a:t>
            </a:r>
            <a:r>
              <a:rPr lang="en-US" dirty="0"/>
              <a:t>if traveler claims gasoline;</a:t>
            </a:r>
          </a:p>
          <a:p>
            <a:pPr>
              <a:buFont typeface="Wingdings" panose="05000000000000000000" pitchFamily="2" charset="2"/>
              <a:buChar char="v"/>
            </a:pPr>
            <a:r>
              <a:rPr lang="en-US" dirty="0"/>
              <a:t>Airfare itinerary is required as supporting documentation if traveler claims baggage fee;</a:t>
            </a:r>
          </a:p>
          <a:p>
            <a:pPr>
              <a:buFont typeface="Wingdings" panose="05000000000000000000" pitchFamily="2" charset="2"/>
              <a:buChar char="v"/>
            </a:pPr>
            <a:endParaRPr lang="en-US" sz="1800" dirty="0"/>
          </a:p>
        </p:txBody>
      </p:sp>
    </p:spTree>
    <p:extLst>
      <p:ext uri="{BB962C8B-B14F-4D97-AF65-F5344CB8AC3E}">
        <p14:creationId xmlns:p14="http://schemas.microsoft.com/office/powerpoint/2010/main" val="27329829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70857" y="152400"/>
            <a:ext cx="7560801" cy="1198562"/>
          </a:xfrm>
        </p:spPr>
        <p:txBody>
          <a:bodyPr>
            <a:noAutofit/>
          </a:bodyPr>
          <a:lstStyle/>
          <a:p>
            <a:pPr algn="ctr"/>
            <a:r>
              <a:rPr lang="en-US" sz="3600" b="1" dirty="0"/>
              <a:t>Required Documentation for Expense Report Reimbursement</a:t>
            </a:r>
          </a:p>
        </p:txBody>
      </p:sp>
      <p:sp>
        <p:nvSpPr>
          <p:cNvPr id="2" name="Content Placeholder 1"/>
          <p:cNvSpPr>
            <a:spLocks noGrp="1"/>
          </p:cNvSpPr>
          <p:nvPr>
            <p:ph idx="1"/>
          </p:nvPr>
        </p:nvSpPr>
        <p:spPr>
          <a:xfrm>
            <a:off x="870857" y="1524000"/>
            <a:ext cx="7739743" cy="5007429"/>
          </a:xfrm>
        </p:spPr>
        <p:txBody>
          <a:bodyPr>
            <a:normAutofit/>
          </a:bodyPr>
          <a:lstStyle/>
          <a:p>
            <a:pPr>
              <a:buFont typeface="Wingdings" panose="05000000000000000000" pitchFamily="2" charset="2"/>
              <a:buChar char="v"/>
            </a:pPr>
            <a:r>
              <a:rPr lang="en-US" sz="1800" dirty="0"/>
              <a:t>Roster is requir</a:t>
            </a:r>
            <a:r>
              <a:rPr lang="en-US" dirty="0"/>
              <a:t>ed for group travel;</a:t>
            </a:r>
          </a:p>
          <a:p>
            <a:pPr>
              <a:buFont typeface="Wingdings" panose="05000000000000000000" pitchFamily="2" charset="2"/>
              <a:buChar char="v"/>
            </a:pPr>
            <a:r>
              <a:rPr lang="en-US" sz="1800" dirty="0"/>
              <a:t>Supervisor</a:t>
            </a:r>
            <a:r>
              <a:rPr lang="en-US" dirty="0"/>
              <a:t>’s approval is required for business meal expense;</a:t>
            </a:r>
          </a:p>
          <a:p>
            <a:pPr>
              <a:buFont typeface="Wingdings" panose="05000000000000000000" pitchFamily="2" charset="2"/>
              <a:buChar char="v"/>
            </a:pPr>
            <a:r>
              <a:rPr lang="en-US" sz="1800" dirty="0"/>
              <a:t>Justification form is required if travel request is approved after travel starts;</a:t>
            </a:r>
          </a:p>
          <a:p>
            <a:pPr>
              <a:buFont typeface="Wingdings" panose="05000000000000000000" pitchFamily="2" charset="2"/>
              <a:buChar char="v"/>
            </a:pPr>
            <a:r>
              <a:rPr lang="en-US" dirty="0"/>
              <a:t>Justification form is required if expense report does not submitted to AP within 15 days after department receives receipts;</a:t>
            </a:r>
          </a:p>
          <a:p>
            <a:pPr>
              <a:buFont typeface="Wingdings" panose="05000000000000000000" pitchFamily="2" charset="2"/>
              <a:buChar char="v"/>
            </a:pPr>
            <a:r>
              <a:rPr lang="en-US" sz="1800" dirty="0"/>
              <a:t>Justification form is required if traveler </a:t>
            </a:r>
            <a:r>
              <a:rPr lang="en-US" dirty="0"/>
              <a:t>claims GSA meal limit during the whole trip (this is only allowed when traveler’s actual meal expense exceeds GSA rate but can not provide itemized receipts)</a:t>
            </a:r>
            <a:endParaRPr lang="en-US" sz="1800" dirty="0"/>
          </a:p>
          <a:p>
            <a:pPr>
              <a:buFont typeface="Wingdings" panose="05000000000000000000" pitchFamily="2" charset="2"/>
              <a:buChar char="v"/>
            </a:pPr>
            <a:r>
              <a:rPr lang="en-US" dirty="0"/>
              <a:t>Itemized meal receipt is required if meal expense exceeds GSA rate;</a:t>
            </a:r>
          </a:p>
          <a:p>
            <a:pPr>
              <a:buFont typeface="Wingdings" panose="05000000000000000000" pitchFamily="2" charset="2"/>
              <a:buChar char="v"/>
            </a:pPr>
            <a:r>
              <a:rPr lang="en-US" sz="1800" dirty="0"/>
              <a:t>Itemized receipt and proof of payment is required for airfare, lodging, rental car, registration and all incidentals over $75;</a:t>
            </a:r>
          </a:p>
          <a:p>
            <a:pPr>
              <a:buFont typeface="Wingdings" panose="05000000000000000000" pitchFamily="2" charset="2"/>
              <a:buChar char="v"/>
            </a:pPr>
            <a:r>
              <a:rPr lang="en-US" dirty="0"/>
              <a:t>Invitation letter or corresponding email is required for guest travel;</a:t>
            </a:r>
          </a:p>
          <a:p>
            <a:pPr>
              <a:buFont typeface="Wingdings" panose="05000000000000000000" pitchFamily="2" charset="2"/>
              <a:buChar char="v"/>
            </a:pPr>
            <a:endParaRPr lang="en-US" sz="1800" dirty="0"/>
          </a:p>
        </p:txBody>
      </p:sp>
    </p:spTree>
    <p:extLst>
      <p:ext uri="{BB962C8B-B14F-4D97-AF65-F5344CB8AC3E}">
        <p14:creationId xmlns:p14="http://schemas.microsoft.com/office/powerpoint/2010/main" val="34453863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rrowheads="1"/>
          </p:cNvSpPr>
          <p:nvPr>
            <p:ph type="title"/>
          </p:nvPr>
        </p:nvSpPr>
        <p:spPr>
          <a:xfrm>
            <a:off x="802105" y="381000"/>
            <a:ext cx="7526809" cy="947057"/>
          </a:xfrm>
        </p:spPr>
        <p:txBody>
          <a:bodyPr>
            <a:normAutofit fontScale="90000"/>
          </a:bodyPr>
          <a:lstStyle/>
          <a:p>
            <a:pPr algn="ctr">
              <a:defRPr/>
            </a:pPr>
            <a:r>
              <a:rPr lang="en-US" sz="3600" b="1" dirty="0"/>
              <a:t>Documentation Requirements for Reimbursement</a:t>
            </a:r>
          </a:p>
        </p:txBody>
      </p:sp>
      <p:sp>
        <p:nvSpPr>
          <p:cNvPr id="25602" name="Rectangle 3"/>
          <p:cNvSpPr>
            <a:spLocks noGrp="1" noRot="1" noChangeArrowheads="1"/>
          </p:cNvSpPr>
          <p:nvPr>
            <p:ph idx="1"/>
          </p:nvPr>
        </p:nvSpPr>
        <p:spPr>
          <a:xfrm>
            <a:off x="802105" y="1524001"/>
            <a:ext cx="7679208" cy="4772525"/>
          </a:xfrm>
        </p:spPr>
        <p:txBody>
          <a:bodyPr>
            <a:normAutofit/>
          </a:bodyPr>
          <a:lstStyle/>
          <a:p>
            <a:pPr eaLnBrk="1" hangingPunct="1">
              <a:buFont typeface="Wingdings" panose="05000000000000000000" pitchFamily="2" charset="2"/>
              <a:buChar char="v"/>
            </a:pPr>
            <a:r>
              <a:rPr lang="en-US" altLang="en-US" sz="2400" dirty="0"/>
              <a:t>Airfare</a:t>
            </a:r>
          </a:p>
          <a:p>
            <a:pPr lvl="1" eaLnBrk="1" hangingPunct="1">
              <a:buFont typeface="Wingdings" panose="05000000000000000000" pitchFamily="2" charset="2"/>
              <a:buChar char="Ø"/>
            </a:pPr>
            <a:r>
              <a:rPr lang="en-US" altLang="en-US" sz="2000" dirty="0"/>
              <a:t>The employee’s name</a:t>
            </a:r>
          </a:p>
          <a:p>
            <a:pPr lvl="1" eaLnBrk="1" hangingPunct="1">
              <a:buFont typeface="Wingdings" panose="05000000000000000000" pitchFamily="2" charset="2"/>
              <a:buChar char="Ø"/>
            </a:pPr>
            <a:r>
              <a:rPr lang="en-US" altLang="en-US" sz="2000" dirty="0"/>
              <a:t>The transaction service provider’s name</a:t>
            </a:r>
          </a:p>
          <a:p>
            <a:pPr lvl="1" eaLnBrk="1" hangingPunct="1">
              <a:buFont typeface="Wingdings" panose="05000000000000000000" pitchFamily="2" charset="2"/>
              <a:buChar char="Ø"/>
            </a:pPr>
            <a:r>
              <a:rPr lang="en-US" altLang="en-US" sz="2000" dirty="0"/>
              <a:t>The ticket number</a:t>
            </a:r>
          </a:p>
          <a:p>
            <a:pPr lvl="1" eaLnBrk="1" hangingPunct="1">
              <a:buFont typeface="Wingdings" panose="05000000000000000000" pitchFamily="2" charset="2"/>
              <a:buChar char="Ø"/>
            </a:pPr>
            <a:r>
              <a:rPr lang="en-US" altLang="en-US" sz="2000" dirty="0"/>
              <a:t>The class of transportation</a:t>
            </a:r>
          </a:p>
          <a:p>
            <a:pPr lvl="1" eaLnBrk="1" hangingPunct="1">
              <a:buFont typeface="Wingdings" panose="05000000000000000000" pitchFamily="2" charset="2"/>
              <a:buChar char="Ø"/>
            </a:pPr>
            <a:r>
              <a:rPr lang="en-US" altLang="en-US" sz="2000" dirty="0"/>
              <a:t>Travel dates</a:t>
            </a:r>
          </a:p>
          <a:p>
            <a:pPr lvl="1" eaLnBrk="1" hangingPunct="1">
              <a:buFont typeface="Wingdings" panose="05000000000000000000" pitchFamily="2" charset="2"/>
              <a:buChar char="Ø"/>
            </a:pPr>
            <a:r>
              <a:rPr lang="en-US" altLang="en-US" sz="2000" dirty="0"/>
              <a:t>The amount charged for the transaction</a:t>
            </a:r>
          </a:p>
          <a:p>
            <a:pPr lvl="1" eaLnBrk="1" hangingPunct="1">
              <a:buFont typeface="Wingdings" panose="05000000000000000000" pitchFamily="2" charset="2"/>
              <a:buChar char="Ø"/>
            </a:pPr>
            <a:r>
              <a:rPr lang="en-US" altLang="en-US" sz="2000" dirty="0"/>
              <a:t>The origin and destination</a:t>
            </a:r>
          </a:p>
          <a:p>
            <a:pPr lvl="1" eaLnBrk="1" hangingPunct="1">
              <a:buFont typeface="Wingdings" panose="05000000000000000000" pitchFamily="2" charset="2"/>
              <a:buChar char="Ø"/>
            </a:pPr>
            <a:r>
              <a:rPr lang="en-US" altLang="en-US" sz="2000" dirty="0"/>
              <a:t>Proof of payment</a:t>
            </a:r>
          </a:p>
          <a:p>
            <a:pPr lvl="2" eaLnBrk="1" hangingPunct="1"/>
            <a:endParaRPr lang="en-US" altLang="en-US" dirty="0"/>
          </a:p>
          <a:p>
            <a:pPr eaLnBrk="1" hangingPunct="1"/>
            <a:endParaRPr lang="en-US" altLang="en-US" dirty="0"/>
          </a:p>
        </p:txBody>
      </p:sp>
    </p:spTree>
    <p:extLst>
      <p:ext uri="{BB962C8B-B14F-4D97-AF65-F5344CB8AC3E}">
        <p14:creationId xmlns:p14="http://schemas.microsoft.com/office/powerpoint/2010/main" val="22929100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rrowheads="1"/>
          </p:cNvSpPr>
          <p:nvPr>
            <p:ph type="title"/>
          </p:nvPr>
        </p:nvSpPr>
        <p:spPr>
          <a:xfrm>
            <a:off x="802105" y="381000"/>
            <a:ext cx="7526809" cy="947057"/>
          </a:xfrm>
        </p:spPr>
        <p:txBody>
          <a:bodyPr>
            <a:normAutofit fontScale="90000"/>
          </a:bodyPr>
          <a:lstStyle/>
          <a:p>
            <a:pPr algn="ctr">
              <a:defRPr/>
            </a:pPr>
            <a:r>
              <a:rPr lang="en-US" sz="3600" b="1" dirty="0"/>
              <a:t>Documentation Requirements for Reimbursement (</a:t>
            </a:r>
            <a:r>
              <a:rPr lang="en-US" sz="2700" b="1" dirty="0"/>
              <a:t>continued</a:t>
            </a:r>
            <a:r>
              <a:rPr lang="en-US" sz="3600" b="1" dirty="0"/>
              <a:t>)</a:t>
            </a:r>
          </a:p>
        </p:txBody>
      </p:sp>
      <p:sp>
        <p:nvSpPr>
          <p:cNvPr id="25602" name="Rectangle 3"/>
          <p:cNvSpPr>
            <a:spLocks noGrp="1" noRot="1" noChangeArrowheads="1"/>
          </p:cNvSpPr>
          <p:nvPr>
            <p:ph idx="1"/>
          </p:nvPr>
        </p:nvSpPr>
        <p:spPr>
          <a:xfrm>
            <a:off x="802105" y="1524001"/>
            <a:ext cx="7679208" cy="4772525"/>
          </a:xfrm>
        </p:spPr>
        <p:txBody>
          <a:bodyPr>
            <a:normAutofit/>
          </a:bodyPr>
          <a:lstStyle/>
          <a:p>
            <a:pPr eaLnBrk="1" hangingPunct="1">
              <a:buFont typeface="Wingdings" panose="05000000000000000000" pitchFamily="2" charset="2"/>
              <a:buChar char="v"/>
            </a:pPr>
            <a:r>
              <a:rPr lang="en-US" altLang="en-US" sz="2400" dirty="0"/>
              <a:t>Lodging</a:t>
            </a:r>
          </a:p>
          <a:p>
            <a:pPr lvl="1" eaLnBrk="1" hangingPunct="1">
              <a:buFont typeface="Wingdings" panose="05000000000000000000" pitchFamily="2" charset="2"/>
              <a:buChar char="Ø"/>
            </a:pPr>
            <a:r>
              <a:rPr lang="en-US" altLang="en-US" sz="2000" dirty="0"/>
              <a:t>Must be issued by commercial lodging establishment or travel agent or broker who purchased the lodging</a:t>
            </a:r>
          </a:p>
          <a:p>
            <a:pPr lvl="1" eaLnBrk="1" hangingPunct="1">
              <a:buFont typeface="Wingdings" panose="05000000000000000000" pitchFamily="2" charset="2"/>
              <a:buChar char="Ø"/>
            </a:pPr>
            <a:r>
              <a:rPr lang="en-US" altLang="en-US" sz="2000" dirty="0"/>
              <a:t>The name and address of the commercial lodging establishment</a:t>
            </a:r>
          </a:p>
          <a:p>
            <a:pPr lvl="1" eaLnBrk="1" hangingPunct="1">
              <a:buFont typeface="Wingdings" panose="05000000000000000000" pitchFamily="2" charset="2"/>
              <a:buChar char="Ø"/>
            </a:pPr>
            <a:r>
              <a:rPr lang="en-US" altLang="en-US" sz="2000" dirty="0"/>
              <a:t>The name of the employee</a:t>
            </a:r>
          </a:p>
          <a:p>
            <a:pPr lvl="1" eaLnBrk="1" hangingPunct="1">
              <a:buFont typeface="Wingdings" panose="05000000000000000000" pitchFamily="2" charset="2"/>
              <a:buChar char="Ø"/>
            </a:pPr>
            <a:r>
              <a:rPr lang="en-US" altLang="en-US" sz="2000" dirty="0"/>
              <a:t>The single room rate</a:t>
            </a:r>
          </a:p>
          <a:p>
            <a:pPr lvl="1" eaLnBrk="1" hangingPunct="1">
              <a:buFont typeface="Wingdings" panose="05000000000000000000" pitchFamily="2" charset="2"/>
              <a:buChar char="Ø"/>
            </a:pPr>
            <a:r>
              <a:rPr lang="en-US" altLang="en-US" sz="2000" dirty="0"/>
              <a:t>A daily itemization of the lodging charges</a:t>
            </a:r>
          </a:p>
          <a:p>
            <a:pPr lvl="1" eaLnBrk="1" hangingPunct="1">
              <a:buFont typeface="Wingdings" panose="05000000000000000000" pitchFamily="2" charset="2"/>
              <a:buChar char="Ø"/>
            </a:pPr>
            <a:r>
              <a:rPr lang="en-US" altLang="en-US" sz="2000" dirty="0"/>
              <a:t>Proof of payment</a:t>
            </a:r>
          </a:p>
          <a:p>
            <a:pPr lvl="2" eaLnBrk="1" hangingPunct="1"/>
            <a:endParaRPr lang="en-US" altLang="en-US" dirty="0"/>
          </a:p>
          <a:p>
            <a:pPr eaLnBrk="1" hangingPunct="1"/>
            <a:endParaRPr lang="en-US" altLang="en-US" dirty="0"/>
          </a:p>
        </p:txBody>
      </p:sp>
    </p:spTree>
    <p:extLst>
      <p:ext uri="{BB962C8B-B14F-4D97-AF65-F5344CB8AC3E}">
        <p14:creationId xmlns:p14="http://schemas.microsoft.com/office/powerpoint/2010/main" val="5984977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rrowheads="1"/>
          </p:cNvSpPr>
          <p:nvPr>
            <p:ph type="title"/>
          </p:nvPr>
        </p:nvSpPr>
        <p:spPr>
          <a:xfrm>
            <a:off x="802105" y="381000"/>
            <a:ext cx="7526809" cy="947057"/>
          </a:xfrm>
        </p:spPr>
        <p:txBody>
          <a:bodyPr>
            <a:normAutofit fontScale="90000"/>
          </a:bodyPr>
          <a:lstStyle/>
          <a:p>
            <a:pPr algn="ctr">
              <a:defRPr/>
            </a:pPr>
            <a:r>
              <a:rPr lang="en-US" sz="3600" b="1" dirty="0"/>
              <a:t>Documentation Requirements for Reimbursement (</a:t>
            </a:r>
            <a:r>
              <a:rPr lang="en-US" sz="2700" b="1" dirty="0"/>
              <a:t>continued</a:t>
            </a:r>
            <a:r>
              <a:rPr lang="en-US" sz="3600" b="1" dirty="0"/>
              <a:t>)</a:t>
            </a:r>
          </a:p>
        </p:txBody>
      </p:sp>
      <p:sp>
        <p:nvSpPr>
          <p:cNvPr id="25602" name="Rectangle 3"/>
          <p:cNvSpPr>
            <a:spLocks noGrp="1" noRot="1" noChangeArrowheads="1"/>
          </p:cNvSpPr>
          <p:nvPr>
            <p:ph idx="1"/>
          </p:nvPr>
        </p:nvSpPr>
        <p:spPr>
          <a:xfrm>
            <a:off x="802105" y="1524001"/>
            <a:ext cx="7679208" cy="4772525"/>
          </a:xfrm>
        </p:spPr>
        <p:txBody>
          <a:bodyPr>
            <a:normAutofit/>
          </a:bodyPr>
          <a:lstStyle/>
          <a:p>
            <a:pPr eaLnBrk="1" hangingPunct="1">
              <a:buFont typeface="Wingdings" panose="05000000000000000000" pitchFamily="2" charset="2"/>
              <a:buChar char="v"/>
            </a:pPr>
            <a:r>
              <a:rPr lang="en-US" altLang="en-US" sz="2400" dirty="0"/>
              <a:t>Rental car</a:t>
            </a:r>
          </a:p>
          <a:p>
            <a:pPr lvl="1">
              <a:buFont typeface="Wingdings" panose="05000000000000000000" pitchFamily="2" charset="2"/>
              <a:buChar char="v"/>
            </a:pPr>
            <a:r>
              <a:rPr lang="en-US" altLang="en-US" sz="2200" dirty="0"/>
              <a:t>The rental company name</a:t>
            </a:r>
          </a:p>
          <a:p>
            <a:pPr lvl="1">
              <a:buFont typeface="Wingdings" panose="05000000000000000000" pitchFamily="2" charset="2"/>
              <a:buChar char="v"/>
            </a:pPr>
            <a:r>
              <a:rPr lang="en-US" altLang="en-US" sz="2200" dirty="0"/>
              <a:t>The renter’s name</a:t>
            </a:r>
          </a:p>
          <a:p>
            <a:pPr lvl="1">
              <a:buFont typeface="Wingdings" panose="05000000000000000000" pitchFamily="2" charset="2"/>
              <a:buChar char="v"/>
            </a:pPr>
            <a:r>
              <a:rPr lang="en-US" altLang="en-US" sz="2200" dirty="0"/>
              <a:t>Start and end date of rental</a:t>
            </a:r>
          </a:p>
          <a:p>
            <a:pPr lvl="1">
              <a:buFont typeface="Wingdings" panose="05000000000000000000" pitchFamily="2" charset="2"/>
              <a:buChar char="v"/>
            </a:pPr>
            <a:r>
              <a:rPr lang="en-US" altLang="en-US" sz="2200" dirty="0"/>
              <a:t>An itemization of expenses incurred</a:t>
            </a:r>
          </a:p>
          <a:p>
            <a:pPr lvl="1">
              <a:buFont typeface="Wingdings" panose="05000000000000000000" pitchFamily="2" charset="2"/>
              <a:buChar char="v"/>
            </a:pPr>
            <a:r>
              <a:rPr lang="en-US" altLang="en-US" sz="2200" dirty="0"/>
              <a:t>Proof of payment</a:t>
            </a:r>
          </a:p>
          <a:p>
            <a:pPr lvl="1">
              <a:buFont typeface="Wingdings" panose="05000000000000000000" pitchFamily="2" charset="2"/>
              <a:buChar char="v"/>
            </a:pPr>
            <a:r>
              <a:rPr lang="en-US" altLang="en-US" sz="2200" dirty="0"/>
              <a:t>Rental car class (midsize, full, SUV, …)</a:t>
            </a:r>
          </a:p>
          <a:p>
            <a:pPr eaLnBrk="1" hangingPunct="1"/>
            <a:endParaRPr lang="en-US" altLang="en-US" dirty="0"/>
          </a:p>
          <a:p>
            <a:pPr eaLnBrk="1" hangingPunct="1"/>
            <a:endParaRPr lang="en-US" altLang="en-US" dirty="0"/>
          </a:p>
          <a:p>
            <a:pPr eaLnBrk="1" hangingPunct="1"/>
            <a:r>
              <a:rPr lang="en-US" altLang="en-US" dirty="0"/>
              <a:t>Note: Rental car gas charges can only be reimbursed if the rental car information is provided.</a:t>
            </a:r>
          </a:p>
        </p:txBody>
      </p:sp>
    </p:spTree>
    <p:extLst>
      <p:ext uri="{BB962C8B-B14F-4D97-AF65-F5344CB8AC3E}">
        <p14:creationId xmlns:p14="http://schemas.microsoft.com/office/powerpoint/2010/main" val="4061536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70857" y="152400"/>
            <a:ext cx="7560801" cy="1198562"/>
          </a:xfrm>
        </p:spPr>
        <p:txBody>
          <a:bodyPr>
            <a:noAutofit/>
          </a:bodyPr>
          <a:lstStyle/>
          <a:p>
            <a:pPr algn="ctr"/>
            <a:r>
              <a:rPr lang="en-US" sz="3600" b="1" dirty="0"/>
              <a:t>Deadline for Submittal of </a:t>
            </a:r>
            <a:br>
              <a:rPr lang="en-US" sz="3600" b="1" dirty="0"/>
            </a:br>
            <a:r>
              <a:rPr lang="en-US" sz="3600" b="1" dirty="0"/>
              <a:t>Travel Card Expense Reports</a:t>
            </a:r>
          </a:p>
        </p:txBody>
      </p:sp>
      <p:sp>
        <p:nvSpPr>
          <p:cNvPr id="2" name="Content Placeholder 1"/>
          <p:cNvSpPr>
            <a:spLocks noGrp="1"/>
          </p:cNvSpPr>
          <p:nvPr>
            <p:ph idx="1"/>
          </p:nvPr>
        </p:nvSpPr>
        <p:spPr>
          <a:xfrm>
            <a:off x="870857" y="1524000"/>
            <a:ext cx="7739743" cy="5007429"/>
          </a:xfrm>
        </p:spPr>
        <p:txBody>
          <a:bodyPr>
            <a:normAutofit/>
          </a:bodyPr>
          <a:lstStyle/>
          <a:p>
            <a:pPr>
              <a:buFont typeface="Wingdings" panose="05000000000000000000" pitchFamily="2" charset="2"/>
              <a:buChar char="v"/>
            </a:pPr>
            <a:r>
              <a:rPr lang="en-US" sz="2400" dirty="0"/>
              <a:t>Cardholders and custodians are responsible for submitting Expense Reports correctly in Concur through the certifying signatory to Accounts Payable no later than the 25</a:t>
            </a:r>
            <a:r>
              <a:rPr lang="en-US" sz="2400" baseline="30000" dirty="0"/>
              <a:t>th</a:t>
            </a:r>
            <a:r>
              <a:rPr lang="en-US" sz="2400" dirty="0"/>
              <a:t> of the month following the month in which those transactions occurred, otherwise violation will be recorded, this includes the resubmitted reports</a:t>
            </a:r>
          </a:p>
          <a:p>
            <a:pPr lvl="1">
              <a:buFont typeface="Wingdings" panose="05000000000000000000" pitchFamily="2" charset="2"/>
              <a:buChar char="Ø"/>
            </a:pPr>
            <a:r>
              <a:rPr lang="en-US" sz="1800" dirty="0"/>
              <a:t>For example:</a:t>
            </a:r>
          </a:p>
          <a:p>
            <a:pPr lvl="1">
              <a:buFont typeface="Wingdings" panose="05000000000000000000" pitchFamily="2" charset="2"/>
              <a:buChar char="Ø"/>
            </a:pPr>
            <a:r>
              <a:rPr lang="en-US" sz="1800" dirty="0"/>
              <a:t>Charges with a transaction date in September (September 1 – September 30) must be submitted to </a:t>
            </a:r>
            <a:r>
              <a:rPr lang="en-US" sz="1800" b="1" dirty="0"/>
              <a:t>Accounts Payable </a:t>
            </a:r>
            <a:r>
              <a:rPr lang="en-US" sz="1800" dirty="0"/>
              <a:t>correctly</a:t>
            </a:r>
            <a:r>
              <a:rPr lang="en-US" sz="1800" b="1" dirty="0"/>
              <a:t> </a:t>
            </a:r>
            <a:r>
              <a:rPr lang="en-US" sz="1800" dirty="0"/>
              <a:t>on an Expense Report by October 25 in Concur.  If the 25</a:t>
            </a:r>
            <a:r>
              <a:rPr lang="en-US" sz="1800" baseline="30000" dirty="0"/>
              <a:t>th</a:t>
            </a:r>
            <a:r>
              <a:rPr lang="en-US" sz="1800" dirty="0"/>
              <a:t> falls on a weekend or holiday, the due date will be the following business day unless otherwise announced by AP. </a:t>
            </a:r>
          </a:p>
        </p:txBody>
      </p:sp>
    </p:spTree>
    <p:extLst>
      <p:ext uri="{BB962C8B-B14F-4D97-AF65-F5344CB8AC3E}">
        <p14:creationId xmlns:p14="http://schemas.microsoft.com/office/powerpoint/2010/main" val="4133702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rrowheads="1"/>
          </p:cNvSpPr>
          <p:nvPr>
            <p:ph type="title"/>
          </p:nvPr>
        </p:nvSpPr>
        <p:spPr>
          <a:xfrm>
            <a:off x="631371" y="288471"/>
            <a:ext cx="7886987" cy="685800"/>
          </a:xfrm>
        </p:spPr>
        <p:txBody>
          <a:bodyPr/>
          <a:lstStyle/>
          <a:p>
            <a:pPr algn="ctr">
              <a:defRPr/>
            </a:pPr>
            <a:r>
              <a:rPr lang="en-US" sz="3600" b="1" dirty="0"/>
              <a:t>Foreign Travel</a:t>
            </a:r>
            <a:endParaRPr lang="en-US" b="1" dirty="0"/>
          </a:p>
        </p:txBody>
      </p:sp>
      <p:sp>
        <p:nvSpPr>
          <p:cNvPr id="13314" name="Rectangle 3"/>
          <p:cNvSpPr>
            <a:spLocks noGrp="1" noRot="1" noChangeArrowheads="1"/>
          </p:cNvSpPr>
          <p:nvPr>
            <p:ph idx="1"/>
          </p:nvPr>
        </p:nvSpPr>
        <p:spPr>
          <a:xfrm>
            <a:off x="631371" y="1371600"/>
            <a:ext cx="8169728" cy="4855029"/>
          </a:xfrm>
        </p:spPr>
        <p:txBody>
          <a:bodyPr>
            <a:normAutofit/>
          </a:bodyPr>
          <a:lstStyle/>
          <a:p>
            <a:pPr eaLnBrk="1" hangingPunct="1">
              <a:lnSpc>
                <a:spcPct val="90000"/>
              </a:lnSpc>
              <a:buFont typeface="Wingdings" panose="05000000000000000000" pitchFamily="2" charset="2"/>
              <a:buChar char="v"/>
            </a:pPr>
            <a:r>
              <a:rPr lang="en-US" altLang="en-US" sz="2400" dirty="0"/>
              <a:t>Travel Request</a:t>
            </a:r>
          </a:p>
          <a:p>
            <a:pPr eaLnBrk="1" hangingPunct="1">
              <a:lnSpc>
                <a:spcPct val="90000"/>
              </a:lnSpc>
              <a:buFont typeface="Wingdings" panose="05000000000000000000" pitchFamily="2" charset="2"/>
              <a:buChar char="Ø"/>
            </a:pPr>
            <a:r>
              <a:rPr lang="en-US" altLang="en-US" sz="2000" dirty="0"/>
              <a:t>VP Approval (Concur automatically routes TR through VP)</a:t>
            </a:r>
          </a:p>
          <a:p>
            <a:pPr eaLnBrk="1" hangingPunct="1">
              <a:lnSpc>
                <a:spcPct val="90000"/>
              </a:lnSpc>
              <a:buFont typeface="Wingdings" panose="05000000000000000000" pitchFamily="2" charset="2"/>
              <a:buChar char="Ø"/>
            </a:pPr>
            <a:r>
              <a:rPr lang="en-US" altLang="en-US" sz="2000" u="sng" dirty="0"/>
              <a:t>International Travel Export Control Form </a:t>
            </a:r>
            <a:r>
              <a:rPr lang="en-US" altLang="en-US" sz="2000" dirty="0"/>
              <a:t>--- all travelers to destination outside the United States and the U.S territories and possessions, this form should be processed through DocuSign</a:t>
            </a:r>
          </a:p>
          <a:p>
            <a:pPr eaLnBrk="1" hangingPunct="1">
              <a:lnSpc>
                <a:spcPct val="90000"/>
              </a:lnSpc>
              <a:buFont typeface="Wingdings" panose="05000000000000000000" pitchFamily="2" charset="2"/>
              <a:buChar char="Ø"/>
            </a:pPr>
            <a:r>
              <a:rPr lang="en-US" altLang="en-US" sz="2000" dirty="0"/>
              <a:t>Agenda</a:t>
            </a:r>
          </a:p>
          <a:p>
            <a:pPr eaLnBrk="1" hangingPunct="1">
              <a:lnSpc>
                <a:spcPct val="90000"/>
              </a:lnSpc>
              <a:buFont typeface="Wingdings" panose="05000000000000000000" pitchFamily="2" charset="2"/>
              <a:buChar char="Ø"/>
            </a:pPr>
            <a:r>
              <a:rPr lang="en-US" altLang="en-US" sz="2000" dirty="0"/>
              <a:t>Fly America Act Waiver Checklist (if applicable)</a:t>
            </a:r>
          </a:p>
          <a:p>
            <a:pPr lvl="1" eaLnBrk="1" hangingPunct="1">
              <a:lnSpc>
                <a:spcPct val="90000"/>
              </a:lnSpc>
              <a:buFont typeface="Courier New" panose="02070309020205020404" pitchFamily="49" charset="0"/>
              <a:buChar char="o"/>
            </a:pPr>
            <a:r>
              <a:rPr lang="en-US" altLang="en-US" sz="1800" dirty="0"/>
              <a:t>Foreign air carrier</a:t>
            </a:r>
          </a:p>
          <a:p>
            <a:pPr lvl="1" eaLnBrk="1" hangingPunct="1">
              <a:lnSpc>
                <a:spcPct val="90000"/>
              </a:lnSpc>
              <a:buFont typeface="Courier New" panose="02070309020205020404" pitchFamily="49" charset="0"/>
              <a:buChar char="o"/>
            </a:pPr>
            <a:r>
              <a:rPr lang="en-US" altLang="en-US" sz="1800" dirty="0"/>
              <a:t>Fund: State fund, 5013, 5014, 5015, 5033, 5034 and 5035.</a:t>
            </a:r>
          </a:p>
          <a:p>
            <a:pPr>
              <a:lnSpc>
                <a:spcPct val="90000"/>
              </a:lnSpc>
              <a:buFont typeface="Wingdings" panose="05000000000000000000" pitchFamily="2" charset="2"/>
              <a:buChar char="v"/>
            </a:pPr>
            <a:r>
              <a:rPr lang="en-US" altLang="en-US" sz="2400" b="1" dirty="0"/>
              <a:t>Documents available in Concur (Travel tab)</a:t>
            </a:r>
          </a:p>
          <a:p>
            <a:pPr>
              <a:lnSpc>
                <a:spcPct val="90000"/>
              </a:lnSpc>
              <a:buFont typeface="Wingdings" panose="05000000000000000000" pitchFamily="2" charset="2"/>
              <a:buChar char="v"/>
            </a:pPr>
            <a:r>
              <a:rPr lang="en-US" altLang="en-US" sz="2400" dirty="0"/>
              <a:t>Link: </a:t>
            </a:r>
            <a:r>
              <a:rPr lang="en-US" altLang="en-US" sz="2400" dirty="0">
                <a:hlinkClick r:id="rId3"/>
              </a:rPr>
              <a:t>http://www.uh.edu/research/sponsored-projects/proc-pol-guide/travel/</a:t>
            </a:r>
            <a:r>
              <a:rPr lang="en-US" altLang="en-US" sz="2400" dirty="0"/>
              <a:t> </a:t>
            </a:r>
          </a:p>
          <a:p>
            <a:pPr>
              <a:lnSpc>
                <a:spcPct val="90000"/>
              </a:lnSpc>
            </a:pPr>
            <a:endParaRPr lang="en-US" altLang="en-US" sz="2000" b="1" dirty="0"/>
          </a:p>
          <a:p>
            <a:pPr>
              <a:lnSpc>
                <a:spcPct val="90000"/>
              </a:lnSpc>
            </a:pPr>
            <a:endParaRPr lang="en-US" altLang="en-US" sz="2000" dirty="0"/>
          </a:p>
          <a:p>
            <a:pPr eaLnBrk="1" hangingPunct="1">
              <a:lnSpc>
                <a:spcPct val="90000"/>
              </a:lnSpc>
            </a:pPr>
            <a:endParaRPr lang="en-US" altLang="en-US" sz="2400" dirty="0"/>
          </a:p>
        </p:txBody>
      </p:sp>
    </p:spTree>
    <p:extLst>
      <p:ext uri="{BB962C8B-B14F-4D97-AF65-F5344CB8AC3E}">
        <p14:creationId xmlns:p14="http://schemas.microsoft.com/office/powerpoint/2010/main" val="38949266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rrowheads="1"/>
          </p:cNvSpPr>
          <p:nvPr>
            <p:ph type="title"/>
          </p:nvPr>
        </p:nvSpPr>
        <p:spPr>
          <a:xfrm>
            <a:off x="802105" y="381000"/>
            <a:ext cx="7526809" cy="838200"/>
          </a:xfrm>
        </p:spPr>
        <p:txBody>
          <a:bodyPr/>
          <a:lstStyle/>
          <a:p>
            <a:pPr algn="ctr">
              <a:defRPr/>
            </a:pPr>
            <a:r>
              <a:rPr lang="en-US" sz="3600" b="1" dirty="0"/>
              <a:t>Travel to Canada/Mexico</a:t>
            </a:r>
          </a:p>
        </p:txBody>
      </p:sp>
      <p:sp>
        <p:nvSpPr>
          <p:cNvPr id="25602" name="Rectangle 3"/>
          <p:cNvSpPr>
            <a:spLocks noGrp="1" noRot="1" noChangeArrowheads="1"/>
          </p:cNvSpPr>
          <p:nvPr>
            <p:ph idx="1"/>
          </p:nvPr>
        </p:nvSpPr>
        <p:spPr>
          <a:xfrm>
            <a:off x="802105" y="1379621"/>
            <a:ext cx="7796463" cy="4916905"/>
          </a:xfrm>
        </p:spPr>
        <p:txBody>
          <a:bodyPr>
            <a:normAutofit fontScale="92500" lnSpcReduction="10000"/>
          </a:bodyPr>
          <a:lstStyle/>
          <a:p>
            <a:pPr eaLnBrk="1" hangingPunct="1">
              <a:buFont typeface="Wingdings" panose="05000000000000000000" pitchFamily="2" charset="2"/>
              <a:buChar char="v"/>
            </a:pPr>
            <a:r>
              <a:rPr lang="en-US" altLang="en-US" sz="2400" dirty="0"/>
              <a:t>Treated as domestic travel</a:t>
            </a:r>
          </a:p>
          <a:p>
            <a:pPr lvl="1" eaLnBrk="1" hangingPunct="1">
              <a:buFont typeface="Wingdings" panose="05000000000000000000" pitchFamily="2" charset="2"/>
              <a:buChar char="Ø"/>
            </a:pPr>
            <a:r>
              <a:rPr lang="en-US" altLang="en-US" sz="2000" dirty="0"/>
              <a:t>Does not require VP approval</a:t>
            </a:r>
          </a:p>
          <a:p>
            <a:pPr lvl="1" eaLnBrk="1" hangingPunct="1">
              <a:buFont typeface="Wingdings" panose="05000000000000000000" pitchFamily="2" charset="2"/>
              <a:buChar char="Ø"/>
            </a:pPr>
            <a:r>
              <a:rPr lang="en-US" altLang="en-US" sz="2000" dirty="0"/>
              <a:t>Post-Trip report not required</a:t>
            </a:r>
          </a:p>
          <a:p>
            <a:pPr lvl="1" eaLnBrk="1" hangingPunct="1">
              <a:buFont typeface="Wingdings" panose="05000000000000000000" pitchFamily="2" charset="2"/>
              <a:buChar char="Ø"/>
            </a:pPr>
            <a:r>
              <a:rPr lang="en-US" altLang="en-US" sz="2000" dirty="0"/>
              <a:t>Charge to domestic account codes.</a:t>
            </a:r>
          </a:p>
          <a:p>
            <a:pPr lvl="2" eaLnBrk="1" hangingPunct="1">
              <a:buFont typeface="Courier New" panose="02070309020205020404" pitchFamily="49" charset="0"/>
              <a:buChar char="o"/>
            </a:pPr>
            <a:r>
              <a:rPr lang="en-US" altLang="en-US" sz="1800" dirty="0"/>
              <a:t>See Employee-Out-of-State: Alaska, Hawaii, Canada, Mexico, Puerto Rico, and US Possessions/Territories</a:t>
            </a:r>
          </a:p>
          <a:p>
            <a:pPr marL="914400" lvl="2" indent="0">
              <a:buNone/>
            </a:pPr>
            <a:endParaRPr lang="en-US" altLang="en-US" dirty="0"/>
          </a:p>
          <a:p>
            <a:pPr eaLnBrk="1" hangingPunct="1">
              <a:buFont typeface="Wingdings" panose="05000000000000000000" pitchFamily="2" charset="2"/>
              <a:buChar char="v"/>
            </a:pPr>
            <a:r>
              <a:rPr lang="en-US" altLang="en-US" sz="2400" dirty="0"/>
              <a:t>Treated as foreign travel</a:t>
            </a:r>
          </a:p>
          <a:p>
            <a:pPr lvl="1">
              <a:buFont typeface="Wingdings" panose="05000000000000000000" pitchFamily="2" charset="2"/>
              <a:buChar char="Ø"/>
            </a:pPr>
            <a:r>
              <a:rPr lang="en-US" altLang="en-US" dirty="0"/>
              <a:t>Daily Meal and Lodging Cap: $490 October 1</a:t>
            </a:r>
            <a:r>
              <a:rPr lang="en-US" altLang="en-US" baseline="30000" dirty="0"/>
              <a:t>st</a:t>
            </a:r>
            <a:r>
              <a:rPr lang="en-US" altLang="en-US" dirty="0"/>
              <a:t> 2024 to September 30</a:t>
            </a:r>
            <a:r>
              <a:rPr lang="en-US" altLang="en-US" baseline="30000" dirty="0"/>
              <a:t>th</a:t>
            </a:r>
            <a:r>
              <a:rPr lang="en-US" altLang="en-US" dirty="0"/>
              <a:t> 2025)</a:t>
            </a:r>
          </a:p>
          <a:p>
            <a:pPr lvl="1">
              <a:buFont typeface="Wingdings" panose="05000000000000000000" pitchFamily="2" charset="2"/>
              <a:buChar char="Ø"/>
            </a:pPr>
            <a:r>
              <a:rPr lang="en-US" altLang="en-US" dirty="0"/>
              <a:t>International Travel Export Control Form is required.</a:t>
            </a:r>
          </a:p>
          <a:p>
            <a:pPr lvl="1">
              <a:buFont typeface="Wingdings" panose="05000000000000000000" pitchFamily="2" charset="2"/>
              <a:buChar char="Ø"/>
            </a:pPr>
            <a:r>
              <a:rPr lang="en-US" altLang="en-US" dirty="0"/>
              <a:t>Fly America Act (if applicable)</a:t>
            </a:r>
          </a:p>
          <a:p>
            <a:pPr lvl="1">
              <a:buFont typeface="Wingdings" panose="05000000000000000000" pitchFamily="2" charset="2"/>
              <a:buChar char="Ø"/>
            </a:pPr>
            <a:r>
              <a:rPr lang="en-US" altLang="en-US" dirty="0"/>
              <a:t>Does not apply the calculation of personal vs. business, all approved travels are considered as business trip even the number of personal days is bigger than the number of business days</a:t>
            </a:r>
          </a:p>
          <a:p>
            <a:pPr eaLnBrk="1" hangingPunct="1"/>
            <a:endParaRPr lang="en-US" altLang="en-US" dirty="0"/>
          </a:p>
        </p:txBody>
      </p:sp>
    </p:spTree>
    <p:extLst>
      <p:ext uri="{BB962C8B-B14F-4D97-AF65-F5344CB8AC3E}">
        <p14:creationId xmlns:p14="http://schemas.microsoft.com/office/powerpoint/2010/main" val="31162555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55170" y="522514"/>
            <a:ext cx="8043398" cy="914400"/>
          </a:xfrm>
        </p:spPr>
        <p:txBody>
          <a:bodyPr>
            <a:normAutofit/>
          </a:bodyPr>
          <a:lstStyle/>
          <a:p>
            <a:pPr algn="ctr"/>
            <a:r>
              <a:rPr lang="en-US" sz="3600" b="1" dirty="0"/>
              <a:t>Post Trip Report</a:t>
            </a:r>
          </a:p>
        </p:txBody>
      </p:sp>
      <p:sp>
        <p:nvSpPr>
          <p:cNvPr id="2" name="Content Placeholder 1"/>
          <p:cNvSpPr>
            <a:spLocks noGrp="1"/>
          </p:cNvSpPr>
          <p:nvPr>
            <p:ph idx="1"/>
          </p:nvPr>
        </p:nvSpPr>
        <p:spPr>
          <a:xfrm>
            <a:off x="555170" y="1600201"/>
            <a:ext cx="8294915" cy="4441370"/>
          </a:xfrm>
        </p:spPr>
        <p:txBody>
          <a:bodyPr>
            <a:normAutofit/>
          </a:bodyPr>
          <a:lstStyle/>
          <a:p>
            <a:pPr>
              <a:buFont typeface="Wingdings" panose="05000000000000000000" pitchFamily="2" charset="2"/>
              <a:buChar char="v"/>
            </a:pPr>
            <a:r>
              <a:rPr lang="en-US" sz="2400" dirty="0"/>
              <a:t>Must be uploaded to the Expense Report</a:t>
            </a:r>
          </a:p>
          <a:p>
            <a:pPr>
              <a:buFont typeface="Wingdings" panose="05000000000000000000" pitchFamily="2" charset="2"/>
              <a:buChar char="v"/>
            </a:pPr>
            <a:r>
              <a:rPr lang="en-US" sz="2400" dirty="0"/>
              <a:t>A </a:t>
            </a:r>
            <a:r>
              <a:rPr lang="en-US" sz="2400" u="sng" dirty="0"/>
              <a:t>brief</a:t>
            </a:r>
            <a:r>
              <a:rPr lang="en-US" sz="2400" dirty="0"/>
              <a:t> explanation of the activities that occurred </a:t>
            </a:r>
            <a:r>
              <a:rPr lang="en-US" sz="2400" u="sng" dirty="0"/>
              <a:t>each day</a:t>
            </a:r>
            <a:r>
              <a:rPr lang="en-US" sz="2400" dirty="0"/>
              <a:t> on the trip   </a:t>
            </a:r>
          </a:p>
          <a:p>
            <a:pPr>
              <a:buFont typeface="Wingdings" panose="05000000000000000000" pitchFamily="2" charset="2"/>
              <a:buChar char="v"/>
            </a:pPr>
            <a:r>
              <a:rPr lang="en-US" sz="2400" dirty="0"/>
              <a:t>A statement explaining the purpose for the travel and how it benefits the university</a:t>
            </a:r>
          </a:p>
        </p:txBody>
      </p:sp>
    </p:spTree>
    <p:extLst>
      <p:ext uri="{BB962C8B-B14F-4D97-AF65-F5344CB8AC3E}">
        <p14:creationId xmlns:p14="http://schemas.microsoft.com/office/powerpoint/2010/main" val="27050541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Rot="1" noChangeArrowheads="1"/>
          </p:cNvSpPr>
          <p:nvPr>
            <p:ph type="title"/>
          </p:nvPr>
        </p:nvSpPr>
        <p:spPr>
          <a:xfrm>
            <a:off x="753979" y="315686"/>
            <a:ext cx="7540935" cy="805542"/>
          </a:xfrm>
        </p:spPr>
        <p:txBody>
          <a:bodyPr>
            <a:noAutofit/>
          </a:bodyPr>
          <a:lstStyle/>
          <a:p>
            <a:pPr algn="ctr">
              <a:defRPr/>
            </a:pPr>
            <a:r>
              <a:rPr lang="en-US" b="1" dirty="0"/>
              <a:t>UH Cap Update </a:t>
            </a:r>
            <a:r>
              <a:rPr lang="en-US" sz="2400" b="1" dirty="0"/>
              <a:t>(10/01/24-09/30/25)</a:t>
            </a:r>
          </a:p>
        </p:txBody>
      </p:sp>
      <p:sp>
        <p:nvSpPr>
          <p:cNvPr id="10242" name="Rectangle 3"/>
          <p:cNvSpPr>
            <a:spLocks noGrp="1" noRot="1" noChangeArrowheads="1"/>
          </p:cNvSpPr>
          <p:nvPr>
            <p:ph idx="1"/>
          </p:nvPr>
        </p:nvSpPr>
        <p:spPr>
          <a:xfrm>
            <a:off x="374876" y="1395090"/>
            <a:ext cx="7920038" cy="5005710"/>
          </a:xfrm>
        </p:spPr>
        <p:txBody>
          <a:bodyPr>
            <a:normAutofit/>
          </a:bodyPr>
          <a:lstStyle/>
          <a:p>
            <a:endParaRPr lang="en-US" dirty="0"/>
          </a:p>
          <a:p>
            <a:r>
              <a:rPr lang="en-US" dirty="0"/>
              <a:t> </a:t>
            </a:r>
            <a:r>
              <a:rPr lang="en-US" b="1" dirty="0"/>
              <a:t>Combined Meals and Lodging Travel Limits ( local fund ) </a:t>
            </a:r>
            <a:r>
              <a:rPr lang="en-US" dirty="0"/>
              <a:t>	</a:t>
            </a:r>
          </a:p>
          <a:p>
            <a:pPr>
              <a:buFont typeface="Wingdings" panose="05000000000000000000" pitchFamily="2" charset="2"/>
              <a:buChar char="v"/>
            </a:pPr>
            <a:r>
              <a:rPr lang="en-US" dirty="0"/>
              <a:t>Overnight Travel to Texas Destinations: </a:t>
            </a:r>
            <a:r>
              <a:rPr lang="en-US" b="1" dirty="0"/>
              <a:t>$275 </a:t>
            </a:r>
            <a:r>
              <a:rPr lang="en-US" dirty="0"/>
              <a:t>	</a:t>
            </a:r>
          </a:p>
          <a:p>
            <a:pPr>
              <a:buFont typeface="Wingdings" panose="05000000000000000000" pitchFamily="2" charset="2"/>
              <a:buChar char="v"/>
            </a:pPr>
            <a:r>
              <a:rPr lang="en-US" dirty="0"/>
              <a:t>Overnight Travel to Boston/Cambridge, MA; New York City, NY; Bar Harbor/Rockport, ME; Sedona, AZ and Santa Monica, CA: </a:t>
            </a:r>
            <a:r>
              <a:rPr lang="en-US" b="1" dirty="0"/>
              <a:t>$445 </a:t>
            </a:r>
            <a:r>
              <a:rPr lang="en-US" dirty="0"/>
              <a:t>	</a:t>
            </a:r>
          </a:p>
          <a:p>
            <a:pPr>
              <a:buFont typeface="Wingdings" panose="05000000000000000000" pitchFamily="2" charset="2"/>
              <a:buChar char="v"/>
            </a:pPr>
            <a:r>
              <a:rPr lang="en-US" dirty="0"/>
              <a:t>All Other Overnight Travel to Destinations Outside of Texas but within the Continental United States </a:t>
            </a:r>
            <a:r>
              <a:rPr lang="en-US" b="1" dirty="0"/>
              <a:t>$395 </a:t>
            </a:r>
            <a:r>
              <a:rPr lang="en-US" dirty="0"/>
              <a:t>	</a:t>
            </a:r>
          </a:p>
          <a:p>
            <a:pPr>
              <a:buFont typeface="Wingdings" panose="05000000000000000000" pitchFamily="2" charset="2"/>
              <a:buChar char="v"/>
            </a:pPr>
            <a:r>
              <a:rPr lang="en-US" dirty="0"/>
              <a:t>Overnight Travel to Destinations Outside the Continental United States (Alaska, Hawaii and foreign countries): </a:t>
            </a:r>
            <a:r>
              <a:rPr lang="en-US" b="1" dirty="0"/>
              <a:t>$490 </a:t>
            </a:r>
            <a:r>
              <a:rPr lang="en-US" dirty="0"/>
              <a:t>	</a:t>
            </a:r>
          </a:p>
          <a:p>
            <a:pPr marL="0" indent="0">
              <a:spcBef>
                <a:spcPct val="20000"/>
              </a:spcBef>
              <a:buClr>
                <a:srgbClr val="AD0101"/>
              </a:buClr>
              <a:buNone/>
            </a:pPr>
            <a:endParaRPr lang="en-US" altLang="en-US" sz="2000" b="1" dirty="0">
              <a:solidFill>
                <a:srgbClr val="303030"/>
              </a:solidFill>
            </a:endParaRPr>
          </a:p>
        </p:txBody>
      </p:sp>
    </p:spTree>
    <p:extLst>
      <p:ext uri="{BB962C8B-B14F-4D97-AF65-F5344CB8AC3E}">
        <p14:creationId xmlns:p14="http://schemas.microsoft.com/office/powerpoint/2010/main" val="29593741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129782" cy="721895"/>
          </a:xfrm>
        </p:spPr>
        <p:txBody>
          <a:bodyPr>
            <a:normAutofit fontScale="90000"/>
          </a:bodyPr>
          <a:lstStyle/>
          <a:p>
            <a:pPr algn="ctr"/>
            <a:r>
              <a:rPr lang="en-US" b="1" dirty="0"/>
              <a:t>State Contracted Vendors for Car Rental</a:t>
            </a:r>
            <a:br>
              <a:rPr lang="en-US" b="1" dirty="0"/>
            </a:br>
            <a:r>
              <a:rPr lang="en-US" sz="2200" b="1" dirty="0"/>
              <a:t>(12/21/2022-05/21/2025)</a:t>
            </a:r>
          </a:p>
        </p:txBody>
      </p:sp>
      <p:sp>
        <p:nvSpPr>
          <p:cNvPr id="3" name="Content Placeholder 2"/>
          <p:cNvSpPr>
            <a:spLocks noGrp="1"/>
          </p:cNvSpPr>
          <p:nvPr>
            <p:ph idx="1"/>
          </p:nvPr>
        </p:nvSpPr>
        <p:spPr>
          <a:xfrm>
            <a:off x="677334" y="1700463"/>
            <a:ext cx="8596668" cy="4780549"/>
          </a:xfrm>
        </p:spPr>
        <p:txBody>
          <a:bodyPr>
            <a:normAutofit/>
          </a:bodyPr>
          <a:lstStyle/>
          <a:p>
            <a:pPr marL="0" indent="0">
              <a:buNone/>
            </a:pPr>
            <a:r>
              <a:rPr lang="en-US" sz="2400" dirty="0"/>
              <a:t>Travelers are strongly encouraged to book rental car from state contracted vendors because the rate is fixed and LDW ( liability and loss/damage waiver) insurance is included in the base rate. Instructions on how to book a State contracted rental car ban be found at:</a:t>
            </a:r>
          </a:p>
          <a:p>
            <a:pPr marL="0" indent="0">
              <a:buNone/>
            </a:pPr>
            <a:r>
              <a:rPr lang="en-US" sz="2400" dirty="0"/>
              <a:t> </a:t>
            </a:r>
            <a:r>
              <a:rPr lang="en-US" sz="2400" dirty="0">
                <a:hlinkClick r:id="rId2"/>
              </a:rPr>
              <a:t>https://www.uh.edu/office-of-finance/ap-travel/uh-travel/transportation/rental-rates/</a:t>
            </a:r>
            <a:endParaRPr lang="en-US" sz="2400" dirty="0"/>
          </a:p>
          <a:p>
            <a:pPr marL="0" indent="0">
              <a:buNone/>
            </a:pPr>
            <a:endParaRPr lang="en-US" sz="2400" dirty="0"/>
          </a:p>
          <a:p>
            <a:pPr>
              <a:buFont typeface="Wingdings" panose="05000000000000000000" pitchFamily="2" charset="2"/>
              <a:buChar char="v"/>
            </a:pPr>
            <a:r>
              <a:rPr lang="en-US" sz="2400" dirty="0"/>
              <a:t>Enterprise Rent-A-Car/National Car Rental</a:t>
            </a:r>
            <a:endParaRPr lang="en-US" sz="2000" dirty="0"/>
          </a:p>
          <a:p>
            <a:pPr>
              <a:buFont typeface="Wingdings" panose="05000000000000000000" pitchFamily="2" charset="2"/>
              <a:buChar char="v"/>
            </a:pPr>
            <a:r>
              <a:rPr lang="en-US" sz="2400" dirty="0"/>
              <a:t>Hertz</a:t>
            </a:r>
          </a:p>
          <a:p>
            <a:pPr>
              <a:buFont typeface="Wingdings" panose="05000000000000000000" pitchFamily="2" charset="2"/>
              <a:buChar char="v"/>
            </a:pPr>
            <a:r>
              <a:rPr lang="en-US" sz="2400" dirty="0"/>
              <a:t>Please contact AP Travel for contract verification code</a:t>
            </a:r>
            <a:endParaRPr lang="en-US" sz="2000" dirty="0"/>
          </a:p>
        </p:txBody>
      </p:sp>
    </p:spTree>
    <p:extLst>
      <p:ext uri="{BB962C8B-B14F-4D97-AF65-F5344CB8AC3E}">
        <p14:creationId xmlns:p14="http://schemas.microsoft.com/office/powerpoint/2010/main" val="37744094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129782" cy="721895"/>
          </a:xfrm>
        </p:spPr>
        <p:txBody>
          <a:bodyPr>
            <a:normAutofit fontScale="90000"/>
          </a:bodyPr>
          <a:lstStyle/>
          <a:p>
            <a:pPr algn="ctr"/>
            <a:r>
              <a:rPr lang="en-US" b="1" dirty="0"/>
              <a:t>State Contracted Vendors for Car Rental continued </a:t>
            </a:r>
            <a:r>
              <a:rPr lang="en-US" sz="2200" b="1" dirty="0"/>
              <a:t>(12/21/2022-05/21/2025)</a:t>
            </a:r>
          </a:p>
        </p:txBody>
      </p:sp>
      <p:sp>
        <p:nvSpPr>
          <p:cNvPr id="3" name="Content Placeholder 2"/>
          <p:cNvSpPr>
            <a:spLocks noGrp="1"/>
          </p:cNvSpPr>
          <p:nvPr>
            <p:ph idx="1"/>
          </p:nvPr>
        </p:nvSpPr>
        <p:spPr>
          <a:xfrm>
            <a:off x="677334" y="1700463"/>
            <a:ext cx="8596668" cy="4780549"/>
          </a:xfrm>
        </p:spPr>
        <p:txBody>
          <a:bodyPr>
            <a:normAutofit/>
          </a:bodyPr>
          <a:lstStyle/>
          <a:p>
            <a:pPr marL="0" indent="0">
              <a:buNone/>
            </a:pPr>
            <a:r>
              <a:rPr lang="en-US" sz="2000" dirty="0"/>
              <a:t>Making reservation on Enterprise:</a:t>
            </a:r>
          </a:p>
          <a:p>
            <a:pPr marL="0" indent="0">
              <a:buNone/>
            </a:pPr>
            <a:r>
              <a:rPr lang="en-US" sz="2000" dirty="0"/>
              <a:t>Please use UH reservation link: </a:t>
            </a:r>
            <a:r>
              <a:rPr lang="en-US" sz="2000" dirty="0">
                <a:hlinkClick r:id="rId2"/>
              </a:rPr>
              <a:t>https://etd.ehi.com/#/unauthorised</a:t>
            </a:r>
            <a:endParaRPr lang="en-US" sz="2000" dirty="0"/>
          </a:p>
          <a:p>
            <a:pPr marL="0" indent="0">
              <a:buNone/>
            </a:pPr>
            <a:r>
              <a:rPr lang="en-US" sz="2000" dirty="0"/>
              <a:t>DBAs: Please reach out AP Travel to add you as company admin</a:t>
            </a:r>
          </a:p>
          <a:p>
            <a:pPr marL="0" indent="0">
              <a:buNone/>
            </a:pPr>
            <a:r>
              <a:rPr lang="en-US" sz="2000" dirty="0"/>
              <a:t>Travelers: Please reach out your DBA to add you as company employee</a:t>
            </a:r>
          </a:p>
          <a:p>
            <a:pPr marL="0" indent="0">
              <a:buNone/>
            </a:pPr>
            <a:endParaRPr lang="en-US" sz="2000" dirty="0"/>
          </a:p>
        </p:txBody>
      </p:sp>
    </p:spTree>
    <p:extLst>
      <p:ext uri="{BB962C8B-B14F-4D97-AF65-F5344CB8AC3E}">
        <p14:creationId xmlns:p14="http://schemas.microsoft.com/office/powerpoint/2010/main" val="41158082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129782" cy="721895"/>
          </a:xfrm>
        </p:spPr>
        <p:txBody>
          <a:bodyPr>
            <a:normAutofit fontScale="90000"/>
          </a:bodyPr>
          <a:lstStyle/>
          <a:p>
            <a:pPr algn="ctr"/>
            <a:r>
              <a:rPr lang="en-US" b="1" dirty="0"/>
              <a:t>State Contracted Vendors for Car Rental continued </a:t>
            </a:r>
            <a:r>
              <a:rPr lang="en-US" sz="2200" b="1" dirty="0"/>
              <a:t>(12/21/2022-05/21/2025)</a:t>
            </a:r>
          </a:p>
        </p:txBody>
      </p:sp>
      <p:sp>
        <p:nvSpPr>
          <p:cNvPr id="3" name="Content Placeholder 2"/>
          <p:cNvSpPr>
            <a:spLocks noGrp="1"/>
          </p:cNvSpPr>
          <p:nvPr>
            <p:ph idx="1"/>
          </p:nvPr>
        </p:nvSpPr>
        <p:spPr>
          <a:xfrm>
            <a:off x="677334" y="1700463"/>
            <a:ext cx="8596668" cy="4780549"/>
          </a:xfrm>
        </p:spPr>
        <p:txBody>
          <a:bodyPr>
            <a:normAutofit/>
          </a:bodyPr>
          <a:lstStyle/>
          <a:p>
            <a:pPr marL="0" indent="0">
              <a:buNone/>
            </a:pPr>
            <a:r>
              <a:rPr lang="en-US" sz="2000" dirty="0"/>
              <a:t>DBA is able to make reservation and pull invoice from home page ( red arrow )</a:t>
            </a:r>
          </a:p>
          <a:p>
            <a:pPr marL="0" indent="0">
              <a:buNone/>
            </a:pPr>
            <a:r>
              <a:rPr lang="en-US" sz="2000" dirty="0"/>
              <a:t>Traveler is able to make reservation from home page ( green arrow )</a:t>
            </a:r>
          </a:p>
        </p:txBody>
      </p:sp>
      <p:pic>
        <p:nvPicPr>
          <p:cNvPr id="5" name="Picture 4">
            <a:extLst>
              <a:ext uri="{FF2B5EF4-FFF2-40B4-BE49-F238E27FC236}">
                <a16:creationId xmlns:a16="http://schemas.microsoft.com/office/drawing/2014/main" id="{56139AAA-BC6A-4D37-AB5F-9EDA38255C0D}"/>
              </a:ext>
            </a:extLst>
          </p:cNvPr>
          <p:cNvPicPr>
            <a:picLocks noChangeAspect="1"/>
          </p:cNvPicPr>
          <p:nvPr/>
        </p:nvPicPr>
        <p:blipFill>
          <a:blip r:embed="rId2"/>
          <a:stretch>
            <a:fillRect/>
          </a:stretch>
        </p:blipFill>
        <p:spPr>
          <a:xfrm>
            <a:off x="677334" y="2550696"/>
            <a:ext cx="8325555" cy="3785936"/>
          </a:xfrm>
          <a:prstGeom prst="rect">
            <a:avLst/>
          </a:prstGeom>
        </p:spPr>
      </p:pic>
    </p:spTree>
    <p:extLst>
      <p:ext uri="{BB962C8B-B14F-4D97-AF65-F5344CB8AC3E}">
        <p14:creationId xmlns:p14="http://schemas.microsoft.com/office/powerpoint/2010/main" val="10396194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129782" cy="850232"/>
          </a:xfrm>
        </p:spPr>
        <p:txBody>
          <a:bodyPr>
            <a:normAutofit fontScale="90000"/>
          </a:bodyPr>
          <a:lstStyle/>
          <a:p>
            <a:pPr algn="ctr"/>
            <a:r>
              <a:rPr lang="en-US" b="1" dirty="0"/>
              <a:t>State Contracted Airline Company</a:t>
            </a:r>
            <a:br>
              <a:rPr lang="en-US" b="1" dirty="0"/>
            </a:br>
            <a:r>
              <a:rPr lang="en-US" sz="2200" b="1" dirty="0"/>
              <a:t>(09/01/2023-08/31/2024)</a:t>
            </a:r>
          </a:p>
        </p:txBody>
      </p:sp>
      <p:sp>
        <p:nvSpPr>
          <p:cNvPr id="3" name="Content Placeholder 2"/>
          <p:cNvSpPr>
            <a:spLocks noGrp="1"/>
          </p:cNvSpPr>
          <p:nvPr>
            <p:ph idx="1"/>
          </p:nvPr>
        </p:nvSpPr>
        <p:spPr>
          <a:xfrm>
            <a:off x="677334" y="1700463"/>
            <a:ext cx="8596668" cy="3938337"/>
          </a:xfrm>
        </p:spPr>
        <p:txBody>
          <a:bodyPr>
            <a:normAutofit/>
          </a:bodyPr>
          <a:lstStyle/>
          <a:p>
            <a:pPr marL="0" indent="0">
              <a:buNone/>
            </a:pPr>
            <a:endParaRPr lang="en-US" sz="2400" b="1" dirty="0"/>
          </a:p>
          <a:p>
            <a:pPr>
              <a:buFont typeface="Wingdings" panose="05000000000000000000" pitchFamily="2" charset="2"/>
              <a:buChar char="v"/>
            </a:pPr>
            <a:r>
              <a:rPr lang="en-US" sz="2400" dirty="0"/>
              <a:t>American Airlines</a:t>
            </a:r>
            <a:endParaRPr lang="en-US" sz="2000" dirty="0"/>
          </a:p>
          <a:p>
            <a:pPr>
              <a:buFont typeface="Wingdings" panose="05000000000000000000" pitchFamily="2" charset="2"/>
              <a:buChar char="v"/>
            </a:pPr>
            <a:r>
              <a:rPr lang="en-US" sz="2400" dirty="0"/>
              <a:t>Delta Airlines</a:t>
            </a:r>
          </a:p>
          <a:p>
            <a:pPr>
              <a:buFont typeface="Wingdings" panose="05000000000000000000" pitchFamily="2" charset="2"/>
              <a:buChar char="v"/>
            </a:pPr>
            <a:r>
              <a:rPr lang="en-US" sz="2400" dirty="0"/>
              <a:t>Southwest Airlines </a:t>
            </a:r>
          </a:p>
          <a:p>
            <a:pPr lvl="1">
              <a:buFont typeface="Wingdings" panose="05000000000000000000" pitchFamily="2" charset="2"/>
              <a:buChar char="§"/>
            </a:pPr>
            <a:r>
              <a:rPr lang="en-US" sz="2200" dirty="0"/>
              <a:t>       </a:t>
            </a:r>
            <a:r>
              <a:rPr lang="en-US" sz="2200" dirty="0">
                <a:hlinkClick r:id="rId2"/>
              </a:rPr>
              <a:t>www.swabiz.com</a:t>
            </a:r>
            <a:endParaRPr lang="en-US" sz="2200" dirty="0"/>
          </a:p>
          <a:p>
            <a:pPr lvl="1">
              <a:buFont typeface="Wingdings" panose="05000000000000000000" pitchFamily="2" charset="2"/>
              <a:buChar char="§"/>
            </a:pPr>
            <a:r>
              <a:rPr lang="en-US" sz="1800" dirty="0"/>
              <a:t>Reach out AP Travel for Company ID</a:t>
            </a:r>
          </a:p>
          <a:p>
            <a:pPr lvl="1">
              <a:buFont typeface="Wingdings" panose="05000000000000000000" pitchFamily="2" charset="2"/>
              <a:buChar char="§"/>
            </a:pPr>
            <a:r>
              <a:rPr lang="en-US" sz="1800" dirty="0"/>
              <a:t>Two baggage's free, no change or cancel fees as long as you cancel the flight 10 minutes prior scheduled departure time</a:t>
            </a:r>
          </a:p>
          <a:p>
            <a:pPr lvl="1">
              <a:buFont typeface="Wingdings" panose="05000000000000000000" pitchFamily="2" charset="2"/>
              <a:buChar char="§"/>
            </a:pPr>
            <a:r>
              <a:rPr lang="en-US" sz="1800" dirty="0"/>
              <a:t>Points/Credits never expire</a:t>
            </a:r>
          </a:p>
        </p:txBody>
      </p:sp>
    </p:spTree>
    <p:extLst>
      <p:ext uri="{BB962C8B-B14F-4D97-AF65-F5344CB8AC3E}">
        <p14:creationId xmlns:p14="http://schemas.microsoft.com/office/powerpoint/2010/main" val="24007478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28656" y="381000"/>
            <a:ext cx="7826060" cy="762000"/>
          </a:xfrm>
        </p:spPr>
        <p:txBody>
          <a:bodyPr>
            <a:normAutofit/>
          </a:bodyPr>
          <a:lstStyle/>
          <a:p>
            <a:pPr algn="ctr"/>
            <a:r>
              <a:rPr lang="en-US" sz="3600" b="1" dirty="0"/>
              <a:t>Moving &amp; House Hunting Expenses</a:t>
            </a:r>
          </a:p>
        </p:txBody>
      </p:sp>
      <p:sp>
        <p:nvSpPr>
          <p:cNvPr id="2" name="Content Placeholder 1"/>
          <p:cNvSpPr>
            <a:spLocks noGrp="1"/>
          </p:cNvSpPr>
          <p:nvPr>
            <p:ph idx="1"/>
          </p:nvPr>
        </p:nvSpPr>
        <p:spPr>
          <a:xfrm>
            <a:off x="828656" y="1306286"/>
            <a:ext cx="7977887" cy="5148943"/>
          </a:xfrm>
        </p:spPr>
        <p:txBody>
          <a:bodyPr>
            <a:normAutofit lnSpcReduction="10000"/>
          </a:bodyPr>
          <a:lstStyle/>
          <a:p>
            <a:pPr>
              <a:buFont typeface="Wingdings" panose="05000000000000000000" pitchFamily="2" charset="2"/>
              <a:buChar char="v"/>
            </a:pPr>
            <a:r>
              <a:rPr lang="en-US" sz="2400" b="1" dirty="0"/>
              <a:t>Not allowed on a travel card</a:t>
            </a:r>
          </a:p>
          <a:p>
            <a:pPr>
              <a:buFont typeface="Wingdings" panose="05000000000000000000" pitchFamily="2" charset="2"/>
              <a:buChar char="v"/>
            </a:pPr>
            <a:r>
              <a:rPr lang="en-US" sz="2400" b="1" dirty="0"/>
              <a:t>Not allowed with 1XXX fund (state cost centers)</a:t>
            </a:r>
          </a:p>
          <a:p>
            <a:pPr>
              <a:buFont typeface="Wingdings" panose="05000000000000000000" pitchFamily="2" charset="2"/>
              <a:buChar char="v"/>
            </a:pPr>
            <a:r>
              <a:rPr lang="en-US" sz="2400" b="1" dirty="0"/>
              <a:t>Only one house hunting trip allowed up to one week</a:t>
            </a:r>
          </a:p>
          <a:p>
            <a:pPr>
              <a:buFont typeface="Wingdings" panose="05000000000000000000" pitchFamily="2" charset="2"/>
              <a:buChar char="v"/>
            </a:pPr>
            <a:r>
              <a:rPr lang="en-US" sz="2400" b="1" dirty="0">
                <a:solidFill>
                  <a:schemeClr val="accent1"/>
                </a:solidFill>
              </a:rPr>
              <a:t>Required documents:</a:t>
            </a:r>
          </a:p>
          <a:p>
            <a:pPr lvl="1">
              <a:buFont typeface="Wingdings" panose="05000000000000000000" pitchFamily="2" charset="2"/>
              <a:buChar char="Ø"/>
            </a:pPr>
            <a:r>
              <a:rPr lang="en-US" sz="1800" b="1" dirty="0"/>
              <a:t>Travel Request </a:t>
            </a:r>
          </a:p>
          <a:p>
            <a:pPr marL="400050" lvl="1" indent="0">
              <a:buNone/>
            </a:pPr>
            <a:r>
              <a:rPr lang="en-US" b="1" dirty="0"/>
              <a:t>Note: Create a Travel Request for House hunting expenses and another one for the actual Relocation expenses.</a:t>
            </a:r>
          </a:p>
          <a:p>
            <a:pPr lvl="1">
              <a:buFont typeface="Wingdings" panose="05000000000000000000" pitchFamily="2" charset="2"/>
              <a:buChar char="Ø"/>
            </a:pPr>
            <a:r>
              <a:rPr lang="en-US" sz="1800" b="1" dirty="0"/>
              <a:t>Addendum A</a:t>
            </a:r>
          </a:p>
          <a:p>
            <a:pPr lvl="1">
              <a:buFont typeface="Wingdings" panose="05000000000000000000" pitchFamily="2" charset="2"/>
              <a:buChar char="Ø"/>
            </a:pPr>
            <a:r>
              <a:rPr lang="en-US" sz="1800" b="1" dirty="0"/>
              <a:t>Offer Letter</a:t>
            </a:r>
          </a:p>
          <a:p>
            <a:pPr lvl="1">
              <a:buFont typeface="Wingdings" panose="05000000000000000000" pitchFamily="2" charset="2"/>
              <a:buChar char="Ø"/>
            </a:pPr>
            <a:r>
              <a:rPr lang="en-US" sz="1800" b="1" dirty="0"/>
              <a:t>Exhibit B</a:t>
            </a:r>
          </a:p>
          <a:p>
            <a:pPr lvl="1">
              <a:buFont typeface="Wingdings" panose="05000000000000000000" pitchFamily="2" charset="2"/>
              <a:buChar char="Ø"/>
            </a:pPr>
            <a:r>
              <a:rPr lang="en-US" sz="1800" b="1" dirty="0"/>
              <a:t>Itemized receipts for all expenses(including meals while moving)</a:t>
            </a:r>
          </a:p>
          <a:p>
            <a:pPr>
              <a:buFont typeface="Wingdings" panose="05000000000000000000" pitchFamily="2" charset="2"/>
              <a:buChar char="v"/>
            </a:pPr>
            <a:r>
              <a:rPr lang="en-US" sz="2000" dirty="0"/>
              <a:t>Link: </a:t>
            </a:r>
            <a:r>
              <a:rPr lang="en-US" sz="2000" dirty="0">
                <a:hlinkClick r:id="rId2"/>
              </a:rPr>
              <a:t>http://www.uh.edu/administration-finance/tax-information/moving-and-relocation/</a:t>
            </a:r>
            <a:r>
              <a:rPr lang="en-US" sz="2000" dirty="0"/>
              <a:t> </a:t>
            </a:r>
          </a:p>
          <a:p>
            <a:endParaRPr lang="en-US" sz="2000" b="1" dirty="0"/>
          </a:p>
        </p:txBody>
      </p:sp>
    </p:spTree>
    <p:extLst>
      <p:ext uri="{BB962C8B-B14F-4D97-AF65-F5344CB8AC3E}">
        <p14:creationId xmlns:p14="http://schemas.microsoft.com/office/powerpoint/2010/main" val="39137473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rrowheads="1"/>
          </p:cNvSpPr>
          <p:nvPr>
            <p:ph type="title"/>
          </p:nvPr>
        </p:nvSpPr>
        <p:spPr>
          <a:xfrm>
            <a:off x="954505" y="381000"/>
            <a:ext cx="7526808" cy="1397000"/>
          </a:xfrm>
        </p:spPr>
        <p:txBody>
          <a:bodyPr/>
          <a:lstStyle/>
          <a:p>
            <a:pPr algn="ctr">
              <a:defRPr/>
            </a:pPr>
            <a:r>
              <a:rPr lang="en-US" sz="3400" b="1" dirty="0"/>
              <a:t>Texas Hotel Occupancy Tax Exemption Certificate</a:t>
            </a:r>
          </a:p>
        </p:txBody>
      </p:sp>
      <p:sp>
        <p:nvSpPr>
          <p:cNvPr id="19458" name="Rectangle 3"/>
          <p:cNvSpPr>
            <a:spLocks noGrp="1" noRot="1" noChangeArrowheads="1"/>
          </p:cNvSpPr>
          <p:nvPr>
            <p:ph idx="1"/>
          </p:nvPr>
        </p:nvSpPr>
        <p:spPr>
          <a:xfrm>
            <a:off x="954505" y="2057401"/>
            <a:ext cx="7526808" cy="3983963"/>
          </a:xfrm>
        </p:spPr>
        <p:txBody>
          <a:bodyPr>
            <a:normAutofit fontScale="92500" lnSpcReduction="10000"/>
          </a:bodyPr>
          <a:lstStyle/>
          <a:p>
            <a:pPr eaLnBrk="1" hangingPunct="1">
              <a:buFont typeface="Wingdings" panose="05000000000000000000" pitchFamily="2" charset="2"/>
              <a:buChar char="v"/>
            </a:pPr>
            <a:r>
              <a:rPr lang="en-US" altLang="en-US" sz="2400" dirty="0"/>
              <a:t>State portion of tax exempt in Texas for employees (6 percent tax), but not prospective employees</a:t>
            </a:r>
          </a:p>
          <a:p>
            <a:pPr eaLnBrk="1" hangingPunct="1">
              <a:buFont typeface="Wingdings" panose="05000000000000000000" pitchFamily="2" charset="2"/>
              <a:buChar char="v"/>
            </a:pPr>
            <a:r>
              <a:rPr lang="en-US" altLang="en-US" sz="2400" dirty="0"/>
              <a:t>Traveler needs to present Certificate when check-in</a:t>
            </a:r>
          </a:p>
          <a:p>
            <a:pPr>
              <a:buFont typeface="Wingdings" panose="05000000000000000000" pitchFamily="2" charset="2"/>
              <a:buChar char="v"/>
            </a:pPr>
            <a:r>
              <a:rPr lang="en-US" sz="2000" dirty="0">
                <a:hlinkClick r:id="rId2"/>
              </a:rPr>
              <a:t>https://uh.edu/office-of-finance/tax-information/official-tax-documents/</a:t>
            </a:r>
            <a:endParaRPr lang="en-US" sz="2000" dirty="0"/>
          </a:p>
          <a:p>
            <a:pPr>
              <a:buFont typeface="Wingdings" panose="05000000000000000000" pitchFamily="2" charset="2"/>
              <a:buChar char="v"/>
            </a:pPr>
            <a:r>
              <a:rPr lang="en-US" sz="2000" dirty="0"/>
              <a:t>Employee can be reimbursed with explanation if failed to provide the Certificate when check in. But if travel card is used, it is traveler/custodian’s responsibility to get refund</a:t>
            </a:r>
          </a:p>
          <a:p>
            <a:pPr eaLnBrk="1" hangingPunct="1">
              <a:buFont typeface="Wingdings" panose="05000000000000000000" pitchFamily="2" charset="2"/>
              <a:buChar char="v"/>
            </a:pPr>
            <a:endParaRPr lang="en-US" altLang="en-US" sz="2400" dirty="0"/>
          </a:p>
          <a:p>
            <a:pPr eaLnBrk="1" hangingPunct="1">
              <a:buFont typeface="Wingdings" panose="05000000000000000000" pitchFamily="2" charset="2"/>
              <a:buChar char="v"/>
            </a:pPr>
            <a:r>
              <a:rPr lang="en-US" altLang="en-US" sz="2000" b="1" dirty="0"/>
              <a:t>Note: Federal grants or contracts may not permit reimbursement of the state hotel occupancy tax</a:t>
            </a:r>
          </a:p>
          <a:p>
            <a:pPr eaLnBrk="1" hangingPunct="1">
              <a:buFont typeface="Wingdings" pitchFamily="2" charset="2"/>
              <a:buNone/>
            </a:pPr>
            <a:endParaRPr lang="en-US" altLang="en-US" dirty="0"/>
          </a:p>
        </p:txBody>
      </p:sp>
    </p:spTree>
    <p:extLst>
      <p:ext uri="{BB962C8B-B14F-4D97-AF65-F5344CB8AC3E}">
        <p14:creationId xmlns:p14="http://schemas.microsoft.com/office/powerpoint/2010/main" val="41147264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70EB39-70D7-4EAD-BAB6-1DD162B07BDD}"/>
              </a:ext>
            </a:extLst>
          </p:cNvPr>
          <p:cNvSpPr>
            <a:spLocks noGrp="1"/>
          </p:cNvSpPr>
          <p:nvPr>
            <p:ph type="title"/>
          </p:nvPr>
        </p:nvSpPr>
        <p:spPr/>
        <p:txBody>
          <a:bodyPr/>
          <a:lstStyle/>
          <a:p>
            <a:r>
              <a:rPr lang="en-US" b="1" dirty="0"/>
              <a:t>       Meal and Lodging Limit --- Cap</a:t>
            </a:r>
          </a:p>
        </p:txBody>
      </p:sp>
      <p:sp>
        <p:nvSpPr>
          <p:cNvPr id="3" name="Content Placeholder 2">
            <a:extLst>
              <a:ext uri="{FF2B5EF4-FFF2-40B4-BE49-F238E27FC236}">
                <a16:creationId xmlns:a16="http://schemas.microsoft.com/office/drawing/2014/main" id="{FB900CDA-2F50-4F13-A43C-F2EE992E2413}"/>
              </a:ext>
            </a:extLst>
          </p:cNvPr>
          <p:cNvSpPr>
            <a:spLocks noGrp="1"/>
          </p:cNvSpPr>
          <p:nvPr>
            <p:ph idx="1"/>
          </p:nvPr>
        </p:nvSpPr>
        <p:spPr>
          <a:xfrm>
            <a:off x="677334" y="1572760"/>
            <a:ext cx="8596668" cy="3880773"/>
          </a:xfrm>
        </p:spPr>
        <p:txBody>
          <a:bodyPr/>
          <a:lstStyle/>
          <a:p>
            <a:pPr>
              <a:buFont typeface="Wingdings" panose="05000000000000000000" pitchFamily="2" charset="2"/>
              <a:buChar char="v"/>
            </a:pPr>
            <a:r>
              <a:rPr lang="en-US" dirty="0"/>
              <a:t>UH travel will continue using the combined travel meals and lodging limits --- cap, this information is updated every October 1</a:t>
            </a:r>
            <a:r>
              <a:rPr lang="en-US" baseline="30000" dirty="0"/>
              <a:t>st</a:t>
            </a:r>
            <a:r>
              <a:rPr lang="en-US" dirty="0"/>
              <a:t>.</a:t>
            </a:r>
          </a:p>
          <a:p>
            <a:pPr>
              <a:buFont typeface="Wingdings" panose="05000000000000000000" pitchFamily="2" charset="2"/>
              <a:buChar char="v"/>
            </a:pPr>
            <a:r>
              <a:rPr lang="en-US" dirty="0"/>
              <a:t>Meals and lodging expenses exceeding the daily cap will no longer require a MAPP exception, but the appropriate Division Vice President’s approval will be required, VP approval can be added to the Concur approval flow.</a:t>
            </a:r>
          </a:p>
          <a:p>
            <a:pPr>
              <a:buFont typeface="Wingdings" panose="05000000000000000000" pitchFamily="2" charset="2"/>
              <a:buChar char="v"/>
            </a:pPr>
            <a:r>
              <a:rPr lang="en-US" dirty="0"/>
              <a:t>Instruction for how to add the appropriate Vice President can be found on the Travel Website at: </a:t>
            </a:r>
            <a:r>
              <a:rPr lang="en-US" dirty="0">
                <a:hlinkClick r:id="rId2"/>
              </a:rPr>
              <a:t>https://www.uh.edu/office-of-finance/ap-travel/concur-tcard/tm-printable/creating-a-travel-request.pdf</a:t>
            </a:r>
            <a:endParaRPr lang="en-US" dirty="0"/>
          </a:p>
          <a:p>
            <a:pPr>
              <a:buFont typeface="Wingdings" panose="05000000000000000000" pitchFamily="2" charset="2"/>
              <a:buChar char="v"/>
            </a:pPr>
            <a:r>
              <a:rPr lang="en-US" dirty="0"/>
              <a:t>An exception has been added to Concur to alert the Expense Report initiator and Travel Office if the GSA rate has been exceeded. This would indicate receipts are required.</a:t>
            </a:r>
          </a:p>
        </p:txBody>
      </p:sp>
    </p:spTree>
    <p:extLst>
      <p:ext uri="{BB962C8B-B14F-4D97-AF65-F5344CB8AC3E}">
        <p14:creationId xmlns:p14="http://schemas.microsoft.com/office/powerpoint/2010/main" val="25519240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0D2DBE-AB2F-461F-9448-FAF06C3E1630}"/>
              </a:ext>
            </a:extLst>
          </p:cNvPr>
          <p:cNvSpPr>
            <a:spLocks noGrp="1"/>
          </p:cNvSpPr>
          <p:nvPr>
            <p:ph type="title"/>
          </p:nvPr>
        </p:nvSpPr>
        <p:spPr>
          <a:xfrm>
            <a:off x="677334" y="609600"/>
            <a:ext cx="8596668" cy="1114926"/>
          </a:xfrm>
        </p:spPr>
        <p:txBody>
          <a:bodyPr/>
          <a:lstStyle/>
          <a:p>
            <a:pPr algn="ctr"/>
            <a:r>
              <a:rPr lang="en-US" b="1" dirty="0"/>
              <a:t>Meals and Lodging Expense Narrative</a:t>
            </a:r>
          </a:p>
        </p:txBody>
      </p:sp>
      <p:sp>
        <p:nvSpPr>
          <p:cNvPr id="3" name="Content Placeholder 2">
            <a:extLst>
              <a:ext uri="{FF2B5EF4-FFF2-40B4-BE49-F238E27FC236}">
                <a16:creationId xmlns:a16="http://schemas.microsoft.com/office/drawing/2014/main" id="{32647A1A-41FC-48D9-95C2-EF86921206B8}"/>
              </a:ext>
            </a:extLst>
          </p:cNvPr>
          <p:cNvSpPr>
            <a:spLocks noGrp="1"/>
          </p:cNvSpPr>
          <p:nvPr>
            <p:ph idx="1"/>
          </p:nvPr>
        </p:nvSpPr>
        <p:spPr>
          <a:xfrm>
            <a:off x="677334" y="1628275"/>
            <a:ext cx="8596668" cy="4413088"/>
          </a:xfrm>
        </p:spPr>
        <p:txBody>
          <a:bodyPr>
            <a:normAutofit lnSpcReduction="10000"/>
          </a:bodyPr>
          <a:lstStyle/>
          <a:p>
            <a:pPr>
              <a:buFont typeface="Wingdings" panose="05000000000000000000" pitchFamily="2" charset="2"/>
              <a:buChar char="v"/>
            </a:pPr>
            <a:r>
              <a:rPr lang="en-US" dirty="0"/>
              <a:t>Meals/Lodging combined amount</a:t>
            </a:r>
          </a:p>
          <a:p>
            <a:pPr lvl="1">
              <a:buFont typeface="Wingdings" panose="05000000000000000000" pitchFamily="2" charset="2"/>
              <a:buChar char="Ø"/>
            </a:pPr>
            <a:r>
              <a:rPr lang="en-US" dirty="0"/>
              <a:t>The UH cap will tell you the maximum amount you can get reimbursed for your daily meals/lodging</a:t>
            </a:r>
          </a:p>
          <a:p>
            <a:pPr lvl="1">
              <a:buFont typeface="Wingdings" panose="05000000000000000000" pitchFamily="2" charset="2"/>
              <a:buChar char="Ø"/>
            </a:pPr>
            <a:r>
              <a:rPr lang="en-US" dirty="0"/>
              <a:t>Requirement for Meal Receipts</a:t>
            </a:r>
          </a:p>
          <a:p>
            <a:pPr marL="0" indent="0">
              <a:buNone/>
            </a:pPr>
            <a:r>
              <a:rPr lang="en-US" dirty="0"/>
              <a:t>              The General Services Administration (GSA) Federal meal rate is used to determine if itemized receipts are required for your meals.</a:t>
            </a:r>
          </a:p>
          <a:p>
            <a:pPr lvl="1">
              <a:buFont typeface="Wingdings" panose="05000000000000000000" pitchFamily="2" charset="2"/>
              <a:buChar char="Ø"/>
            </a:pPr>
            <a:r>
              <a:rPr lang="en-US" dirty="0"/>
              <a:t>If your actual daily meal amount is more than the GSA Federal meal rate, you must provide itemized receipts</a:t>
            </a:r>
          </a:p>
          <a:p>
            <a:pPr lvl="1">
              <a:buFont typeface="Wingdings" panose="05000000000000000000" pitchFamily="2" charset="2"/>
              <a:buChar char="Ø"/>
            </a:pPr>
            <a:r>
              <a:rPr lang="en-US" dirty="0"/>
              <a:t>If it is equal to or less than the GSA Federal meal rate, you don not have to provide meal receipts unless department requires</a:t>
            </a:r>
          </a:p>
          <a:p>
            <a:pPr lvl="1">
              <a:buFont typeface="Wingdings" panose="05000000000000000000" pitchFamily="2" charset="2"/>
              <a:buChar char="Ø"/>
            </a:pPr>
            <a:r>
              <a:rPr lang="en-US" dirty="0"/>
              <a:t>If you use multi-user or individual travel card to pay meal expense, itemized receipts are always required;</a:t>
            </a:r>
          </a:p>
          <a:p>
            <a:pPr lvl="1">
              <a:buFont typeface="Wingdings" panose="05000000000000000000" pitchFamily="2" charset="2"/>
              <a:buChar char="Ø"/>
            </a:pPr>
            <a:r>
              <a:rPr lang="en-US" dirty="0"/>
              <a:t>Note that the GSA rate varies depending on your travel destination, usually we use the location of  your hotel to determine the rate. Your daily meal expense cannot exceed 200% of the GSA Federal meal rate</a:t>
            </a:r>
          </a:p>
        </p:txBody>
      </p:sp>
    </p:spTree>
    <p:extLst>
      <p:ext uri="{BB962C8B-B14F-4D97-AF65-F5344CB8AC3E}">
        <p14:creationId xmlns:p14="http://schemas.microsoft.com/office/powerpoint/2010/main" val="33121766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0D2DBE-AB2F-461F-9448-FAF06C3E1630}"/>
              </a:ext>
            </a:extLst>
          </p:cNvPr>
          <p:cNvSpPr>
            <a:spLocks noGrp="1"/>
          </p:cNvSpPr>
          <p:nvPr>
            <p:ph type="title"/>
          </p:nvPr>
        </p:nvSpPr>
        <p:spPr>
          <a:xfrm>
            <a:off x="409074" y="609600"/>
            <a:ext cx="8864928" cy="1018675"/>
          </a:xfrm>
        </p:spPr>
        <p:txBody>
          <a:bodyPr>
            <a:normAutofit/>
          </a:bodyPr>
          <a:lstStyle/>
          <a:p>
            <a:pPr algn="ctr"/>
            <a:r>
              <a:rPr lang="en-US" b="1" dirty="0"/>
              <a:t>Meals and Lodging Expense Narrative </a:t>
            </a:r>
            <a:r>
              <a:rPr lang="en-US" sz="2000" b="1" dirty="0"/>
              <a:t>(</a:t>
            </a:r>
            <a:r>
              <a:rPr lang="en-US" sz="2200" b="1" dirty="0"/>
              <a:t>continued)</a:t>
            </a:r>
          </a:p>
        </p:txBody>
      </p:sp>
      <p:sp>
        <p:nvSpPr>
          <p:cNvPr id="3" name="Content Placeholder 2">
            <a:extLst>
              <a:ext uri="{FF2B5EF4-FFF2-40B4-BE49-F238E27FC236}">
                <a16:creationId xmlns:a16="http://schemas.microsoft.com/office/drawing/2014/main" id="{32647A1A-41FC-48D9-95C2-EF86921206B8}"/>
              </a:ext>
            </a:extLst>
          </p:cNvPr>
          <p:cNvSpPr>
            <a:spLocks noGrp="1"/>
          </p:cNvSpPr>
          <p:nvPr>
            <p:ph idx="1"/>
          </p:nvPr>
        </p:nvSpPr>
        <p:spPr>
          <a:xfrm>
            <a:off x="677334" y="1628275"/>
            <a:ext cx="8596668" cy="4413088"/>
          </a:xfrm>
        </p:spPr>
        <p:txBody>
          <a:bodyPr>
            <a:normAutofit/>
          </a:bodyPr>
          <a:lstStyle/>
          <a:p>
            <a:pPr>
              <a:buFont typeface="Wingdings" panose="05000000000000000000" pitchFamily="2" charset="2"/>
              <a:buChar char="v"/>
            </a:pPr>
            <a:r>
              <a:rPr lang="en-US" dirty="0"/>
              <a:t>Requirement for Lodging Receipts</a:t>
            </a:r>
          </a:p>
          <a:p>
            <a:pPr lvl="1">
              <a:buFont typeface="Wingdings" panose="05000000000000000000" pitchFamily="2" charset="2"/>
              <a:buChar char="Ø"/>
            </a:pPr>
            <a:r>
              <a:rPr lang="en-US" dirty="0"/>
              <a:t>An itemized receipt is always required for your lodging expenses, regardless of the GSA Federal rate</a:t>
            </a:r>
          </a:p>
          <a:p>
            <a:pPr>
              <a:buFont typeface="Wingdings" panose="05000000000000000000" pitchFamily="2" charset="2"/>
              <a:buChar char="v"/>
            </a:pPr>
            <a:r>
              <a:rPr lang="en-US" dirty="0"/>
              <a:t>Conference Hotel </a:t>
            </a:r>
            <a:r>
              <a:rPr lang="en-US" dirty="0">
                <a:solidFill>
                  <a:srgbClr val="FF0000"/>
                </a:solidFill>
              </a:rPr>
              <a:t>**</a:t>
            </a:r>
          </a:p>
          <a:p>
            <a:pPr marL="0" indent="0">
              <a:buNone/>
            </a:pPr>
            <a:r>
              <a:rPr lang="en-US" dirty="0"/>
              <a:t>              If you used a conference hotel published by your conference and your daily meals/lodging amount exceeded the UH cap, the university may pay or reimburse the full conference hotel expenses (lowest published rate) and actual daily meal expenses up to the GSA Federal meal rate. To be qualified for this exception, you will need to upload the document published by the conference showing the lowest conference hotel rate or obtain your VP’s approval</a:t>
            </a:r>
          </a:p>
        </p:txBody>
      </p:sp>
    </p:spTree>
    <p:extLst>
      <p:ext uri="{BB962C8B-B14F-4D97-AF65-F5344CB8AC3E}">
        <p14:creationId xmlns:p14="http://schemas.microsoft.com/office/powerpoint/2010/main" val="42661793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0D2DBE-AB2F-461F-9448-FAF06C3E1630}"/>
              </a:ext>
            </a:extLst>
          </p:cNvPr>
          <p:cNvSpPr>
            <a:spLocks noGrp="1"/>
          </p:cNvSpPr>
          <p:nvPr>
            <p:ph type="title"/>
          </p:nvPr>
        </p:nvSpPr>
        <p:spPr/>
        <p:txBody>
          <a:bodyPr/>
          <a:lstStyle/>
          <a:p>
            <a:pPr algn="ctr"/>
            <a:r>
              <a:rPr lang="en-US" b="1" dirty="0"/>
              <a:t>Lavish/Extravagant</a:t>
            </a:r>
          </a:p>
        </p:txBody>
      </p:sp>
      <p:sp>
        <p:nvSpPr>
          <p:cNvPr id="3" name="Content Placeholder 2">
            <a:extLst>
              <a:ext uri="{FF2B5EF4-FFF2-40B4-BE49-F238E27FC236}">
                <a16:creationId xmlns:a16="http://schemas.microsoft.com/office/drawing/2014/main" id="{32647A1A-41FC-48D9-95C2-EF86921206B8}"/>
              </a:ext>
            </a:extLst>
          </p:cNvPr>
          <p:cNvSpPr>
            <a:spLocks noGrp="1"/>
          </p:cNvSpPr>
          <p:nvPr>
            <p:ph idx="1"/>
          </p:nvPr>
        </p:nvSpPr>
        <p:spPr/>
        <p:txBody>
          <a:bodyPr/>
          <a:lstStyle/>
          <a:p>
            <a:pPr>
              <a:buFont typeface="Wingdings" panose="05000000000000000000" pitchFamily="2" charset="2"/>
              <a:buChar char="v"/>
            </a:pPr>
            <a:r>
              <a:rPr lang="en-US" dirty="0"/>
              <a:t>The IRS requires all travel expenses to be reasonable and ordinary, specifically precluding lavish and extravagant expenses from reimbursement. Expenses considered lavish/extravagant is not allowed.</a:t>
            </a:r>
          </a:p>
          <a:p>
            <a:pPr>
              <a:buFont typeface="Wingdings" panose="05000000000000000000" pitchFamily="2" charset="2"/>
              <a:buChar char="v"/>
            </a:pPr>
            <a:r>
              <a:rPr lang="en-US" dirty="0"/>
              <a:t>The following expenses may be defined as “lavish/extravagant”:</a:t>
            </a:r>
          </a:p>
          <a:p>
            <a:pPr lvl="1">
              <a:buFont typeface="Wingdings" panose="05000000000000000000" pitchFamily="2" charset="2"/>
              <a:buChar char="Ø"/>
            </a:pPr>
            <a:r>
              <a:rPr lang="en-US" dirty="0"/>
              <a:t>Hotel: Resort hotel (except for conference) and/or suites, room upgrade without appropriate explanation</a:t>
            </a:r>
          </a:p>
          <a:p>
            <a:pPr lvl="1">
              <a:buFont typeface="Wingdings" panose="05000000000000000000" pitchFamily="2" charset="2"/>
              <a:buChar char="Ø"/>
            </a:pPr>
            <a:r>
              <a:rPr lang="en-US" dirty="0"/>
              <a:t>Meal: 200% of GSA rate</a:t>
            </a:r>
          </a:p>
          <a:p>
            <a:pPr lvl="1">
              <a:buFont typeface="Wingdings" panose="05000000000000000000" pitchFamily="2" charset="2"/>
              <a:buChar char="Ø"/>
            </a:pPr>
            <a:r>
              <a:rPr lang="en-US" dirty="0"/>
              <a:t>Car Rental: SUVs or vans for less than three business travelers, sports car, limousines</a:t>
            </a:r>
          </a:p>
          <a:p>
            <a:pPr lvl="1">
              <a:buFont typeface="Wingdings" panose="05000000000000000000" pitchFamily="2" charset="2"/>
              <a:buChar char="Ø"/>
            </a:pPr>
            <a:r>
              <a:rPr lang="en-US" dirty="0"/>
              <a:t>Any upgrade other than additional charges for airfare and rental car for three or more travelers as mentioned in the MAPP</a:t>
            </a:r>
          </a:p>
        </p:txBody>
      </p:sp>
    </p:spTree>
    <p:extLst>
      <p:ext uri="{BB962C8B-B14F-4D97-AF65-F5344CB8AC3E}">
        <p14:creationId xmlns:p14="http://schemas.microsoft.com/office/powerpoint/2010/main" val="6722532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Rot="1" noChangeArrowheads="1"/>
          </p:cNvSpPr>
          <p:nvPr>
            <p:ph type="title"/>
          </p:nvPr>
        </p:nvSpPr>
        <p:spPr>
          <a:xfrm>
            <a:off x="689811" y="468085"/>
            <a:ext cx="6930189" cy="847368"/>
          </a:xfrm>
        </p:spPr>
        <p:txBody>
          <a:bodyPr/>
          <a:lstStyle/>
          <a:p>
            <a:pPr algn="ctr">
              <a:defRPr/>
            </a:pPr>
            <a:r>
              <a:rPr lang="en-US" sz="3600" b="1" dirty="0"/>
              <a:t>Travel Request</a:t>
            </a:r>
          </a:p>
        </p:txBody>
      </p:sp>
      <p:sp>
        <p:nvSpPr>
          <p:cNvPr id="10242" name="Rectangle 3"/>
          <p:cNvSpPr>
            <a:spLocks noGrp="1" noRot="1" noChangeArrowheads="1"/>
          </p:cNvSpPr>
          <p:nvPr>
            <p:ph idx="1"/>
          </p:nvPr>
        </p:nvSpPr>
        <p:spPr>
          <a:xfrm>
            <a:off x="689811" y="1576710"/>
            <a:ext cx="7432275" cy="4386942"/>
          </a:xfrm>
        </p:spPr>
        <p:txBody>
          <a:bodyPr>
            <a:normAutofit lnSpcReduction="10000"/>
          </a:bodyPr>
          <a:lstStyle/>
          <a:p>
            <a:pPr>
              <a:buFont typeface="Wingdings" panose="05000000000000000000" pitchFamily="2" charset="2"/>
              <a:buChar char="v"/>
            </a:pPr>
            <a:r>
              <a:rPr lang="en-US" sz="2400" u="sng" dirty="0"/>
              <a:t>All UH travel </a:t>
            </a:r>
            <a:r>
              <a:rPr lang="en-US" sz="2400" dirty="0"/>
              <a:t>for employees, prospective employees, students, prospective students, university guests, contractors, and regents</a:t>
            </a:r>
          </a:p>
          <a:p>
            <a:pPr eaLnBrk="1" hangingPunct="1">
              <a:lnSpc>
                <a:spcPct val="80000"/>
              </a:lnSpc>
              <a:buFont typeface="Wingdings" panose="05000000000000000000" pitchFamily="2" charset="2"/>
              <a:buChar char="v"/>
            </a:pPr>
            <a:r>
              <a:rPr lang="en-US" altLang="en-US" sz="2400" dirty="0"/>
              <a:t>Submitted and </a:t>
            </a:r>
            <a:r>
              <a:rPr lang="en-US" altLang="en-US" sz="2400" b="1" u="sng" dirty="0"/>
              <a:t>Approved</a:t>
            </a:r>
            <a:r>
              <a:rPr lang="en-US" altLang="en-US" sz="2400" dirty="0"/>
              <a:t> before travel begins</a:t>
            </a:r>
          </a:p>
          <a:p>
            <a:pPr eaLnBrk="1" hangingPunct="1">
              <a:lnSpc>
                <a:spcPct val="80000"/>
              </a:lnSpc>
              <a:buFont typeface="Wingdings" panose="05000000000000000000" pitchFamily="2" charset="2"/>
              <a:buChar char="v"/>
            </a:pPr>
            <a:r>
              <a:rPr lang="en-US" altLang="en-US" sz="2400" dirty="0"/>
              <a:t>Estimate of expenses</a:t>
            </a:r>
          </a:p>
          <a:p>
            <a:pPr eaLnBrk="1" hangingPunct="1">
              <a:lnSpc>
                <a:spcPct val="80000"/>
              </a:lnSpc>
              <a:buFont typeface="Wingdings" panose="05000000000000000000" pitchFamily="2" charset="2"/>
              <a:buChar char="v"/>
            </a:pPr>
            <a:r>
              <a:rPr lang="en-US" altLang="en-US" sz="2400" dirty="0"/>
              <a:t>Authorization to travel</a:t>
            </a:r>
          </a:p>
          <a:p>
            <a:pPr eaLnBrk="1" hangingPunct="1">
              <a:lnSpc>
                <a:spcPct val="80000"/>
              </a:lnSpc>
              <a:buFont typeface="Wingdings" panose="05000000000000000000" pitchFamily="2" charset="2"/>
              <a:buChar char="v"/>
            </a:pPr>
            <a:r>
              <a:rPr lang="en-US" altLang="en-US" sz="2400" dirty="0"/>
              <a:t>Reimbursement</a:t>
            </a:r>
          </a:p>
          <a:p>
            <a:pPr eaLnBrk="1" hangingPunct="1">
              <a:lnSpc>
                <a:spcPct val="80000"/>
              </a:lnSpc>
              <a:buFont typeface="Wingdings" panose="05000000000000000000" pitchFamily="2" charset="2"/>
              <a:buChar char="v"/>
            </a:pPr>
            <a:r>
              <a:rPr lang="en-US" altLang="en-US" sz="2400" dirty="0"/>
              <a:t>If Travel request is approved after travel starts, justification is needed</a:t>
            </a:r>
            <a:br>
              <a:rPr lang="en-US" altLang="en-US" sz="2400" dirty="0"/>
            </a:br>
            <a:endParaRPr lang="en-US" altLang="en-US" dirty="0"/>
          </a:p>
          <a:p>
            <a:pPr eaLnBrk="1" hangingPunct="1">
              <a:lnSpc>
                <a:spcPct val="80000"/>
              </a:lnSpc>
              <a:buFont typeface="Wingdings" panose="05000000000000000000" pitchFamily="2" charset="2"/>
              <a:buChar char="v"/>
            </a:pPr>
            <a:r>
              <a:rPr lang="en-US" altLang="en-US" sz="2400" b="1" dirty="0"/>
              <a:t>Travel Request must be created in the profile of the person who will be traveling, not delegate or custodian</a:t>
            </a:r>
          </a:p>
          <a:p>
            <a:pPr eaLnBrk="1" hangingPunct="1">
              <a:lnSpc>
                <a:spcPct val="80000"/>
              </a:lnSpc>
            </a:pPr>
            <a:endParaRPr lang="en-US" altLang="en-US" dirty="0"/>
          </a:p>
        </p:txBody>
      </p:sp>
    </p:spTree>
    <p:extLst>
      <p:ext uri="{BB962C8B-B14F-4D97-AF65-F5344CB8AC3E}">
        <p14:creationId xmlns:p14="http://schemas.microsoft.com/office/powerpoint/2010/main" val="7490675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rrowheads="1"/>
          </p:cNvSpPr>
          <p:nvPr>
            <p:ph type="title"/>
          </p:nvPr>
        </p:nvSpPr>
        <p:spPr>
          <a:xfrm>
            <a:off x="810126" y="609600"/>
            <a:ext cx="7671187" cy="762000"/>
          </a:xfrm>
        </p:spPr>
        <p:txBody>
          <a:bodyPr/>
          <a:lstStyle/>
          <a:p>
            <a:pPr algn="ctr">
              <a:defRPr/>
            </a:pPr>
            <a:r>
              <a:rPr lang="en-US" sz="3600" b="1" dirty="0"/>
              <a:t>Alcohol &amp; Business Meals</a:t>
            </a:r>
          </a:p>
        </p:txBody>
      </p:sp>
      <p:sp>
        <p:nvSpPr>
          <p:cNvPr id="38915" name="Rectangle 3"/>
          <p:cNvSpPr>
            <a:spLocks noGrp="1" noRot="1" noChangeArrowheads="1"/>
          </p:cNvSpPr>
          <p:nvPr>
            <p:ph idx="1"/>
          </p:nvPr>
        </p:nvSpPr>
        <p:spPr>
          <a:xfrm>
            <a:off x="810126" y="1676401"/>
            <a:ext cx="7671187" cy="4364963"/>
          </a:xfrm>
        </p:spPr>
        <p:txBody>
          <a:bodyPr>
            <a:normAutofit/>
          </a:bodyPr>
          <a:lstStyle/>
          <a:p>
            <a:pPr marL="452628">
              <a:buFont typeface="Wingdings" panose="05000000000000000000" pitchFamily="2" charset="2"/>
              <a:buChar char="v"/>
              <a:defRPr/>
            </a:pPr>
            <a:r>
              <a:rPr lang="en-US" sz="2400" dirty="0"/>
              <a:t>Alcohol cannot be purchased during normal business hours by employees.</a:t>
            </a:r>
          </a:p>
          <a:p>
            <a:pPr marL="452628">
              <a:buFont typeface="Wingdings" panose="05000000000000000000" pitchFamily="2" charset="2"/>
              <a:buChar char="v"/>
              <a:defRPr/>
            </a:pPr>
            <a:r>
              <a:rPr lang="en-US" sz="2400" dirty="0"/>
              <a:t>Must be itemized and charged to account 53113, whether part of a business meal or travel meal.</a:t>
            </a:r>
          </a:p>
          <a:p>
            <a:pPr marL="452628">
              <a:buFont typeface="Wingdings" panose="05000000000000000000" pitchFamily="2" charset="2"/>
              <a:buChar char="v"/>
              <a:defRPr/>
            </a:pPr>
            <a:r>
              <a:rPr lang="en-US" sz="2400" dirty="0"/>
              <a:t>Cannot be charged to tuition, sponsored project, federal indirect cost, or Athletic cost centers (2064, 2160, 2164, 2072, 1000s, 5000s, or Athletics).</a:t>
            </a:r>
          </a:p>
          <a:p>
            <a:pPr marL="452628">
              <a:buFont typeface="Wingdings" panose="05000000000000000000" pitchFamily="2" charset="2"/>
              <a:buChar char="v"/>
              <a:defRPr/>
            </a:pPr>
            <a:r>
              <a:rPr lang="en-US" altLang="en-US" sz="2400" dirty="0"/>
              <a:t>Entertainment expenses cannot be charged to tuition funds (2064, 2160, 2164) </a:t>
            </a:r>
          </a:p>
          <a:p>
            <a:pPr marL="365760" indent="-256032">
              <a:buFont typeface="Wingdings 3"/>
              <a:buChar char=""/>
              <a:defRPr/>
            </a:pPr>
            <a:endParaRPr lang="en-US" dirty="0"/>
          </a:p>
        </p:txBody>
      </p:sp>
    </p:spTree>
    <p:extLst>
      <p:ext uri="{BB962C8B-B14F-4D97-AF65-F5344CB8AC3E}">
        <p14:creationId xmlns:p14="http://schemas.microsoft.com/office/powerpoint/2010/main" val="29012848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rrowheads="1"/>
          </p:cNvSpPr>
          <p:nvPr>
            <p:ph type="title"/>
          </p:nvPr>
        </p:nvSpPr>
        <p:spPr>
          <a:xfrm>
            <a:off x="489284" y="228600"/>
            <a:ext cx="7900737" cy="685800"/>
          </a:xfrm>
        </p:spPr>
        <p:txBody>
          <a:bodyPr/>
          <a:lstStyle/>
          <a:p>
            <a:pPr algn="ctr">
              <a:defRPr/>
            </a:pPr>
            <a:r>
              <a:rPr lang="en-US" sz="3600" b="1" dirty="0"/>
              <a:t>Business/Personal Travel</a:t>
            </a:r>
          </a:p>
        </p:txBody>
      </p:sp>
      <p:sp>
        <p:nvSpPr>
          <p:cNvPr id="22530" name="Rectangle 3"/>
          <p:cNvSpPr>
            <a:spLocks noGrp="1" noRot="1" noChangeArrowheads="1"/>
          </p:cNvSpPr>
          <p:nvPr>
            <p:ph idx="1"/>
          </p:nvPr>
        </p:nvSpPr>
        <p:spPr>
          <a:xfrm>
            <a:off x="489284" y="1143000"/>
            <a:ext cx="7900737" cy="5410200"/>
          </a:xfrm>
          <a:ln>
            <a:noFill/>
          </a:ln>
        </p:spPr>
        <p:txBody>
          <a:bodyPr>
            <a:normAutofit/>
          </a:bodyPr>
          <a:lstStyle/>
          <a:p>
            <a:pPr eaLnBrk="1" hangingPunct="1">
              <a:buFont typeface="Wingdings" panose="05000000000000000000" pitchFamily="2" charset="2"/>
              <a:buChar char="v"/>
            </a:pPr>
            <a:r>
              <a:rPr lang="en-US" altLang="en-US" sz="2400" dirty="0"/>
              <a:t>Travel Outside the United States</a:t>
            </a:r>
          </a:p>
          <a:p>
            <a:pPr lvl="1">
              <a:buFont typeface="Wingdings" panose="05000000000000000000" pitchFamily="2" charset="2"/>
              <a:buChar char="Ø"/>
            </a:pPr>
            <a:r>
              <a:rPr lang="en-US" sz="1900" dirty="0"/>
              <a:t>All approved university employee business travel outside the US that includes some personal travel days is </a:t>
            </a:r>
            <a:r>
              <a:rPr lang="en-US" altLang="en-US" sz="1900" dirty="0"/>
              <a:t>“Considered to be entirely for business” because the employee is considered to have “no substantial control” over making the trip. The only exception is the President’s travel outside the US. </a:t>
            </a:r>
          </a:p>
          <a:p>
            <a:pPr lvl="1">
              <a:buFont typeface="Wingdings" panose="05000000000000000000" pitchFamily="2" charset="2"/>
              <a:buChar char="Ø"/>
            </a:pPr>
            <a:r>
              <a:rPr lang="en-US" sz="1900" dirty="0"/>
              <a:t>The appropriate vice-president/president has the ultimate responsibility for determining the extent of reimbursement for the transportation costs and other travel expenses.</a:t>
            </a:r>
            <a:endParaRPr lang="en-US" altLang="en-US" sz="1900" dirty="0"/>
          </a:p>
          <a:p>
            <a:pPr eaLnBrk="1" hangingPunct="1">
              <a:buFont typeface="Wingdings" panose="05000000000000000000" pitchFamily="2" charset="2"/>
              <a:buChar char="v"/>
            </a:pPr>
            <a:r>
              <a:rPr lang="en-US" altLang="en-US" sz="2400" dirty="0"/>
              <a:t>Travel Primarily for Personal Reasons in the US</a:t>
            </a:r>
          </a:p>
          <a:p>
            <a:pPr lvl="1">
              <a:buFont typeface="Wingdings" panose="05000000000000000000" pitchFamily="2" charset="2"/>
              <a:buChar char="Ø"/>
            </a:pPr>
            <a:r>
              <a:rPr lang="en-US" altLang="en-US" sz="1900" dirty="0"/>
              <a:t>The cost of traveling to/from the destination (airfare, mileage to/from airport, airport parking, etc.) may not be directly charged to the university or reimbursed. </a:t>
            </a:r>
            <a:r>
              <a:rPr lang="en-US" sz="1900" dirty="0"/>
              <a:t>Only expenses that are directly related to conducting university business may be charged to or reimbursed by the university, such as lodging and meals on “days spent on business activities,” and local transportation costs to/from business meetings. </a:t>
            </a:r>
            <a:endParaRPr lang="en-US" altLang="en-US" sz="1900" dirty="0"/>
          </a:p>
          <a:p>
            <a:pPr lvl="1" eaLnBrk="1" hangingPunct="1">
              <a:buFontTx/>
              <a:buNone/>
            </a:pPr>
            <a:endParaRPr lang="en-US" altLang="en-US" dirty="0"/>
          </a:p>
          <a:p>
            <a:pPr lvl="1" eaLnBrk="1" hangingPunct="1">
              <a:buFontTx/>
              <a:buNone/>
            </a:pPr>
            <a:endParaRPr lang="en-US" altLang="en-US" dirty="0"/>
          </a:p>
          <a:p>
            <a:pPr lvl="1" eaLnBrk="1" hangingPunct="1">
              <a:buFont typeface="Wingdings" pitchFamily="2" charset="2"/>
              <a:buChar char="§"/>
            </a:pPr>
            <a:endParaRPr lang="en-US" altLang="en-US" dirty="0"/>
          </a:p>
        </p:txBody>
      </p:sp>
    </p:spTree>
    <p:extLst>
      <p:ext uri="{BB962C8B-B14F-4D97-AF65-F5344CB8AC3E}">
        <p14:creationId xmlns:p14="http://schemas.microsoft.com/office/powerpoint/2010/main" val="314146666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rrowheads="1"/>
          </p:cNvSpPr>
          <p:nvPr>
            <p:ph type="title"/>
          </p:nvPr>
        </p:nvSpPr>
        <p:spPr>
          <a:xfrm>
            <a:off x="489284" y="228600"/>
            <a:ext cx="7900737" cy="685800"/>
          </a:xfrm>
        </p:spPr>
        <p:txBody>
          <a:bodyPr/>
          <a:lstStyle/>
          <a:p>
            <a:pPr algn="ctr">
              <a:defRPr/>
            </a:pPr>
            <a:r>
              <a:rPr lang="en-US" sz="3600" b="1" dirty="0"/>
              <a:t>Travel Days</a:t>
            </a:r>
          </a:p>
        </p:txBody>
      </p:sp>
      <p:sp>
        <p:nvSpPr>
          <p:cNvPr id="22530" name="Rectangle 3"/>
          <p:cNvSpPr>
            <a:spLocks noGrp="1" noRot="1" noChangeArrowheads="1"/>
          </p:cNvSpPr>
          <p:nvPr>
            <p:ph idx="1"/>
          </p:nvPr>
        </p:nvSpPr>
        <p:spPr>
          <a:xfrm>
            <a:off x="489284" y="1143000"/>
            <a:ext cx="7900737" cy="5410200"/>
          </a:xfrm>
          <a:ln>
            <a:noFill/>
          </a:ln>
        </p:spPr>
        <p:txBody>
          <a:bodyPr>
            <a:normAutofit/>
          </a:bodyPr>
          <a:lstStyle/>
          <a:p>
            <a:pPr eaLnBrk="1" hangingPunct="1">
              <a:buFont typeface="Wingdings" panose="05000000000000000000" pitchFamily="2" charset="2"/>
              <a:buChar char="v"/>
            </a:pPr>
            <a:r>
              <a:rPr lang="en-US" altLang="en-US" sz="2400" dirty="0"/>
              <a:t>The university of Houston allow travelers to travel to their business destination one contiguous day before and one contiguous day after business days without providing additional documentation or explanation. (Note that these days will be counted as business versus personal days.)</a:t>
            </a:r>
          </a:p>
          <a:p>
            <a:pPr eaLnBrk="1" hangingPunct="1">
              <a:buFont typeface="Wingdings" panose="05000000000000000000" pitchFamily="2" charset="2"/>
              <a:buChar char="v"/>
            </a:pPr>
            <a:r>
              <a:rPr lang="en-US" altLang="en-US" sz="2400" dirty="0"/>
              <a:t>Travel days more than one day before a business purpose or more than one day after a business day will require additional explanation and documentation such as an airfare price quotation plus other expenses showing better value, and may be counted as personal days if the additional day is for personal purpose.</a:t>
            </a:r>
          </a:p>
          <a:p>
            <a:pPr lvl="1" eaLnBrk="1" hangingPunct="1">
              <a:buFontTx/>
              <a:buNone/>
            </a:pPr>
            <a:endParaRPr lang="en-US" altLang="en-US" dirty="0"/>
          </a:p>
          <a:p>
            <a:pPr lvl="1" eaLnBrk="1" hangingPunct="1">
              <a:buFontTx/>
              <a:buNone/>
            </a:pPr>
            <a:endParaRPr lang="en-US" altLang="en-US" dirty="0"/>
          </a:p>
          <a:p>
            <a:pPr lvl="1" eaLnBrk="1" hangingPunct="1">
              <a:buFont typeface="Wingdings" pitchFamily="2" charset="2"/>
              <a:buChar char="§"/>
            </a:pPr>
            <a:endParaRPr lang="en-US" altLang="en-US" dirty="0"/>
          </a:p>
        </p:txBody>
      </p:sp>
    </p:spTree>
    <p:extLst>
      <p:ext uri="{BB962C8B-B14F-4D97-AF65-F5344CB8AC3E}">
        <p14:creationId xmlns:p14="http://schemas.microsoft.com/office/powerpoint/2010/main" val="17911637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rrowheads="1"/>
          </p:cNvSpPr>
          <p:nvPr>
            <p:ph type="title"/>
          </p:nvPr>
        </p:nvSpPr>
        <p:spPr>
          <a:xfrm>
            <a:off x="1499937" y="393032"/>
            <a:ext cx="6481010" cy="902368"/>
          </a:xfrm>
        </p:spPr>
        <p:txBody>
          <a:bodyPr>
            <a:normAutofit fontScale="90000"/>
          </a:bodyPr>
          <a:lstStyle/>
          <a:p>
            <a:pPr algn="ctr">
              <a:defRPr/>
            </a:pPr>
            <a:r>
              <a:rPr lang="en-US" sz="3600" b="1" dirty="0"/>
              <a:t>Wha</a:t>
            </a:r>
            <a:r>
              <a:rPr lang="en-US" b="1" dirty="0"/>
              <a:t>t days count as business days for domestic travel</a:t>
            </a:r>
            <a:endParaRPr lang="en-US" sz="3600" b="1" dirty="0"/>
          </a:p>
        </p:txBody>
      </p:sp>
      <p:sp>
        <p:nvSpPr>
          <p:cNvPr id="25602" name="Rectangle 3"/>
          <p:cNvSpPr>
            <a:spLocks noGrp="1" noRot="1" noChangeArrowheads="1"/>
          </p:cNvSpPr>
          <p:nvPr>
            <p:ph idx="1"/>
          </p:nvPr>
        </p:nvSpPr>
        <p:spPr>
          <a:xfrm>
            <a:off x="1499937" y="1676400"/>
            <a:ext cx="6981376" cy="734218"/>
          </a:xfrm>
        </p:spPr>
        <p:txBody>
          <a:bodyPr>
            <a:normAutofit/>
          </a:bodyPr>
          <a:lstStyle/>
          <a:p>
            <a:pPr marL="0" indent="0">
              <a:buNone/>
            </a:pPr>
            <a:r>
              <a:rPr lang="en-US" altLang="en-US" dirty="0">
                <a:hlinkClick r:id="rId2"/>
              </a:rPr>
              <a:t>https://uh.edu/office-of-finance/ap-travel/types-of-travel/foreign/personal-vs-business/</a:t>
            </a:r>
            <a:endParaRPr lang="en-US" altLang="en-US" dirty="0"/>
          </a:p>
          <a:p>
            <a:pPr marL="0" indent="0">
              <a:buNone/>
            </a:pPr>
            <a:endParaRPr lang="en-US" altLang="en-US" dirty="0"/>
          </a:p>
        </p:txBody>
      </p:sp>
      <p:pic>
        <p:nvPicPr>
          <p:cNvPr id="2" name="Picture 1"/>
          <p:cNvPicPr>
            <a:picLocks noChangeAspect="1"/>
          </p:cNvPicPr>
          <p:nvPr/>
        </p:nvPicPr>
        <p:blipFill>
          <a:blip r:embed="rId3"/>
          <a:stretch>
            <a:fillRect/>
          </a:stretch>
        </p:blipFill>
        <p:spPr>
          <a:xfrm>
            <a:off x="942475" y="2791618"/>
            <a:ext cx="8093801" cy="2847181"/>
          </a:xfrm>
          <a:prstGeom prst="rect">
            <a:avLst/>
          </a:prstGeom>
        </p:spPr>
      </p:pic>
    </p:spTree>
    <p:extLst>
      <p:ext uri="{BB962C8B-B14F-4D97-AF65-F5344CB8AC3E}">
        <p14:creationId xmlns:p14="http://schemas.microsoft.com/office/powerpoint/2010/main" val="17573782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rrowheads="1"/>
          </p:cNvSpPr>
          <p:nvPr>
            <p:ph type="title"/>
          </p:nvPr>
        </p:nvSpPr>
        <p:spPr>
          <a:xfrm>
            <a:off x="1499937" y="393032"/>
            <a:ext cx="6481010" cy="902368"/>
          </a:xfrm>
        </p:spPr>
        <p:txBody>
          <a:bodyPr>
            <a:normAutofit fontScale="90000"/>
          </a:bodyPr>
          <a:lstStyle/>
          <a:p>
            <a:pPr algn="ctr">
              <a:defRPr/>
            </a:pPr>
            <a:r>
              <a:rPr lang="en-US" sz="3600" b="1" dirty="0"/>
              <a:t>Wha</a:t>
            </a:r>
            <a:r>
              <a:rPr lang="en-US" b="1" dirty="0"/>
              <a:t>t days count as business days for domestic travel </a:t>
            </a:r>
            <a:r>
              <a:rPr lang="en-US" sz="2700" b="1" dirty="0"/>
              <a:t>(continued)</a:t>
            </a:r>
          </a:p>
        </p:txBody>
      </p:sp>
      <p:sp>
        <p:nvSpPr>
          <p:cNvPr id="25602" name="Rectangle 3"/>
          <p:cNvSpPr>
            <a:spLocks noGrp="1" noRot="1" noChangeArrowheads="1"/>
          </p:cNvSpPr>
          <p:nvPr>
            <p:ph idx="1"/>
          </p:nvPr>
        </p:nvSpPr>
        <p:spPr>
          <a:xfrm>
            <a:off x="1499937" y="1630681"/>
            <a:ext cx="6981376" cy="4096351"/>
          </a:xfrm>
        </p:spPr>
        <p:txBody>
          <a:bodyPr>
            <a:normAutofit/>
          </a:bodyPr>
          <a:lstStyle/>
          <a:p>
            <a:pPr marL="0" indent="0">
              <a:buNone/>
            </a:pPr>
            <a:r>
              <a:rPr lang="en-US" altLang="en-US" dirty="0"/>
              <a:t>Note:</a:t>
            </a:r>
          </a:p>
          <a:p>
            <a:pPr>
              <a:buFont typeface="Wingdings" panose="05000000000000000000" pitchFamily="2" charset="2"/>
              <a:buChar char="v"/>
            </a:pPr>
            <a:r>
              <a:rPr lang="en-US" altLang="en-US" dirty="0"/>
              <a:t>On case #3, lodging on Day 1 and Day 2 is not reimbursable;</a:t>
            </a:r>
          </a:p>
          <a:p>
            <a:pPr>
              <a:buFont typeface="Wingdings" panose="05000000000000000000" pitchFamily="2" charset="2"/>
              <a:buChar char="v"/>
            </a:pPr>
            <a:r>
              <a:rPr lang="en-US" altLang="en-US" dirty="0"/>
              <a:t>Weekends and holidays that fall between business days are not personal days </a:t>
            </a:r>
          </a:p>
        </p:txBody>
      </p:sp>
    </p:spTree>
    <p:extLst>
      <p:ext uri="{BB962C8B-B14F-4D97-AF65-F5344CB8AC3E}">
        <p14:creationId xmlns:p14="http://schemas.microsoft.com/office/powerpoint/2010/main" val="76249402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459FD3-1699-4082-825E-6AA9BB4C6FFC}"/>
              </a:ext>
            </a:extLst>
          </p:cNvPr>
          <p:cNvSpPr>
            <a:spLocks noGrp="1"/>
          </p:cNvSpPr>
          <p:nvPr>
            <p:ph type="title"/>
          </p:nvPr>
        </p:nvSpPr>
        <p:spPr/>
        <p:txBody>
          <a:bodyPr/>
          <a:lstStyle/>
          <a:p>
            <a:pPr algn="ctr"/>
            <a:r>
              <a:rPr lang="en-US" b="1" dirty="0"/>
              <a:t>State Fund Travel</a:t>
            </a:r>
          </a:p>
        </p:txBody>
      </p:sp>
      <p:sp>
        <p:nvSpPr>
          <p:cNvPr id="3" name="Content Placeholder 2">
            <a:extLst>
              <a:ext uri="{FF2B5EF4-FFF2-40B4-BE49-F238E27FC236}">
                <a16:creationId xmlns:a16="http://schemas.microsoft.com/office/drawing/2014/main" id="{B50BF773-4C82-42EE-B5CC-BB7796278550}"/>
              </a:ext>
            </a:extLst>
          </p:cNvPr>
          <p:cNvSpPr>
            <a:spLocks noGrp="1"/>
          </p:cNvSpPr>
          <p:nvPr>
            <p:ph idx="1"/>
          </p:nvPr>
        </p:nvSpPr>
        <p:spPr>
          <a:xfrm>
            <a:off x="677334" y="1780675"/>
            <a:ext cx="8596668" cy="4260688"/>
          </a:xfrm>
        </p:spPr>
        <p:txBody>
          <a:bodyPr>
            <a:normAutofit/>
          </a:bodyPr>
          <a:lstStyle/>
          <a:p>
            <a:pPr>
              <a:buFont typeface="Wingdings" panose="05000000000000000000" pitchFamily="2" charset="2"/>
              <a:buChar char="v"/>
            </a:pPr>
            <a:r>
              <a:rPr lang="en-US" dirty="0"/>
              <a:t>Only travel for employees and prospective employees</a:t>
            </a:r>
          </a:p>
          <a:p>
            <a:pPr>
              <a:buFont typeface="Wingdings" panose="05000000000000000000" pitchFamily="2" charset="2"/>
              <a:buChar char="v"/>
            </a:pPr>
            <a:r>
              <a:rPr lang="en-US" dirty="0"/>
              <a:t>Travel Request must be approved before travel starts, no exception</a:t>
            </a:r>
          </a:p>
          <a:p>
            <a:pPr>
              <a:buFont typeface="Wingdings" panose="05000000000000000000" pitchFamily="2" charset="2"/>
              <a:buChar char="v"/>
            </a:pPr>
            <a:r>
              <a:rPr lang="en-US" dirty="0"/>
              <a:t>Travel type can not be House Hunting or Moving</a:t>
            </a:r>
          </a:p>
          <a:p>
            <a:pPr>
              <a:buFont typeface="Wingdings" panose="05000000000000000000" pitchFamily="2" charset="2"/>
              <a:buChar char="v"/>
            </a:pPr>
            <a:r>
              <a:rPr lang="en-US" dirty="0"/>
              <a:t>Cost center on Travel Request must be state fund</a:t>
            </a:r>
          </a:p>
          <a:p>
            <a:pPr>
              <a:buFont typeface="Wingdings" panose="05000000000000000000" pitchFamily="2" charset="2"/>
              <a:buChar char="v"/>
            </a:pPr>
            <a:r>
              <a:rPr lang="en-US" dirty="0"/>
              <a:t>Must stay within GSA rate for meal and lodging, no exception</a:t>
            </a:r>
          </a:p>
          <a:p>
            <a:pPr>
              <a:buFont typeface="Wingdings" panose="05000000000000000000" pitchFamily="2" charset="2"/>
              <a:buChar char="v"/>
            </a:pPr>
            <a:r>
              <a:rPr lang="en-US" dirty="0"/>
              <a:t>Travel card can not be used</a:t>
            </a:r>
          </a:p>
          <a:p>
            <a:pPr>
              <a:buFont typeface="Wingdings" panose="05000000000000000000" pitchFamily="2" charset="2"/>
              <a:buChar char="v"/>
            </a:pPr>
            <a:r>
              <a:rPr lang="en-US" dirty="0"/>
              <a:t>Gratuity/alcoholic beverages are not allowed</a:t>
            </a:r>
          </a:p>
          <a:p>
            <a:pPr>
              <a:buFont typeface="Wingdings" panose="05000000000000000000" pitchFamily="2" charset="2"/>
              <a:buChar char="v"/>
            </a:pPr>
            <a:r>
              <a:rPr lang="en-US" dirty="0"/>
              <a:t>State occupancy tax not allowed when travelling inside Texas</a:t>
            </a:r>
          </a:p>
          <a:p>
            <a:pPr>
              <a:buFont typeface="Wingdings" panose="05000000000000000000" pitchFamily="2" charset="2"/>
              <a:buChar char="v"/>
            </a:pPr>
            <a:endParaRPr lang="en-US" dirty="0"/>
          </a:p>
        </p:txBody>
      </p:sp>
    </p:spTree>
    <p:extLst>
      <p:ext uri="{BB962C8B-B14F-4D97-AF65-F5344CB8AC3E}">
        <p14:creationId xmlns:p14="http://schemas.microsoft.com/office/powerpoint/2010/main" val="22091318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459FD3-1699-4082-825E-6AA9BB4C6FFC}"/>
              </a:ext>
            </a:extLst>
          </p:cNvPr>
          <p:cNvSpPr>
            <a:spLocks noGrp="1"/>
          </p:cNvSpPr>
          <p:nvPr>
            <p:ph type="title"/>
          </p:nvPr>
        </p:nvSpPr>
        <p:spPr/>
        <p:txBody>
          <a:bodyPr/>
          <a:lstStyle/>
          <a:p>
            <a:pPr algn="ctr"/>
            <a:r>
              <a:rPr lang="en-US" b="1" dirty="0"/>
              <a:t>State Fund Travel </a:t>
            </a:r>
            <a:r>
              <a:rPr lang="en-US" sz="2800" b="1" dirty="0"/>
              <a:t>( continued )</a:t>
            </a:r>
          </a:p>
        </p:txBody>
      </p:sp>
      <p:sp>
        <p:nvSpPr>
          <p:cNvPr id="3" name="Content Placeholder 2">
            <a:extLst>
              <a:ext uri="{FF2B5EF4-FFF2-40B4-BE49-F238E27FC236}">
                <a16:creationId xmlns:a16="http://schemas.microsoft.com/office/drawing/2014/main" id="{B50BF773-4C82-42EE-B5CC-BB7796278550}"/>
              </a:ext>
            </a:extLst>
          </p:cNvPr>
          <p:cNvSpPr>
            <a:spLocks noGrp="1"/>
          </p:cNvSpPr>
          <p:nvPr>
            <p:ph idx="1"/>
          </p:nvPr>
        </p:nvSpPr>
        <p:spPr>
          <a:xfrm>
            <a:off x="677334" y="1780675"/>
            <a:ext cx="8596668" cy="4260688"/>
          </a:xfrm>
        </p:spPr>
        <p:txBody>
          <a:bodyPr>
            <a:normAutofit/>
          </a:bodyPr>
          <a:lstStyle/>
          <a:p>
            <a:pPr>
              <a:buFont typeface="Wingdings" panose="05000000000000000000" pitchFamily="2" charset="2"/>
              <a:buChar char="v"/>
            </a:pPr>
            <a:r>
              <a:rPr lang="en-US" dirty="0"/>
              <a:t>Business meal not allowed</a:t>
            </a:r>
          </a:p>
          <a:p>
            <a:pPr>
              <a:buFont typeface="Wingdings" panose="05000000000000000000" pitchFamily="2" charset="2"/>
              <a:buChar char="v"/>
            </a:pPr>
            <a:r>
              <a:rPr lang="en-US" dirty="0"/>
              <a:t>No food or alcoholic beverage of any kind except for traveler meals</a:t>
            </a:r>
          </a:p>
          <a:p>
            <a:pPr>
              <a:buFont typeface="Wingdings" panose="05000000000000000000" pitchFamily="2" charset="2"/>
              <a:buChar char="v"/>
            </a:pPr>
            <a:r>
              <a:rPr lang="en-US" dirty="0"/>
              <a:t>When non-contracted travel vendors are used, please complete Travel Exemption Form and attach to Expense Report</a:t>
            </a:r>
          </a:p>
          <a:p>
            <a:pPr>
              <a:buFont typeface="Wingdings" panose="05000000000000000000" pitchFamily="2" charset="2"/>
              <a:buChar char="v"/>
            </a:pPr>
            <a:r>
              <a:rPr lang="en-US" dirty="0"/>
              <a:t>When four or less travelers travel together, only one traveler can get reimbursement for personal car mileage</a:t>
            </a:r>
          </a:p>
          <a:p>
            <a:pPr>
              <a:buFont typeface="Wingdings" panose="05000000000000000000" pitchFamily="2" charset="2"/>
              <a:buChar char="v"/>
            </a:pPr>
            <a:r>
              <a:rPr lang="en-US" dirty="0"/>
              <a:t>Expense can not be reallocated to local fund on Concur expense report</a:t>
            </a:r>
          </a:p>
          <a:p>
            <a:pPr>
              <a:buFont typeface="Wingdings" panose="05000000000000000000" pitchFamily="2" charset="2"/>
              <a:buChar char="v"/>
            </a:pPr>
            <a:r>
              <a:rPr lang="en-US" dirty="0"/>
              <a:t>Fund code 5014, 5016, 5017 and 5018 must follow state travel guidelines because the funding originated from a state agency or university</a:t>
            </a:r>
          </a:p>
          <a:p>
            <a:pPr>
              <a:buFont typeface="Wingdings" panose="05000000000000000000" pitchFamily="2" charset="2"/>
              <a:buChar char="v"/>
            </a:pPr>
            <a:endParaRPr lang="en-US" dirty="0"/>
          </a:p>
        </p:txBody>
      </p:sp>
    </p:spTree>
    <p:extLst>
      <p:ext uri="{BB962C8B-B14F-4D97-AF65-F5344CB8AC3E}">
        <p14:creationId xmlns:p14="http://schemas.microsoft.com/office/powerpoint/2010/main" val="256003109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rrowheads="1"/>
          </p:cNvSpPr>
          <p:nvPr>
            <p:ph type="title"/>
          </p:nvPr>
        </p:nvSpPr>
        <p:spPr>
          <a:xfrm>
            <a:off x="802105" y="381000"/>
            <a:ext cx="7526809" cy="947057"/>
          </a:xfrm>
        </p:spPr>
        <p:txBody>
          <a:bodyPr>
            <a:normAutofit/>
          </a:bodyPr>
          <a:lstStyle/>
          <a:p>
            <a:pPr algn="ctr">
              <a:defRPr/>
            </a:pPr>
            <a:r>
              <a:rPr lang="en-US" b="1" dirty="0"/>
              <a:t>Frequently Made Mistakes</a:t>
            </a:r>
          </a:p>
        </p:txBody>
      </p:sp>
      <p:sp>
        <p:nvSpPr>
          <p:cNvPr id="25602" name="Rectangle 3"/>
          <p:cNvSpPr>
            <a:spLocks noGrp="1" noRot="1" noChangeArrowheads="1"/>
          </p:cNvSpPr>
          <p:nvPr>
            <p:ph idx="1"/>
          </p:nvPr>
        </p:nvSpPr>
        <p:spPr>
          <a:xfrm>
            <a:off x="802105" y="1524001"/>
            <a:ext cx="7679208" cy="4772525"/>
          </a:xfrm>
        </p:spPr>
        <p:txBody>
          <a:bodyPr>
            <a:normAutofit fontScale="92500" lnSpcReduction="10000"/>
          </a:bodyPr>
          <a:lstStyle/>
          <a:p>
            <a:pPr lvl="1" eaLnBrk="1" hangingPunct="1">
              <a:buFont typeface="Wingdings" panose="05000000000000000000" pitchFamily="2" charset="2"/>
              <a:buChar char="v"/>
            </a:pPr>
            <a:r>
              <a:rPr lang="en-US" altLang="en-US" sz="2000" dirty="0"/>
              <a:t>Incorrect travel/traveler type on expense report, or not same as Travel Request</a:t>
            </a:r>
          </a:p>
          <a:p>
            <a:pPr lvl="1" eaLnBrk="1" hangingPunct="1">
              <a:buFont typeface="Wingdings" panose="05000000000000000000" pitchFamily="2" charset="2"/>
              <a:buChar char="v"/>
            </a:pPr>
            <a:r>
              <a:rPr lang="en-US" altLang="en-US" sz="2000" dirty="0"/>
              <a:t>Not linking Expense Report to Travel Request unless it is department travel card expense report</a:t>
            </a:r>
          </a:p>
          <a:p>
            <a:pPr lvl="1" eaLnBrk="1" hangingPunct="1">
              <a:buFont typeface="Wingdings" panose="05000000000000000000" pitchFamily="2" charset="2"/>
              <a:buChar char="v"/>
            </a:pPr>
            <a:r>
              <a:rPr lang="en-US" altLang="en-US" sz="2000" dirty="0"/>
              <a:t>Not providing Travel Request (department travel card expense report)</a:t>
            </a:r>
          </a:p>
          <a:p>
            <a:pPr lvl="1" eaLnBrk="1" hangingPunct="1">
              <a:buFont typeface="Wingdings" panose="05000000000000000000" pitchFamily="2" charset="2"/>
              <a:buChar char="v"/>
            </a:pPr>
            <a:r>
              <a:rPr lang="en-US" altLang="en-US" sz="2000" dirty="0"/>
              <a:t>Incorrect expense report ID format, should be: Last Name, first name initial, Destination, first day of travel(MMDDYY)</a:t>
            </a:r>
          </a:p>
          <a:p>
            <a:pPr lvl="1" eaLnBrk="1" hangingPunct="1">
              <a:buFont typeface="Wingdings" panose="05000000000000000000" pitchFamily="2" charset="2"/>
              <a:buChar char="v"/>
            </a:pPr>
            <a:r>
              <a:rPr lang="en-US" altLang="en-US" sz="2000" dirty="0"/>
              <a:t>Conference agenda or daily itinerary is not attached</a:t>
            </a:r>
          </a:p>
          <a:p>
            <a:pPr lvl="1" eaLnBrk="1" hangingPunct="1">
              <a:buFont typeface="Wingdings" panose="05000000000000000000" pitchFamily="2" charset="2"/>
              <a:buChar char="v"/>
            </a:pPr>
            <a:r>
              <a:rPr lang="en-US" altLang="en-US" sz="2000" dirty="0"/>
              <a:t>Itemized meal receipt is not provided when daily meal expense exceeds GSA rate</a:t>
            </a:r>
          </a:p>
          <a:p>
            <a:pPr lvl="1" eaLnBrk="1" hangingPunct="1">
              <a:buFont typeface="Wingdings" panose="05000000000000000000" pitchFamily="2" charset="2"/>
              <a:buChar char="v"/>
            </a:pPr>
            <a:r>
              <a:rPr lang="en-US" altLang="en-US" sz="2000" dirty="0"/>
              <a:t>When claim personal mileage, “Point to Point” address is not used</a:t>
            </a:r>
          </a:p>
          <a:p>
            <a:pPr lvl="1" eaLnBrk="1" hangingPunct="1">
              <a:buFont typeface="Wingdings" panose="05000000000000000000" pitchFamily="2" charset="2"/>
              <a:buChar char="v"/>
            </a:pPr>
            <a:r>
              <a:rPr lang="en-US" altLang="en-US" sz="2000" dirty="0"/>
              <a:t>Reallocation using both state fund and local fund in same expense report</a:t>
            </a:r>
          </a:p>
          <a:p>
            <a:pPr lvl="2" eaLnBrk="1" hangingPunct="1"/>
            <a:endParaRPr lang="en-US" altLang="en-US" dirty="0"/>
          </a:p>
          <a:p>
            <a:pPr eaLnBrk="1" hangingPunct="1"/>
            <a:endParaRPr lang="en-US" altLang="en-US" dirty="0"/>
          </a:p>
        </p:txBody>
      </p:sp>
    </p:spTree>
    <p:extLst>
      <p:ext uri="{BB962C8B-B14F-4D97-AF65-F5344CB8AC3E}">
        <p14:creationId xmlns:p14="http://schemas.microsoft.com/office/powerpoint/2010/main" val="405707471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rrowheads="1"/>
          </p:cNvSpPr>
          <p:nvPr>
            <p:ph type="title"/>
          </p:nvPr>
        </p:nvSpPr>
        <p:spPr>
          <a:xfrm>
            <a:off x="802105" y="381000"/>
            <a:ext cx="7526809" cy="947057"/>
          </a:xfrm>
        </p:spPr>
        <p:txBody>
          <a:bodyPr>
            <a:normAutofit/>
          </a:bodyPr>
          <a:lstStyle/>
          <a:p>
            <a:pPr algn="ctr">
              <a:defRPr/>
            </a:pPr>
            <a:r>
              <a:rPr lang="en-US" b="1" dirty="0"/>
              <a:t>Frequently Made Mistakes </a:t>
            </a:r>
            <a:r>
              <a:rPr lang="en-US" sz="2200" b="1" dirty="0"/>
              <a:t>(continued)</a:t>
            </a:r>
          </a:p>
        </p:txBody>
      </p:sp>
      <p:sp>
        <p:nvSpPr>
          <p:cNvPr id="25602" name="Rectangle 3"/>
          <p:cNvSpPr>
            <a:spLocks noGrp="1" noRot="1" noChangeArrowheads="1"/>
          </p:cNvSpPr>
          <p:nvPr>
            <p:ph idx="1"/>
          </p:nvPr>
        </p:nvSpPr>
        <p:spPr>
          <a:xfrm>
            <a:off x="802105" y="1524001"/>
            <a:ext cx="7679208" cy="4772525"/>
          </a:xfrm>
        </p:spPr>
        <p:txBody>
          <a:bodyPr>
            <a:normAutofit lnSpcReduction="10000"/>
          </a:bodyPr>
          <a:lstStyle/>
          <a:p>
            <a:pPr lvl="1" eaLnBrk="1" hangingPunct="1">
              <a:buFont typeface="Wingdings" panose="05000000000000000000" pitchFamily="2" charset="2"/>
              <a:buChar char="v"/>
            </a:pPr>
            <a:r>
              <a:rPr lang="en-US" altLang="en-US" sz="2000" dirty="0"/>
              <a:t>Airbnb cleaning fee and service fee are not listed as part of room rate</a:t>
            </a:r>
          </a:p>
          <a:p>
            <a:pPr lvl="1" eaLnBrk="1" hangingPunct="1">
              <a:buFont typeface="Wingdings" panose="05000000000000000000" pitchFamily="2" charset="2"/>
              <a:buChar char="v"/>
            </a:pPr>
            <a:r>
              <a:rPr lang="en-US" altLang="en-US" sz="2000" dirty="0"/>
              <a:t>Missing post-trip report after foreign travel</a:t>
            </a:r>
          </a:p>
          <a:p>
            <a:pPr lvl="1" eaLnBrk="1" hangingPunct="1">
              <a:buFont typeface="Wingdings" panose="05000000000000000000" pitchFamily="2" charset="2"/>
              <a:buChar char="v"/>
            </a:pPr>
            <a:r>
              <a:rPr lang="en-US" altLang="en-US" sz="2000" dirty="0"/>
              <a:t>Missing hotel folio as supporting document when claiming meal expense</a:t>
            </a:r>
          </a:p>
          <a:p>
            <a:pPr lvl="1" eaLnBrk="1" hangingPunct="1">
              <a:buFont typeface="Wingdings" panose="05000000000000000000" pitchFamily="2" charset="2"/>
              <a:buChar char="v"/>
            </a:pPr>
            <a:r>
              <a:rPr lang="en-US" altLang="en-US" sz="2000" dirty="0"/>
              <a:t>Missing car rental invoice as supporting document when claiming gasoline for rental car</a:t>
            </a:r>
          </a:p>
          <a:p>
            <a:pPr lvl="1" eaLnBrk="1" hangingPunct="1">
              <a:buFont typeface="Wingdings" panose="05000000000000000000" pitchFamily="2" charset="2"/>
              <a:buChar char="v"/>
            </a:pPr>
            <a:r>
              <a:rPr lang="en-US" altLang="en-US" sz="2000" dirty="0"/>
              <a:t>Missing proof of payment for airfare/lodging/car rental/registration</a:t>
            </a:r>
          </a:p>
          <a:p>
            <a:pPr lvl="1" eaLnBrk="1" hangingPunct="1">
              <a:buFont typeface="Wingdings" panose="05000000000000000000" pitchFamily="2" charset="2"/>
              <a:buChar char="v"/>
            </a:pPr>
            <a:r>
              <a:rPr lang="en-US" altLang="en-US" sz="2000" dirty="0"/>
              <a:t>Gasoline for UH vehicle is code as gasoline for rental car --- should be coded as other incidental</a:t>
            </a:r>
          </a:p>
          <a:p>
            <a:pPr lvl="1">
              <a:buFont typeface="Wingdings" panose="05000000000000000000" pitchFamily="2" charset="2"/>
              <a:buChar char="v"/>
            </a:pPr>
            <a:r>
              <a:rPr lang="en-US" altLang="en-US" sz="2000" dirty="0"/>
              <a:t>Uber/Lyft expense is coded as “other public transportation” --- need to code as taxi</a:t>
            </a:r>
          </a:p>
          <a:p>
            <a:pPr lvl="2" eaLnBrk="1" hangingPunct="1"/>
            <a:endParaRPr lang="en-US" altLang="en-US" dirty="0"/>
          </a:p>
          <a:p>
            <a:pPr eaLnBrk="1" hangingPunct="1"/>
            <a:endParaRPr lang="en-US" altLang="en-US" dirty="0"/>
          </a:p>
        </p:txBody>
      </p:sp>
    </p:spTree>
    <p:extLst>
      <p:ext uri="{BB962C8B-B14F-4D97-AF65-F5344CB8AC3E}">
        <p14:creationId xmlns:p14="http://schemas.microsoft.com/office/powerpoint/2010/main" val="397228316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rrowheads="1"/>
          </p:cNvSpPr>
          <p:nvPr>
            <p:ph type="title"/>
          </p:nvPr>
        </p:nvSpPr>
        <p:spPr>
          <a:xfrm>
            <a:off x="802105" y="381000"/>
            <a:ext cx="7526809" cy="947057"/>
          </a:xfrm>
        </p:spPr>
        <p:txBody>
          <a:bodyPr>
            <a:normAutofit/>
          </a:bodyPr>
          <a:lstStyle/>
          <a:p>
            <a:pPr algn="ctr">
              <a:defRPr/>
            </a:pPr>
            <a:r>
              <a:rPr lang="en-US" b="1" dirty="0"/>
              <a:t>Frequently Made Mistakes </a:t>
            </a:r>
            <a:r>
              <a:rPr lang="en-US" sz="2200" b="1" dirty="0"/>
              <a:t>(continued)</a:t>
            </a:r>
          </a:p>
        </p:txBody>
      </p:sp>
      <p:sp>
        <p:nvSpPr>
          <p:cNvPr id="25602" name="Rectangle 3"/>
          <p:cNvSpPr>
            <a:spLocks noGrp="1" noRot="1" noChangeArrowheads="1"/>
          </p:cNvSpPr>
          <p:nvPr>
            <p:ph idx="1"/>
          </p:nvPr>
        </p:nvSpPr>
        <p:spPr>
          <a:xfrm>
            <a:off x="802105" y="1524001"/>
            <a:ext cx="7679208" cy="4772525"/>
          </a:xfrm>
        </p:spPr>
        <p:txBody>
          <a:bodyPr>
            <a:normAutofit/>
          </a:bodyPr>
          <a:lstStyle/>
          <a:p>
            <a:pPr lvl="1" eaLnBrk="1" hangingPunct="1">
              <a:buFont typeface="Wingdings" panose="05000000000000000000" pitchFamily="2" charset="2"/>
              <a:buChar char="v"/>
            </a:pPr>
            <a:r>
              <a:rPr lang="en-US" altLang="en-US" sz="2000" dirty="0"/>
              <a:t>Require reimbursement for future travel</a:t>
            </a:r>
          </a:p>
          <a:p>
            <a:pPr lvl="1" eaLnBrk="1" hangingPunct="1">
              <a:buFont typeface="Wingdings" panose="05000000000000000000" pitchFamily="2" charset="2"/>
              <a:buChar char="v"/>
            </a:pPr>
            <a:r>
              <a:rPr lang="en-US" altLang="en-US" sz="2000" dirty="0"/>
              <a:t>Expense Report Name does not reflect actual travel start date, even different with Travel Request</a:t>
            </a:r>
          </a:p>
          <a:p>
            <a:pPr lvl="1">
              <a:buFont typeface="Wingdings" panose="05000000000000000000" pitchFamily="2" charset="2"/>
              <a:buChar char="v"/>
            </a:pPr>
            <a:r>
              <a:rPr lang="en-US" altLang="en-US" sz="2000" dirty="0"/>
              <a:t>Put pipeline character on expense report description field, for example: “</a:t>
            </a:r>
            <a:r>
              <a:rPr lang="en-US" dirty="0"/>
              <a:t>Starbucks | HMS Host</a:t>
            </a:r>
            <a:r>
              <a:rPr lang="en-US" sz="2000" dirty="0"/>
              <a:t>”,</a:t>
            </a:r>
            <a:r>
              <a:rPr lang="en-US" dirty="0"/>
              <a:t> </a:t>
            </a:r>
            <a:r>
              <a:rPr lang="en-US" sz="2000" dirty="0"/>
              <a:t>this will cause Concur system error</a:t>
            </a:r>
            <a:endParaRPr lang="en-US" altLang="en-US" sz="2000" dirty="0"/>
          </a:p>
          <a:p>
            <a:pPr lvl="2" eaLnBrk="1" hangingPunct="1"/>
            <a:endParaRPr lang="en-US" altLang="en-US" dirty="0"/>
          </a:p>
          <a:p>
            <a:pPr eaLnBrk="1" hangingPunct="1"/>
            <a:endParaRPr lang="en-US" altLang="en-US" dirty="0"/>
          </a:p>
        </p:txBody>
      </p:sp>
    </p:spTree>
    <p:extLst>
      <p:ext uri="{BB962C8B-B14F-4D97-AF65-F5344CB8AC3E}">
        <p14:creationId xmlns:p14="http://schemas.microsoft.com/office/powerpoint/2010/main" val="8887935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Rot="1" noChangeArrowheads="1"/>
          </p:cNvSpPr>
          <p:nvPr>
            <p:ph type="title"/>
          </p:nvPr>
        </p:nvSpPr>
        <p:spPr>
          <a:xfrm>
            <a:off x="649705" y="426835"/>
            <a:ext cx="7555832" cy="838200"/>
          </a:xfrm>
        </p:spPr>
        <p:txBody>
          <a:bodyPr/>
          <a:lstStyle/>
          <a:p>
            <a:pPr algn="ctr">
              <a:defRPr/>
            </a:pPr>
            <a:r>
              <a:rPr lang="en-US" sz="3600" b="1" dirty="0"/>
              <a:t>Travel Request</a:t>
            </a:r>
          </a:p>
        </p:txBody>
      </p:sp>
      <p:sp>
        <p:nvSpPr>
          <p:cNvPr id="10242" name="Rectangle 3"/>
          <p:cNvSpPr>
            <a:spLocks noGrp="1" noRot="1" noChangeArrowheads="1"/>
          </p:cNvSpPr>
          <p:nvPr>
            <p:ph idx="1"/>
          </p:nvPr>
        </p:nvSpPr>
        <p:spPr>
          <a:xfrm>
            <a:off x="649705" y="1455822"/>
            <a:ext cx="8037095" cy="4430486"/>
          </a:xfrm>
        </p:spPr>
        <p:txBody>
          <a:bodyPr>
            <a:normAutofit/>
          </a:bodyPr>
          <a:lstStyle/>
          <a:p>
            <a:pPr>
              <a:buFont typeface="Wingdings" panose="05000000000000000000" pitchFamily="2" charset="2"/>
              <a:buChar char="v"/>
            </a:pPr>
            <a:r>
              <a:rPr lang="en-US" sz="2400" dirty="0"/>
              <a:t>Created in Concur by traveler or delegate</a:t>
            </a:r>
          </a:p>
          <a:p>
            <a:pPr>
              <a:buFont typeface="Wingdings" panose="05000000000000000000" pitchFamily="2" charset="2"/>
              <a:buChar char="v"/>
            </a:pPr>
            <a:r>
              <a:rPr lang="en-US" sz="2400" dirty="0"/>
              <a:t>Workflow approval</a:t>
            </a:r>
          </a:p>
          <a:p>
            <a:pPr lvl="1">
              <a:buFont typeface="Wingdings" panose="05000000000000000000" pitchFamily="2" charset="2"/>
              <a:buChar char="Ø"/>
            </a:pPr>
            <a:r>
              <a:rPr lang="en-US" sz="2000" dirty="0"/>
              <a:t>Employee travelers must submit their own TR into workflow to acknowledge their review</a:t>
            </a:r>
          </a:p>
          <a:p>
            <a:pPr>
              <a:buFont typeface="Wingdings" panose="05000000000000000000" pitchFamily="2" charset="2"/>
              <a:buChar char="v"/>
            </a:pPr>
            <a:r>
              <a:rPr lang="en-US" sz="2400" dirty="0"/>
              <a:t>Approvers are automatically notified when a Travel Request is pending their approval</a:t>
            </a:r>
          </a:p>
          <a:p>
            <a:pPr>
              <a:buFont typeface="Wingdings" panose="05000000000000000000" pitchFamily="2" charset="2"/>
              <a:buChar char="v"/>
            </a:pPr>
            <a:r>
              <a:rPr lang="en-US" sz="2400" dirty="0"/>
              <a:t>An approved Travel Request is required for all university travel, whether paid by UH or not</a:t>
            </a:r>
          </a:p>
          <a:p>
            <a:pPr>
              <a:buFont typeface="Wingdings" panose="05000000000000000000" pitchFamily="2" charset="2"/>
              <a:buChar char="v"/>
            </a:pPr>
            <a:r>
              <a:rPr lang="en-US" sz="2400" dirty="0"/>
              <a:t>Travel Request can not be transferred</a:t>
            </a:r>
          </a:p>
          <a:p>
            <a:pPr>
              <a:buFont typeface="Wingdings" panose="05000000000000000000" pitchFamily="2" charset="2"/>
              <a:buChar char="v"/>
            </a:pPr>
            <a:r>
              <a:rPr lang="en-US" sz="2400" b="1" dirty="0"/>
              <a:t>Travel should NOT be booked until the TR is fully approved</a:t>
            </a:r>
          </a:p>
          <a:p>
            <a:pPr eaLnBrk="1" hangingPunct="1">
              <a:lnSpc>
                <a:spcPct val="80000"/>
              </a:lnSpc>
            </a:pPr>
            <a:endParaRPr lang="en-US" altLang="en-US" dirty="0"/>
          </a:p>
        </p:txBody>
      </p:sp>
    </p:spTree>
    <p:extLst>
      <p:ext uri="{BB962C8B-B14F-4D97-AF65-F5344CB8AC3E}">
        <p14:creationId xmlns:p14="http://schemas.microsoft.com/office/powerpoint/2010/main" val="145786024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rrowheads="1"/>
          </p:cNvSpPr>
          <p:nvPr>
            <p:ph type="title"/>
          </p:nvPr>
        </p:nvSpPr>
        <p:spPr>
          <a:xfrm>
            <a:off x="802105" y="381000"/>
            <a:ext cx="7526809" cy="947057"/>
          </a:xfrm>
        </p:spPr>
        <p:txBody>
          <a:bodyPr>
            <a:normAutofit/>
          </a:bodyPr>
          <a:lstStyle/>
          <a:p>
            <a:pPr algn="ctr">
              <a:defRPr/>
            </a:pPr>
            <a:r>
              <a:rPr lang="en-US" b="1" dirty="0"/>
              <a:t>Booking from Third Party</a:t>
            </a:r>
            <a:endParaRPr lang="en-US" sz="2200" b="1" dirty="0"/>
          </a:p>
        </p:txBody>
      </p:sp>
      <p:sp>
        <p:nvSpPr>
          <p:cNvPr id="25602" name="Rectangle 3"/>
          <p:cNvSpPr>
            <a:spLocks noGrp="1" noRot="1" noChangeArrowheads="1"/>
          </p:cNvSpPr>
          <p:nvPr>
            <p:ph idx="1"/>
          </p:nvPr>
        </p:nvSpPr>
        <p:spPr>
          <a:xfrm>
            <a:off x="802105" y="1524001"/>
            <a:ext cx="7679208" cy="4772525"/>
          </a:xfrm>
        </p:spPr>
        <p:txBody>
          <a:bodyPr>
            <a:normAutofit/>
          </a:bodyPr>
          <a:lstStyle/>
          <a:p>
            <a:pPr marL="457200" lvl="1" indent="0" eaLnBrk="1" hangingPunct="1">
              <a:buNone/>
            </a:pPr>
            <a:r>
              <a:rPr lang="en-US" altLang="en-US" sz="2000" dirty="0"/>
              <a:t>For local funds, third party vendors can be used, but we advise against using them especially when bundle expenses. Third party vendors usually do not provide an itemization of the expenses, which can lead to issues when processing an expense report due to lack of documentation, or determining the appropriate amounts for each expense entry. If overbooked, merchants tend to cancel the hotels/airfares that were booked by a third party first, which may lead to additional cost. For rental car, the state contracted rate is the most cost effective as the rate stays low, and it includes LDW.</a:t>
            </a:r>
          </a:p>
          <a:p>
            <a:pPr marL="457200" lvl="1" indent="0" eaLnBrk="1" hangingPunct="1">
              <a:buNone/>
            </a:pPr>
            <a:r>
              <a:rPr lang="en-US" altLang="en-US" sz="2000" dirty="0"/>
              <a:t>Hotel engine is another option for lodging expenses, and is a private hotel booking platform that connects State of Texas travelers to rates unavailable to the public. Please contact AP Travel for invitation.</a:t>
            </a:r>
          </a:p>
          <a:p>
            <a:pPr lvl="2" eaLnBrk="1" hangingPunct="1"/>
            <a:endParaRPr lang="en-US" altLang="en-US" dirty="0"/>
          </a:p>
          <a:p>
            <a:pPr eaLnBrk="1" hangingPunct="1"/>
            <a:endParaRPr lang="en-US" altLang="en-US" dirty="0"/>
          </a:p>
        </p:txBody>
      </p:sp>
    </p:spTree>
    <p:extLst>
      <p:ext uri="{BB962C8B-B14F-4D97-AF65-F5344CB8AC3E}">
        <p14:creationId xmlns:p14="http://schemas.microsoft.com/office/powerpoint/2010/main" val="231810918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rrowheads="1"/>
          </p:cNvSpPr>
          <p:nvPr>
            <p:ph type="title"/>
          </p:nvPr>
        </p:nvSpPr>
        <p:spPr>
          <a:xfrm>
            <a:off x="802105" y="381000"/>
            <a:ext cx="7526809" cy="947057"/>
          </a:xfrm>
        </p:spPr>
        <p:txBody>
          <a:bodyPr>
            <a:normAutofit/>
          </a:bodyPr>
          <a:lstStyle/>
          <a:p>
            <a:pPr algn="ctr">
              <a:defRPr/>
            </a:pPr>
            <a:r>
              <a:rPr lang="en-US" b="1" dirty="0"/>
              <a:t>Booking from Third Party (</a:t>
            </a:r>
            <a:r>
              <a:rPr lang="en-US" sz="2400" b="1" dirty="0"/>
              <a:t>continued</a:t>
            </a:r>
            <a:r>
              <a:rPr lang="en-US" b="1" dirty="0"/>
              <a:t>)</a:t>
            </a:r>
            <a:endParaRPr lang="en-US" sz="2200" b="1" dirty="0"/>
          </a:p>
        </p:txBody>
      </p:sp>
      <p:sp>
        <p:nvSpPr>
          <p:cNvPr id="25602" name="Rectangle 3"/>
          <p:cNvSpPr>
            <a:spLocks noGrp="1" noRot="1" noChangeArrowheads="1"/>
          </p:cNvSpPr>
          <p:nvPr>
            <p:ph idx="1"/>
          </p:nvPr>
        </p:nvSpPr>
        <p:spPr>
          <a:xfrm>
            <a:off x="401053" y="1524001"/>
            <a:ext cx="8080260" cy="4772525"/>
          </a:xfrm>
        </p:spPr>
        <p:txBody>
          <a:bodyPr>
            <a:normAutofit/>
          </a:bodyPr>
          <a:lstStyle/>
          <a:p>
            <a:pPr marL="914400" lvl="2" indent="0" eaLnBrk="1" hangingPunct="1">
              <a:buNone/>
            </a:pPr>
            <a:r>
              <a:rPr lang="en-US" altLang="en-US" sz="2000" dirty="0"/>
              <a:t>If you are booking through a third party, such as expedia.com, per MAPP policy, you are still required to obtain an itemized receipt. We recommend that travelers contact the Help Center or Customer Service of the third party company before their trip to advise them that they will need an itemized receipt after their trip since this is business trip. If the traveler doesn’t do so, however, they can still request an itemized receipt after their trip.</a:t>
            </a:r>
          </a:p>
          <a:p>
            <a:pPr eaLnBrk="1" hangingPunct="1"/>
            <a:endParaRPr lang="en-US" altLang="en-US" dirty="0"/>
          </a:p>
        </p:txBody>
      </p:sp>
    </p:spTree>
    <p:extLst>
      <p:ext uri="{BB962C8B-B14F-4D97-AF65-F5344CB8AC3E}">
        <p14:creationId xmlns:p14="http://schemas.microsoft.com/office/powerpoint/2010/main" val="396492032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rrowheads="1"/>
          </p:cNvSpPr>
          <p:nvPr>
            <p:ph type="title"/>
          </p:nvPr>
        </p:nvSpPr>
        <p:spPr>
          <a:xfrm>
            <a:off x="802105" y="381000"/>
            <a:ext cx="7526809" cy="947057"/>
          </a:xfrm>
        </p:spPr>
        <p:txBody>
          <a:bodyPr>
            <a:normAutofit/>
          </a:bodyPr>
          <a:lstStyle/>
          <a:p>
            <a:pPr algn="ctr">
              <a:defRPr/>
            </a:pPr>
            <a:r>
              <a:rPr lang="en-US" b="1" dirty="0"/>
              <a:t>Trouble Shooting</a:t>
            </a:r>
          </a:p>
        </p:txBody>
      </p:sp>
      <p:sp>
        <p:nvSpPr>
          <p:cNvPr id="25602" name="Rectangle 3"/>
          <p:cNvSpPr>
            <a:spLocks noGrp="1" noRot="1" noChangeArrowheads="1"/>
          </p:cNvSpPr>
          <p:nvPr>
            <p:ph idx="1"/>
          </p:nvPr>
        </p:nvSpPr>
        <p:spPr>
          <a:xfrm>
            <a:off x="802105" y="1524001"/>
            <a:ext cx="7679208" cy="4772525"/>
          </a:xfrm>
        </p:spPr>
        <p:txBody>
          <a:bodyPr>
            <a:normAutofit/>
          </a:bodyPr>
          <a:lstStyle/>
          <a:p>
            <a:pPr lvl="1" eaLnBrk="1" hangingPunct="1">
              <a:buFont typeface="Wingdings" panose="05000000000000000000" pitchFamily="2" charset="2"/>
              <a:buChar char="v"/>
            </a:pPr>
            <a:r>
              <a:rPr lang="en-US" altLang="en-US" sz="2000" dirty="0"/>
              <a:t>Can not find supervisor or certifying signatory’s name – Contact </a:t>
            </a:r>
            <a:r>
              <a:rPr lang="en-US" altLang="en-US" sz="2000" dirty="0">
                <a:hlinkClick r:id="rId2"/>
              </a:rPr>
              <a:t>concur@central.uh.edu</a:t>
            </a:r>
            <a:r>
              <a:rPr lang="en-US" altLang="en-US" sz="2000" dirty="0"/>
              <a:t> to update approval workflow</a:t>
            </a:r>
          </a:p>
          <a:p>
            <a:pPr lvl="1" eaLnBrk="1" hangingPunct="1">
              <a:buFont typeface="Wingdings" panose="05000000000000000000" pitchFamily="2" charset="2"/>
              <a:buChar char="v"/>
            </a:pPr>
            <a:r>
              <a:rPr lang="en-US" altLang="en-US" sz="2000" dirty="0"/>
              <a:t>Have not receive reimbursement payment 3 business days after expense report is approved --- Make sure vendor status is approved/active and not on hold</a:t>
            </a:r>
          </a:p>
          <a:p>
            <a:pPr lvl="1" eaLnBrk="1" hangingPunct="1">
              <a:buFont typeface="Wingdings" panose="05000000000000000000" pitchFamily="2" charset="2"/>
              <a:buChar char="v"/>
            </a:pPr>
            <a:r>
              <a:rPr lang="en-US" altLang="en-US" sz="2000" dirty="0"/>
              <a:t>Error message when creating expense report: “An error occurred attempting to look up the account code(s) for the entry” --- Make sure the travel type on expense report header is correct, for example if the travel type is house hunting, expense type can only be “</a:t>
            </a:r>
            <a:r>
              <a:rPr lang="en-US" altLang="en-US" sz="2000" dirty="0" err="1"/>
              <a:t>Househunting</a:t>
            </a:r>
            <a:r>
              <a:rPr lang="en-US" altLang="en-US" sz="2000" dirty="0"/>
              <a:t> All Expenses”</a:t>
            </a:r>
          </a:p>
          <a:p>
            <a:pPr lvl="1" eaLnBrk="1" hangingPunct="1">
              <a:buFont typeface="Wingdings" panose="05000000000000000000" pitchFamily="2" charset="2"/>
              <a:buChar char="v"/>
            </a:pPr>
            <a:r>
              <a:rPr lang="en-US" altLang="en-US" sz="2000" dirty="0"/>
              <a:t>Can not open “Concur Non-Employee Access Form” --- Use Firefox as browser instead of Google Chrome</a:t>
            </a:r>
          </a:p>
          <a:p>
            <a:pPr marL="457200" lvl="1" indent="0" eaLnBrk="1" hangingPunct="1">
              <a:buNone/>
            </a:pPr>
            <a:endParaRPr lang="en-US" altLang="en-US" sz="2000" dirty="0"/>
          </a:p>
          <a:p>
            <a:pPr lvl="1" eaLnBrk="1" hangingPunct="1"/>
            <a:endParaRPr lang="en-US" altLang="en-US" sz="2000" dirty="0"/>
          </a:p>
          <a:p>
            <a:pPr lvl="2" eaLnBrk="1" hangingPunct="1"/>
            <a:endParaRPr lang="en-US" altLang="en-US" dirty="0"/>
          </a:p>
          <a:p>
            <a:pPr eaLnBrk="1" hangingPunct="1"/>
            <a:endParaRPr lang="en-US" altLang="en-US" dirty="0"/>
          </a:p>
        </p:txBody>
      </p:sp>
    </p:spTree>
    <p:extLst>
      <p:ext uri="{BB962C8B-B14F-4D97-AF65-F5344CB8AC3E}">
        <p14:creationId xmlns:p14="http://schemas.microsoft.com/office/powerpoint/2010/main" val="251206666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2F7B07-5320-44E5-B2B3-10DAFF3D5D6A}"/>
              </a:ext>
            </a:extLst>
          </p:cNvPr>
          <p:cNvSpPr>
            <a:spLocks noGrp="1"/>
          </p:cNvSpPr>
          <p:nvPr>
            <p:ph type="title"/>
          </p:nvPr>
        </p:nvSpPr>
        <p:spPr/>
        <p:txBody>
          <a:bodyPr/>
          <a:lstStyle/>
          <a:p>
            <a:pPr algn="ctr"/>
            <a:r>
              <a:rPr lang="en-US" b="1" dirty="0"/>
              <a:t>Travel and Non-Travel</a:t>
            </a:r>
          </a:p>
        </p:txBody>
      </p:sp>
      <p:graphicFrame>
        <p:nvGraphicFramePr>
          <p:cNvPr id="4" name="Content Placeholder 3">
            <a:extLst>
              <a:ext uri="{FF2B5EF4-FFF2-40B4-BE49-F238E27FC236}">
                <a16:creationId xmlns:a16="http://schemas.microsoft.com/office/drawing/2014/main" id="{63CEF910-EAB8-4CC3-8A03-BC9F7BE24A0D}"/>
              </a:ext>
            </a:extLst>
          </p:cNvPr>
          <p:cNvGraphicFramePr>
            <a:graphicFrameLocks noGrp="1"/>
          </p:cNvGraphicFramePr>
          <p:nvPr>
            <p:ph idx="1"/>
            <p:extLst>
              <p:ext uri="{D42A27DB-BD31-4B8C-83A1-F6EECF244321}">
                <p14:modId xmlns:p14="http://schemas.microsoft.com/office/powerpoint/2010/main" val="4225251664"/>
              </p:ext>
            </p:extLst>
          </p:nvPr>
        </p:nvGraphicFramePr>
        <p:xfrm>
          <a:off x="677335" y="1360714"/>
          <a:ext cx="9272208" cy="5116290"/>
        </p:xfrm>
        <a:graphic>
          <a:graphicData uri="http://schemas.openxmlformats.org/drawingml/2006/table">
            <a:tbl>
              <a:tblPr>
                <a:tableStyleId>{5C22544A-7EE6-4342-B048-85BDC9FD1C3A}</a:tableStyleId>
              </a:tblPr>
              <a:tblGrid>
                <a:gridCol w="2232977">
                  <a:extLst>
                    <a:ext uri="{9D8B030D-6E8A-4147-A177-3AD203B41FA5}">
                      <a16:colId xmlns:a16="http://schemas.microsoft.com/office/drawing/2014/main" val="1548880360"/>
                    </a:ext>
                  </a:extLst>
                </a:gridCol>
                <a:gridCol w="2783575">
                  <a:extLst>
                    <a:ext uri="{9D8B030D-6E8A-4147-A177-3AD203B41FA5}">
                      <a16:colId xmlns:a16="http://schemas.microsoft.com/office/drawing/2014/main" val="3467740726"/>
                    </a:ext>
                  </a:extLst>
                </a:gridCol>
                <a:gridCol w="2385921">
                  <a:extLst>
                    <a:ext uri="{9D8B030D-6E8A-4147-A177-3AD203B41FA5}">
                      <a16:colId xmlns:a16="http://schemas.microsoft.com/office/drawing/2014/main" val="3691053335"/>
                    </a:ext>
                  </a:extLst>
                </a:gridCol>
                <a:gridCol w="1869735">
                  <a:extLst>
                    <a:ext uri="{9D8B030D-6E8A-4147-A177-3AD203B41FA5}">
                      <a16:colId xmlns:a16="http://schemas.microsoft.com/office/drawing/2014/main" val="1986206752"/>
                    </a:ext>
                  </a:extLst>
                </a:gridCol>
              </a:tblGrid>
              <a:tr h="313242">
                <a:tc>
                  <a:txBody>
                    <a:bodyPr/>
                    <a:lstStyle/>
                    <a:p>
                      <a:pPr algn="ctr" fontAlgn="b"/>
                      <a:r>
                        <a:rPr lang="en-US" sz="800" u="sng" strike="noStrike">
                          <a:effectLst/>
                        </a:rPr>
                        <a:t>Expenditure</a:t>
                      </a:r>
                      <a:endParaRPr lang="en-US" sz="800" b="1" i="0" u="sng"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US" sz="800" u="sng" strike="noStrike" dirty="0">
                          <a:effectLst/>
                        </a:rPr>
                        <a:t>Non Travel</a:t>
                      </a:r>
                      <a:endParaRPr lang="en-US" sz="800" b="1" i="0" u="sng"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en-US" sz="800" u="sng" strike="noStrike">
                          <a:effectLst/>
                        </a:rPr>
                        <a:t>Travel</a:t>
                      </a:r>
                      <a:endParaRPr lang="en-US" sz="800" b="1" i="0" u="sng"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US" sz="800" u="sng" strike="noStrike">
                          <a:effectLst/>
                        </a:rPr>
                        <a:t>Travel</a:t>
                      </a:r>
                      <a:endParaRPr lang="en-US" sz="800" b="1" i="0" u="sng"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820554425"/>
                  </a:ext>
                </a:extLst>
              </a:tr>
              <a:tr h="793546">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US" sz="800" u="none" strike="noStrike" dirty="0">
                          <a:effectLst/>
                        </a:rPr>
                        <a:t>Inside Houston Metro Area Trip </a:t>
                      </a:r>
                      <a:endParaRPr lang="en-US" sz="800" b="0"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en-US" sz="800" u="none" strike="noStrike">
                          <a:effectLst/>
                        </a:rPr>
                        <a:t>Outside Metro </a:t>
                      </a:r>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US" sz="800" u="none" strike="noStrike">
                          <a:effectLst/>
                        </a:rPr>
                        <a:t>Outside Metro Overnight Travel </a:t>
                      </a:r>
                      <a:endParaRPr lang="en-US" sz="8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2577837177"/>
                  </a:ext>
                </a:extLst>
              </a:tr>
              <a:tr h="856195">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US" sz="800" u="none" strike="noStrike" dirty="0">
                          <a:effectLst/>
                        </a:rPr>
                        <a:t>Outside Metro Same Day Trip without Transportation</a:t>
                      </a:r>
                      <a:endParaRPr lang="en-US" sz="800" b="0"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en-US" sz="800" u="none" strike="noStrike">
                          <a:effectLst/>
                        </a:rPr>
                        <a:t>Same Day Trip with Transportation</a:t>
                      </a:r>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US" sz="800" u="none" strike="noStrike">
                          <a:effectLst/>
                        </a:rPr>
                        <a:t> </a:t>
                      </a:r>
                      <a:endParaRPr lang="en-US" sz="8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2938746189"/>
                  </a:ext>
                </a:extLst>
              </a:tr>
              <a:tr h="313242">
                <a:tc>
                  <a:txBody>
                    <a:bodyPr/>
                    <a:lstStyle/>
                    <a:p>
                      <a:pPr algn="l" fontAlgn="b"/>
                      <a:r>
                        <a:rPr lang="en-US" sz="800" u="none" strike="noStrike">
                          <a:effectLst/>
                        </a:rPr>
                        <a:t>Transportation: Airfare</a:t>
                      </a:r>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800" u="none" strike="noStrike">
                          <a:effectLst/>
                        </a:rPr>
                        <a:t>N/A</a:t>
                      </a:r>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800" u="none" strike="noStrike">
                          <a:effectLst/>
                        </a:rPr>
                        <a:t>Paid or Reimbursed (Not Taxed)</a:t>
                      </a:r>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800" u="none" strike="noStrike" dirty="0">
                          <a:effectLst/>
                        </a:rPr>
                        <a:t>Paid or Reimbursed (Not Taxed)</a:t>
                      </a:r>
                      <a:endParaRPr lang="en-US" sz="800" b="0" i="0" u="none" strike="noStrike" dirty="0">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2084548684"/>
                  </a:ext>
                </a:extLst>
              </a:tr>
              <a:tr h="313242">
                <a:tc>
                  <a:txBody>
                    <a:bodyPr/>
                    <a:lstStyle/>
                    <a:p>
                      <a:pPr algn="l" fontAlgn="b"/>
                      <a:r>
                        <a:rPr lang="en-US" sz="800" u="none" strike="noStrike">
                          <a:effectLst/>
                        </a:rPr>
                        <a:t>Transportation: Rental Car</a:t>
                      </a:r>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800" u="none" strike="noStrike">
                          <a:effectLst/>
                        </a:rPr>
                        <a:t>N/A</a:t>
                      </a:r>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800" u="none" strike="noStrike">
                          <a:effectLst/>
                        </a:rPr>
                        <a:t>Paid or Reimbursed (Not Taxed)</a:t>
                      </a:r>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800" u="none" strike="noStrike">
                          <a:effectLst/>
                        </a:rPr>
                        <a:t>Paid or Reimbursed (Not Taxed)</a:t>
                      </a:r>
                      <a:endParaRPr lang="en-US" sz="8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928832755"/>
                  </a:ext>
                </a:extLst>
              </a:tr>
              <a:tr h="626487">
                <a:tc>
                  <a:txBody>
                    <a:bodyPr/>
                    <a:lstStyle/>
                    <a:p>
                      <a:pPr algn="l" fontAlgn="b"/>
                      <a:r>
                        <a:rPr lang="en-US" sz="800" u="none" strike="noStrike">
                          <a:effectLst/>
                        </a:rPr>
                        <a:t>Transportation: Other Transportation (e.g., Train, Bus)</a:t>
                      </a:r>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t"/>
                      <a:r>
                        <a:rPr lang="en-US" sz="800" u="none" strike="noStrike" dirty="0">
                          <a:effectLst/>
                        </a:rPr>
                        <a:t>N/A</a:t>
                      </a:r>
                      <a:endParaRPr lang="en-US" sz="800" b="0" i="0" u="none" strike="noStrike" dirty="0">
                        <a:solidFill>
                          <a:srgbClr val="000000"/>
                        </a:solidFill>
                        <a:effectLst/>
                        <a:latin typeface="Arial" panose="020B0604020202020204" pitchFamily="34" charset="0"/>
                      </a:endParaRPr>
                    </a:p>
                  </a:txBody>
                  <a:tcPr marL="9525" marR="9525" marT="9525" marB="0"/>
                </a:tc>
                <a:tc>
                  <a:txBody>
                    <a:bodyPr/>
                    <a:lstStyle/>
                    <a:p>
                      <a:pPr algn="l" fontAlgn="t"/>
                      <a:r>
                        <a:rPr lang="en-US" sz="800" u="none" strike="noStrike">
                          <a:effectLst/>
                        </a:rPr>
                        <a:t>Paid or Reimbursed (Not Taxed)</a:t>
                      </a:r>
                      <a:endParaRPr lang="en-US" sz="8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800" u="none" strike="noStrike">
                          <a:effectLst/>
                        </a:rPr>
                        <a:t>Paid or Reimbursed (Not Taxed)</a:t>
                      </a:r>
                      <a:endParaRPr lang="en-US" sz="800" b="0" i="0" u="none" strike="noStrike">
                        <a:solidFill>
                          <a:srgbClr val="000000"/>
                        </a:solidFill>
                        <a:effectLst/>
                        <a:latin typeface="Arial" panose="020B0604020202020204" pitchFamily="34" charset="0"/>
                      </a:endParaRPr>
                    </a:p>
                  </a:txBody>
                  <a:tcPr marL="9525" marR="9525" marT="9525" marB="0"/>
                </a:tc>
                <a:extLst>
                  <a:ext uri="{0D108BD9-81ED-4DB2-BD59-A6C34878D82A}">
                    <a16:rowId xmlns:a16="http://schemas.microsoft.com/office/drawing/2014/main" val="3389378813"/>
                  </a:ext>
                </a:extLst>
              </a:tr>
              <a:tr h="647368">
                <a:tc>
                  <a:txBody>
                    <a:bodyPr/>
                    <a:lstStyle/>
                    <a:p>
                      <a:pPr algn="l" fontAlgn="t"/>
                      <a:r>
                        <a:rPr lang="en-US" sz="800" u="none" strike="noStrike">
                          <a:effectLst/>
                        </a:rPr>
                        <a:t>Local Transportation within Metro Area (Metro, Taxi, Uber, etc.)</a:t>
                      </a:r>
                      <a:endParaRPr lang="en-US" sz="8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800" u="none" strike="noStrike" dirty="0">
                          <a:effectLst/>
                        </a:rPr>
                        <a:t>Paid or Reimbursed (Not Taxed)</a:t>
                      </a:r>
                      <a:endParaRPr lang="en-US" sz="800" b="0" i="0" u="none" strike="noStrike" dirty="0">
                        <a:solidFill>
                          <a:srgbClr val="000000"/>
                        </a:solidFill>
                        <a:effectLst/>
                        <a:latin typeface="Arial" panose="020B0604020202020204" pitchFamily="34" charset="0"/>
                      </a:endParaRPr>
                    </a:p>
                  </a:txBody>
                  <a:tcPr marL="9525" marR="9525" marT="9525" marB="0"/>
                </a:tc>
                <a:tc>
                  <a:txBody>
                    <a:bodyPr/>
                    <a:lstStyle/>
                    <a:p>
                      <a:pPr algn="l" fontAlgn="t"/>
                      <a:r>
                        <a:rPr lang="en-US" sz="800" u="none" strike="noStrike" dirty="0">
                          <a:effectLst/>
                        </a:rPr>
                        <a:t>Paid or Reimbursed (Not Taxed)</a:t>
                      </a:r>
                      <a:endParaRPr lang="en-US" sz="800" b="0" i="0" u="none" strike="noStrike" dirty="0">
                        <a:solidFill>
                          <a:srgbClr val="000000"/>
                        </a:solidFill>
                        <a:effectLst/>
                        <a:latin typeface="Arial" panose="020B0604020202020204" pitchFamily="34" charset="0"/>
                      </a:endParaRPr>
                    </a:p>
                  </a:txBody>
                  <a:tcPr marL="9525" marR="9525" marT="9525" marB="0"/>
                </a:tc>
                <a:tc>
                  <a:txBody>
                    <a:bodyPr/>
                    <a:lstStyle/>
                    <a:p>
                      <a:pPr algn="l" fontAlgn="t"/>
                      <a:r>
                        <a:rPr lang="en-US" sz="800" u="none" strike="noStrike">
                          <a:effectLst/>
                        </a:rPr>
                        <a:t>Paid or Reimbursed (Not Taxed)</a:t>
                      </a:r>
                      <a:endParaRPr lang="en-US" sz="800" b="0" i="0" u="none" strike="noStrike">
                        <a:solidFill>
                          <a:srgbClr val="000000"/>
                        </a:solidFill>
                        <a:effectLst/>
                        <a:latin typeface="Arial" panose="020B0604020202020204" pitchFamily="34" charset="0"/>
                      </a:endParaRPr>
                    </a:p>
                  </a:txBody>
                  <a:tcPr marL="9525" marR="9525" marT="9525" marB="0"/>
                </a:tc>
                <a:extLst>
                  <a:ext uri="{0D108BD9-81ED-4DB2-BD59-A6C34878D82A}">
                    <a16:rowId xmlns:a16="http://schemas.microsoft.com/office/drawing/2014/main" val="1233463479"/>
                  </a:ext>
                </a:extLst>
              </a:tr>
              <a:tr h="313242">
                <a:tc>
                  <a:txBody>
                    <a:bodyPr/>
                    <a:lstStyle/>
                    <a:p>
                      <a:pPr algn="l" fontAlgn="b"/>
                      <a:r>
                        <a:rPr lang="en-US" sz="800" u="none" strike="noStrike">
                          <a:effectLst/>
                        </a:rPr>
                        <a:t>Mileage</a:t>
                      </a:r>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800" u="none" strike="noStrike">
                          <a:effectLst/>
                        </a:rPr>
                        <a:t>Reimbursed (Not Taxed)</a:t>
                      </a:r>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800" u="none" strike="noStrike">
                          <a:effectLst/>
                        </a:rPr>
                        <a:t>Reimbursed (Not Taxed)</a:t>
                      </a:r>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800" u="none" strike="noStrike">
                          <a:effectLst/>
                        </a:rPr>
                        <a:t>Reimbursed (Not Taxed)</a:t>
                      </a:r>
                      <a:endParaRPr lang="en-US" sz="8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3806470850"/>
                  </a:ext>
                </a:extLst>
              </a:tr>
              <a:tr h="313242">
                <a:tc>
                  <a:txBody>
                    <a:bodyPr/>
                    <a:lstStyle/>
                    <a:p>
                      <a:pPr algn="l" fontAlgn="b"/>
                      <a:r>
                        <a:rPr lang="en-US" sz="800" u="none" strike="noStrike" dirty="0">
                          <a:effectLst/>
                        </a:rPr>
                        <a:t>Meal</a:t>
                      </a:r>
                      <a:endParaRPr lang="en-US" sz="800" b="0" i="0" u="none" strike="noStrike" dirty="0">
                        <a:solidFill>
                          <a:srgbClr val="000000"/>
                        </a:solidFill>
                        <a:effectLst/>
                        <a:latin typeface="Arial" panose="020B0604020202020204" pitchFamily="34" charset="0"/>
                      </a:endParaRPr>
                    </a:p>
                  </a:txBody>
                  <a:tcPr marL="9525" marR="9525" marT="9525" marB="0" anchor="b"/>
                </a:tc>
                <a:tc>
                  <a:txBody>
                    <a:bodyPr/>
                    <a:lstStyle/>
                    <a:p>
                      <a:pPr algn="l" fontAlgn="b"/>
                      <a:r>
                        <a:rPr lang="en-US" sz="800" u="none" strike="noStrike">
                          <a:effectLst/>
                        </a:rPr>
                        <a:t>Not Paid or Not Reimbursed</a:t>
                      </a:r>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800" u="none" strike="noStrike" dirty="0">
                          <a:effectLst/>
                        </a:rPr>
                        <a:t>Not Paid or Not Reimbursed for employee</a:t>
                      </a:r>
                      <a:endParaRPr lang="en-US" sz="800" b="0" i="0" u="none" strike="noStrike" dirty="0">
                        <a:solidFill>
                          <a:srgbClr val="000000"/>
                        </a:solidFill>
                        <a:effectLst/>
                        <a:latin typeface="Arial" panose="020B0604020202020204" pitchFamily="34" charset="0"/>
                      </a:endParaRPr>
                    </a:p>
                  </a:txBody>
                  <a:tcPr marL="9525" marR="9525" marT="9525" marB="0" anchor="b"/>
                </a:tc>
                <a:tc>
                  <a:txBody>
                    <a:bodyPr/>
                    <a:lstStyle/>
                    <a:p>
                      <a:pPr algn="l" fontAlgn="b"/>
                      <a:r>
                        <a:rPr lang="en-US" sz="800" u="none" strike="noStrike">
                          <a:effectLst/>
                        </a:rPr>
                        <a:t>Paid or Reimbursed (Not Taxed)</a:t>
                      </a:r>
                      <a:endParaRPr lang="en-US" sz="8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2541136121"/>
                  </a:ext>
                </a:extLst>
              </a:tr>
              <a:tr h="313242">
                <a:tc>
                  <a:txBody>
                    <a:bodyPr/>
                    <a:lstStyle/>
                    <a:p>
                      <a:pPr algn="l" fontAlgn="b"/>
                      <a:r>
                        <a:rPr lang="en-US" sz="800" u="none" strike="noStrike" dirty="0">
                          <a:effectLst/>
                        </a:rPr>
                        <a:t>Lodging</a:t>
                      </a:r>
                      <a:endParaRPr lang="en-US" sz="800" b="0" i="0" u="none" strike="noStrike" dirty="0">
                        <a:solidFill>
                          <a:srgbClr val="000000"/>
                        </a:solidFill>
                        <a:effectLst/>
                        <a:latin typeface="Arial" panose="020B0604020202020204" pitchFamily="34" charset="0"/>
                      </a:endParaRPr>
                    </a:p>
                  </a:txBody>
                  <a:tcPr marL="9525" marR="9525" marT="9525" marB="0" anchor="b"/>
                </a:tc>
                <a:tc>
                  <a:txBody>
                    <a:bodyPr/>
                    <a:lstStyle/>
                    <a:p>
                      <a:pPr algn="l" fontAlgn="b"/>
                      <a:r>
                        <a:rPr lang="en-US" sz="800" u="none" strike="noStrike">
                          <a:effectLst/>
                        </a:rPr>
                        <a:t>Not Paid or Not Reimbursed</a:t>
                      </a:r>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800" u="none" strike="noStrike">
                          <a:effectLst/>
                        </a:rPr>
                        <a:t>Not Paid or Not Reimbursed</a:t>
                      </a:r>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800" u="none" strike="noStrike">
                          <a:effectLst/>
                        </a:rPr>
                        <a:t>Paid or Reimbursed (Not Taxed)</a:t>
                      </a:r>
                      <a:endParaRPr lang="en-US" sz="8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775347957"/>
                  </a:ext>
                </a:extLst>
              </a:tr>
              <a:tr h="313242">
                <a:tc>
                  <a:txBody>
                    <a:bodyPr/>
                    <a:lstStyle/>
                    <a:p>
                      <a:pPr algn="l" fontAlgn="b"/>
                      <a:r>
                        <a:rPr lang="en-US" sz="800" u="none" strike="noStrike">
                          <a:effectLst/>
                        </a:rPr>
                        <a:t>Incidental</a:t>
                      </a:r>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800" u="none" strike="noStrike">
                          <a:effectLst/>
                        </a:rPr>
                        <a:t>Not Paid or Not Reimbursed</a:t>
                      </a:r>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800" u="none" strike="noStrike">
                          <a:effectLst/>
                        </a:rPr>
                        <a:t>Not Paid or Not Reimbursed</a:t>
                      </a:r>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800" u="none" strike="noStrike" dirty="0">
                          <a:effectLst/>
                        </a:rPr>
                        <a:t>Paid or Reimbursed (Not Taxed)</a:t>
                      </a:r>
                      <a:endParaRPr lang="en-US" sz="800" b="0" i="0" u="none" strike="noStrike" dirty="0">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687367612"/>
                  </a:ext>
                </a:extLst>
              </a:tr>
            </a:tbl>
          </a:graphicData>
        </a:graphic>
      </p:graphicFrame>
    </p:spTree>
    <p:extLst>
      <p:ext uri="{BB962C8B-B14F-4D97-AF65-F5344CB8AC3E}">
        <p14:creationId xmlns:p14="http://schemas.microsoft.com/office/powerpoint/2010/main" val="149099789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3B9757-01AE-49BF-9BB4-E484CA436056}"/>
              </a:ext>
            </a:extLst>
          </p:cNvPr>
          <p:cNvSpPr>
            <a:spLocks noGrp="1"/>
          </p:cNvSpPr>
          <p:nvPr>
            <p:ph type="title"/>
          </p:nvPr>
        </p:nvSpPr>
        <p:spPr/>
        <p:txBody>
          <a:bodyPr/>
          <a:lstStyle/>
          <a:p>
            <a:r>
              <a:rPr lang="en-US" b="1" dirty="0"/>
              <a:t>         Travel and Non-Travel (</a:t>
            </a:r>
            <a:r>
              <a:rPr lang="en-US" sz="2400" b="1" dirty="0"/>
              <a:t>continued</a:t>
            </a:r>
            <a:r>
              <a:rPr lang="en-US" b="1" dirty="0"/>
              <a:t>)</a:t>
            </a:r>
            <a:endParaRPr lang="en-US" dirty="0"/>
          </a:p>
        </p:txBody>
      </p:sp>
      <p:sp>
        <p:nvSpPr>
          <p:cNvPr id="3" name="Content Placeholder 2">
            <a:extLst>
              <a:ext uri="{FF2B5EF4-FFF2-40B4-BE49-F238E27FC236}">
                <a16:creationId xmlns:a16="http://schemas.microsoft.com/office/drawing/2014/main" id="{592D9F98-5FFA-42CA-8E50-9835D6C37FDB}"/>
              </a:ext>
            </a:extLst>
          </p:cNvPr>
          <p:cNvSpPr>
            <a:spLocks noGrp="1"/>
          </p:cNvSpPr>
          <p:nvPr>
            <p:ph idx="1"/>
          </p:nvPr>
        </p:nvSpPr>
        <p:spPr>
          <a:xfrm>
            <a:off x="677334" y="1491917"/>
            <a:ext cx="8596668" cy="4549446"/>
          </a:xfrm>
        </p:spPr>
        <p:txBody>
          <a:bodyPr/>
          <a:lstStyle/>
          <a:p>
            <a:pPr>
              <a:buFont typeface="Wingdings" panose="05000000000000000000" pitchFamily="2" charset="2"/>
              <a:buChar char="v"/>
            </a:pPr>
            <a:r>
              <a:rPr lang="en-US" dirty="0"/>
              <a:t>How to definite “Houston Metro Area”</a:t>
            </a:r>
          </a:p>
          <a:p>
            <a:pPr marL="0" indent="0">
              <a:buNone/>
            </a:pPr>
            <a:r>
              <a:rPr lang="en-US" dirty="0"/>
              <a:t>        Per GSA, the following three counties are considered as “Houston Metro Area”</a:t>
            </a:r>
          </a:p>
          <a:p>
            <a:pPr marL="0" indent="0">
              <a:buNone/>
            </a:pPr>
            <a:endParaRPr lang="en-US" dirty="0"/>
          </a:p>
          <a:p>
            <a:endParaRPr lang="en-US" dirty="0"/>
          </a:p>
        </p:txBody>
      </p:sp>
      <p:pic>
        <p:nvPicPr>
          <p:cNvPr id="4" name="Picture 3">
            <a:extLst>
              <a:ext uri="{FF2B5EF4-FFF2-40B4-BE49-F238E27FC236}">
                <a16:creationId xmlns:a16="http://schemas.microsoft.com/office/drawing/2014/main" id="{F5BC018F-4EE6-41D2-BA73-B119219ADB5A}"/>
              </a:ext>
            </a:extLst>
          </p:cNvPr>
          <p:cNvPicPr>
            <a:picLocks noChangeAspect="1"/>
          </p:cNvPicPr>
          <p:nvPr/>
        </p:nvPicPr>
        <p:blipFill>
          <a:blip r:embed="rId2"/>
          <a:stretch>
            <a:fillRect/>
          </a:stretch>
        </p:blipFill>
        <p:spPr>
          <a:xfrm>
            <a:off x="2361242" y="2212301"/>
            <a:ext cx="4838612" cy="4549446"/>
          </a:xfrm>
          <a:prstGeom prst="rect">
            <a:avLst/>
          </a:prstGeom>
        </p:spPr>
      </p:pic>
    </p:spTree>
    <p:extLst>
      <p:ext uri="{BB962C8B-B14F-4D97-AF65-F5344CB8AC3E}">
        <p14:creationId xmlns:p14="http://schemas.microsoft.com/office/powerpoint/2010/main" val="343327590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3B9757-01AE-49BF-9BB4-E484CA436056}"/>
              </a:ext>
            </a:extLst>
          </p:cNvPr>
          <p:cNvSpPr>
            <a:spLocks noGrp="1"/>
          </p:cNvSpPr>
          <p:nvPr>
            <p:ph type="title"/>
          </p:nvPr>
        </p:nvSpPr>
        <p:spPr>
          <a:xfrm>
            <a:off x="862391" y="272143"/>
            <a:ext cx="8596668" cy="1320800"/>
          </a:xfrm>
        </p:spPr>
        <p:txBody>
          <a:bodyPr/>
          <a:lstStyle/>
          <a:p>
            <a:r>
              <a:rPr lang="en-US" b="1" dirty="0"/>
              <a:t>         Travel and Non-Travel (</a:t>
            </a:r>
            <a:r>
              <a:rPr lang="en-US" sz="2400" b="1" dirty="0"/>
              <a:t>continued</a:t>
            </a:r>
            <a:r>
              <a:rPr lang="en-US" b="1" dirty="0"/>
              <a:t>)</a:t>
            </a:r>
            <a:endParaRPr lang="en-US" dirty="0"/>
          </a:p>
        </p:txBody>
      </p:sp>
      <p:pic>
        <p:nvPicPr>
          <p:cNvPr id="5" name="Content Placeholder 4">
            <a:extLst>
              <a:ext uri="{FF2B5EF4-FFF2-40B4-BE49-F238E27FC236}">
                <a16:creationId xmlns:a16="http://schemas.microsoft.com/office/drawing/2014/main" id="{8550A41D-4395-463F-BEB4-2C6B470528E7}"/>
              </a:ext>
            </a:extLst>
          </p:cNvPr>
          <p:cNvPicPr>
            <a:picLocks noGrp="1" noChangeAspect="1"/>
          </p:cNvPicPr>
          <p:nvPr>
            <p:ph idx="1"/>
          </p:nvPr>
        </p:nvPicPr>
        <p:blipFill>
          <a:blip r:embed="rId2"/>
          <a:stretch>
            <a:fillRect/>
          </a:stretch>
        </p:blipFill>
        <p:spPr>
          <a:xfrm>
            <a:off x="1264337" y="1708484"/>
            <a:ext cx="7775389" cy="4333541"/>
          </a:xfrm>
          <a:prstGeom prst="rect">
            <a:avLst/>
          </a:prstGeom>
        </p:spPr>
      </p:pic>
    </p:spTree>
    <p:extLst>
      <p:ext uri="{BB962C8B-B14F-4D97-AF65-F5344CB8AC3E}">
        <p14:creationId xmlns:p14="http://schemas.microsoft.com/office/powerpoint/2010/main" val="160469078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2F7B07-5320-44E5-B2B3-10DAFF3D5D6A}"/>
              </a:ext>
            </a:extLst>
          </p:cNvPr>
          <p:cNvSpPr>
            <a:spLocks noGrp="1"/>
          </p:cNvSpPr>
          <p:nvPr>
            <p:ph type="title"/>
          </p:nvPr>
        </p:nvSpPr>
        <p:spPr/>
        <p:txBody>
          <a:bodyPr/>
          <a:lstStyle/>
          <a:p>
            <a:pPr algn="ctr"/>
            <a:r>
              <a:rPr lang="en-US" b="1" dirty="0"/>
              <a:t>Same Day Trip</a:t>
            </a:r>
          </a:p>
        </p:txBody>
      </p:sp>
      <p:sp>
        <p:nvSpPr>
          <p:cNvPr id="5" name="Content Placeholder 4">
            <a:extLst>
              <a:ext uri="{FF2B5EF4-FFF2-40B4-BE49-F238E27FC236}">
                <a16:creationId xmlns:a16="http://schemas.microsoft.com/office/drawing/2014/main" id="{AA25020E-2E29-45B2-AB2D-F7AD833FD37B}"/>
              </a:ext>
            </a:extLst>
          </p:cNvPr>
          <p:cNvSpPr>
            <a:spLocks noGrp="1"/>
          </p:cNvSpPr>
          <p:nvPr>
            <p:ph idx="1"/>
          </p:nvPr>
        </p:nvSpPr>
        <p:spPr>
          <a:xfrm>
            <a:off x="677334" y="1475117"/>
            <a:ext cx="8596668" cy="4980112"/>
          </a:xfrm>
        </p:spPr>
        <p:txBody>
          <a:bodyPr>
            <a:normAutofit fontScale="62500" lnSpcReduction="20000"/>
          </a:bodyPr>
          <a:lstStyle/>
          <a:p>
            <a:pPr lvl="0">
              <a:buFont typeface="Wingdings" panose="05000000000000000000" pitchFamily="2" charset="2"/>
              <a:buChar char="v"/>
            </a:pPr>
            <a:r>
              <a:rPr lang="en-US" sz="2600" b="1" dirty="0"/>
              <a:t>How to process non-overnight travel expenses?</a:t>
            </a:r>
            <a:endParaRPr lang="en-US" sz="2600" dirty="0"/>
          </a:p>
          <a:p>
            <a:pPr lvl="1">
              <a:buFont typeface="Wingdings" panose="05000000000000000000" pitchFamily="2" charset="2"/>
              <a:buChar char="Ø"/>
            </a:pPr>
            <a:r>
              <a:rPr lang="en-US" sz="2200" dirty="0"/>
              <a:t>Concur or;</a:t>
            </a:r>
          </a:p>
          <a:p>
            <a:pPr lvl="1">
              <a:buFont typeface="Wingdings" panose="05000000000000000000" pitchFamily="2" charset="2"/>
              <a:buChar char="Ø"/>
            </a:pPr>
            <a:r>
              <a:rPr lang="en-US" sz="2200" dirty="0"/>
              <a:t>PCC9 Regular Purchase Voucher</a:t>
            </a:r>
          </a:p>
          <a:p>
            <a:pPr lvl="0">
              <a:buFont typeface="Wingdings" panose="05000000000000000000" pitchFamily="2" charset="2"/>
              <a:buChar char="v"/>
            </a:pPr>
            <a:r>
              <a:rPr lang="en-US" sz="2600" b="1" dirty="0"/>
              <a:t>When to use Concur?</a:t>
            </a:r>
            <a:endParaRPr lang="en-US" sz="2600" dirty="0"/>
          </a:p>
          <a:p>
            <a:pPr lvl="1">
              <a:buFont typeface="Wingdings" panose="05000000000000000000" pitchFamily="2" charset="2"/>
              <a:buChar char="Ø"/>
            </a:pPr>
            <a:r>
              <a:rPr lang="en-US" sz="2200" dirty="0"/>
              <a:t>If a UH travel card is used for airfare, rental car, taxi or registration expenses</a:t>
            </a:r>
          </a:p>
          <a:p>
            <a:pPr lvl="1">
              <a:buFont typeface="Wingdings" panose="05000000000000000000" pitchFamily="2" charset="2"/>
              <a:buChar char="Ø"/>
            </a:pPr>
            <a:r>
              <a:rPr lang="en-US" sz="2200" dirty="0"/>
              <a:t>If traveler paid for airfare, rental car, registration, public transportation or taxi outside of Houston metropolitan area</a:t>
            </a:r>
          </a:p>
          <a:p>
            <a:pPr lvl="1">
              <a:buFont typeface="Wingdings" panose="05000000000000000000" pitchFamily="2" charset="2"/>
              <a:buChar char="Ø"/>
            </a:pPr>
            <a:r>
              <a:rPr lang="en-US" sz="2200" dirty="0"/>
              <a:t>Travel Request is required</a:t>
            </a:r>
          </a:p>
          <a:p>
            <a:pPr lvl="0">
              <a:buFont typeface="Wingdings" panose="05000000000000000000" pitchFamily="2" charset="2"/>
              <a:buChar char="v"/>
            </a:pPr>
            <a:r>
              <a:rPr lang="en-US" sz="2600" b="1" dirty="0"/>
              <a:t>When to use PCC9 Regular Purchase Voucher?</a:t>
            </a:r>
            <a:endParaRPr lang="en-US" sz="2600" dirty="0"/>
          </a:p>
          <a:p>
            <a:pPr lvl="1">
              <a:buFont typeface="Wingdings" panose="05000000000000000000" pitchFamily="2" charset="2"/>
              <a:buChar char="Ø"/>
            </a:pPr>
            <a:r>
              <a:rPr lang="en-US" sz="2200" dirty="0"/>
              <a:t>Account code </a:t>
            </a:r>
            <a:r>
              <a:rPr lang="en-US" sz="2200" b="1" u="sng" dirty="0"/>
              <a:t>54807</a:t>
            </a:r>
            <a:r>
              <a:rPr lang="en-US" sz="2200" dirty="0"/>
              <a:t> should be used if ALL of the following conditions are met:</a:t>
            </a:r>
          </a:p>
          <a:p>
            <a:pPr lvl="1">
              <a:buFont typeface="Wingdings" panose="05000000000000000000" pitchFamily="2" charset="2"/>
              <a:buChar char="Ø"/>
            </a:pPr>
            <a:r>
              <a:rPr lang="en-US" sz="2200" dirty="0"/>
              <a:t>Payment for an employee (not a student, regent, prospective employee, contractor, or university guest</a:t>
            </a:r>
          </a:p>
          <a:p>
            <a:pPr lvl="1">
              <a:buFont typeface="Wingdings" panose="05000000000000000000" pitchFamily="2" charset="2"/>
              <a:buChar char="Ø"/>
            </a:pPr>
            <a:r>
              <a:rPr lang="en-US" sz="2200" dirty="0"/>
              <a:t>On mileage, parking and tolls charged on non-overnight travel</a:t>
            </a:r>
          </a:p>
          <a:p>
            <a:pPr lvl="1">
              <a:buFont typeface="Wingdings" panose="05000000000000000000" pitchFamily="2" charset="2"/>
              <a:buChar char="Ø"/>
            </a:pPr>
            <a:r>
              <a:rPr lang="en-US" sz="2200" dirty="0"/>
              <a:t>On public transportation and taxi in the Houston metropolitan area</a:t>
            </a:r>
          </a:p>
          <a:p>
            <a:pPr lvl="1">
              <a:buFont typeface="Wingdings" panose="05000000000000000000" pitchFamily="2" charset="2"/>
              <a:buChar char="Ø"/>
            </a:pPr>
            <a:r>
              <a:rPr lang="en-US" sz="2200" dirty="0"/>
              <a:t>The payment is made with local (not state appropriated) funds</a:t>
            </a:r>
          </a:p>
          <a:p>
            <a:pPr lvl="1">
              <a:buFont typeface="Wingdings" panose="05000000000000000000" pitchFamily="2" charset="2"/>
              <a:buChar char="Ø"/>
            </a:pPr>
            <a:r>
              <a:rPr lang="en-US" sz="2200" dirty="0"/>
              <a:t>Travel request is not required</a:t>
            </a:r>
          </a:p>
          <a:p>
            <a:pPr lvl="1">
              <a:buFont typeface="Wingdings" panose="05000000000000000000" pitchFamily="2" charset="2"/>
              <a:buChar char="Ø"/>
            </a:pPr>
            <a:r>
              <a:rPr lang="en-US" sz="2200" dirty="0"/>
              <a:t>Reimbursement to organization in stead of individual traveler</a:t>
            </a:r>
          </a:p>
          <a:p>
            <a:pPr lvl="1">
              <a:buFont typeface="Wingdings" panose="05000000000000000000" pitchFamily="2" charset="2"/>
              <a:buChar char="Ø"/>
            </a:pPr>
            <a:r>
              <a:rPr lang="en-US" sz="2200" dirty="0"/>
              <a:t>Department is not supposed to create PCC1 voucher </a:t>
            </a:r>
          </a:p>
          <a:p>
            <a:endParaRPr lang="en-US" dirty="0"/>
          </a:p>
        </p:txBody>
      </p:sp>
    </p:spTree>
    <p:extLst>
      <p:ext uri="{BB962C8B-B14F-4D97-AF65-F5344CB8AC3E}">
        <p14:creationId xmlns:p14="http://schemas.microsoft.com/office/powerpoint/2010/main" val="403080588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96779"/>
            <a:ext cx="8274161" cy="802105"/>
          </a:xfrm>
        </p:spPr>
        <p:txBody>
          <a:bodyPr/>
          <a:lstStyle/>
          <a:p>
            <a:pPr algn="ctr"/>
            <a:r>
              <a:rPr lang="en-US" b="1" dirty="0"/>
              <a:t>Additional Information</a:t>
            </a:r>
          </a:p>
        </p:txBody>
      </p:sp>
      <p:sp>
        <p:nvSpPr>
          <p:cNvPr id="3" name="Content Placeholder 2"/>
          <p:cNvSpPr>
            <a:spLocks noGrp="1"/>
          </p:cNvSpPr>
          <p:nvPr>
            <p:ph idx="1"/>
          </p:nvPr>
        </p:nvSpPr>
        <p:spPr>
          <a:xfrm>
            <a:off x="677334" y="1331495"/>
            <a:ext cx="8596668" cy="5181600"/>
          </a:xfrm>
        </p:spPr>
        <p:txBody>
          <a:bodyPr>
            <a:normAutofit/>
          </a:bodyPr>
          <a:lstStyle/>
          <a:p>
            <a:pPr>
              <a:buFont typeface="Wingdings" panose="05000000000000000000" pitchFamily="2" charset="2"/>
              <a:buChar char="v"/>
            </a:pPr>
            <a:r>
              <a:rPr lang="en-US" sz="2400" dirty="0"/>
              <a:t>Concur and T-card Training Material</a:t>
            </a:r>
          </a:p>
          <a:p>
            <a:pPr>
              <a:buFont typeface="Wingdings" panose="05000000000000000000" pitchFamily="2" charset="2"/>
              <a:buChar char="Ø"/>
            </a:pPr>
            <a:r>
              <a:rPr lang="en-US" sz="2000" dirty="0"/>
              <a:t>Visit: </a:t>
            </a:r>
            <a:r>
              <a:rPr lang="en-US" sz="2000" dirty="0">
                <a:hlinkClick r:id="rId2"/>
              </a:rPr>
              <a:t>https://www.uh.edu/office-of-finance/ap-travel/concur/tm-printable/</a:t>
            </a:r>
            <a:endParaRPr lang="en-US" sz="2000" dirty="0"/>
          </a:p>
          <a:p>
            <a:pPr marL="0" indent="0">
              <a:buNone/>
            </a:pPr>
            <a:endParaRPr lang="en-US" sz="2000" dirty="0"/>
          </a:p>
          <a:p>
            <a:pPr>
              <a:buFont typeface="Wingdings" panose="05000000000000000000" pitchFamily="2" charset="2"/>
              <a:buChar char="v"/>
            </a:pPr>
            <a:r>
              <a:rPr lang="en-US" sz="2400" dirty="0"/>
              <a:t>University of Houston Travel Policies</a:t>
            </a:r>
          </a:p>
          <a:p>
            <a:pPr>
              <a:buFont typeface="Wingdings" panose="05000000000000000000" pitchFamily="2" charset="2"/>
              <a:buChar char="Ø"/>
            </a:pPr>
            <a:r>
              <a:rPr lang="en-US" sz="2000" dirty="0"/>
              <a:t>Visit: </a:t>
            </a:r>
            <a:r>
              <a:rPr lang="en-US" sz="2000" dirty="0">
                <a:hlinkClick r:id="rId3"/>
              </a:rPr>
              <a:t>https://www.uh.edu/office-of-finance/ap-travel/travel-policies/</a:t>
            </a:r>
            <a:endParaRPr lang="en-US" sz="2000" dirty="0"/>
          </a:p>
          <a:p>
            <a:pPr marL="0" indent="0">
              <a:buNone/>
            </a:pPr>
            <a:endParaRPr lang="en-US" sz="1000" dirty="0"/>
          </a:p>
          <a:p>
            <a:pPr>
              <a:buFont typeface="Wingdings" panose="05000000000000000000" pitchFamily="2" charset="2"/>
              <a:buChar char="v"/>
            </a:pPr>
            <a:r>
              <a:rPr lang="en-US" sz="2400" dirty="0"/>
              <a:t>University of Houston Travel Rules</a:t>
            </a:r>
          </a:p>
          <a:p>
            <a:pPr>
              <a:buFont typeface="Wingdings" panose="05000000000000000000" pitchFamily="2" charset="2"/>
              <a:buChar char="Ø"/>
            </a:pPr>
            <a:r>
              <a:rPr lang="en-US" sz="2000" dirty="0"/>
              <a:t>Visit: </a:t>
            </a:r>
            <a:r>
              <a:rPr lang="en-US" sz="2000" dirty="0">
                <a:hlinkClick r:id="rId4"/>
              </a:rPr>
              <a:t>https://www.uh.edu/office-of-finance/ap-travel/travel-rules/</a:t>
            </a:r>
            <a:endParaRPr lang="en-US" sz="2000" dirty="0"/>
          </a:p>
          <a:p>
            <a:pPr>
              <a:buFont typeface="Wingdings" panose="05000000000000000000" pitchFamily="2" charset="2"/>
              <a:buChar char="Ø"/>
            </a:pPr>
            <a:endParaRPr lang="en-US" sz="1000" dirty="0"/>
          </a:p>
          <a:p>
            <a:pPr>
              <a:buFont typeface="Wingdings" panose="05000000000000000000" pitchFamily="2" charset="2"/>
              <a:buChar char="v"/>
            </a:pPr>
            <a:r>
              <a:rPr lang="en-US" sz="2400" dirty="0"/>
              <a:t>Travel Forms</a:t>
            </a:r>
          </a:p>
          <a:p>
            <a:pPr>
              <a:buFont typeface="Wingdings" panose="05000000000000000000" pitchFamily="2" charset="2"/>
              <a:buChar char="Ø"/>
            </a:pPr>
            <a:r>
              <a:rPr lang="en-US" sz="2000" dirty="0"/>
              <a:t>Visit: </a:t>
            </a:r>
            <a:r>
              <a:rPr lang="en-US" sz="2000" dirty="0">
                <a:hlinkClick r:id="rId5"/>
              </a:rPr>
              <a:t>https://www.uh.edu/office-of-finance/ap-travel/travel-forms/</a:t>
            </a:r>
            <a:endParaRPr lang="en-US" sz="2000" dirty="0"/>
          </a:p>
          <a:p>
            <a:pPr>
              <a:buFont typeface="Wingdings" panose="05000000000000000000" pitchFamily="2" charset="2"/>
              <a:buChar char="Ø"/>
            </a:pPr>
            <a:endParaRPr lang="en-US" dirty="0"/>
          </a:p>
        </p:txBody>
      </p:sp>
    </p:spTree>
    <p:extLst>
      <p:ext uri="{BB962C8B-B14F-4D97-AF65-F5344CB8AC3E}">
        <p14:creationId xmlns:p14="http://schemas.microsoft.com/office/powerpoint/2010/main" val="98536149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rrowheads="1"/>
          </p:cNvSpPr>
          <p:nvPr>
            <p:ph type="title"/>
          </p:nvPr>
        </p:nvSpPr>
        <p:spPr>
          <a:xfrm>
            <a:off x="673768" y="289560"/>
            <a:ext cx="7860632" cy="838200"/>
          </a:xfrm>
        </p:spPr>
        <p:txBody>
          <a:bodyPr/>
          <a:lstStyle/>
          <a:p>
            <a:pPr algn="ctr">
              <a:defRPr/>
            </a:pPr>
            <a:r>
              <a:rPr lang="en-US" sz="3600" b="1" dirty="0"/>
              <a:t>AP Travel Contacts</a:t>
            </a:r>
          </a:p>
        </p:txBody>
      </p:sp>
      <p:sp>
        <p:nvSpPr>
          <p:cNvPr id="28674" name="Rectangle 3"/>
          <p:cNvSpPr>
            <a:spLocks noGrp="1" noRot="1" noChangeArrowheads="1"/>
          </p:cNvSpPr>
          <p:nvPr>
            <p:ph idx="1"/>
          </p:nvPr>
        </p:nvSpPr>
        <p:spPr>
          <a:xfrm>
            <a:off x="505326" y="1050758"/>
            <a:ext cx="4406966" cy="5021179"/>
          </a:xfrm>
        </p:spPr>
        <p:txBody>
          <a:bodyPr>
            <a:normAutofit fontScale="85000" lnSpcReduction="20000"/>
          </a:bodyPr>
          <a:lstStyle/>
          <a:p>
            <a:pPr eaLnBrk="1" hangingPunct="1">
              <a:lnSpc>
                <a:spcPct val="80000"/>
              </a:lnSpc>
              <a:buFont typeface="Wingdings" pitchFamily="2" charset="2"/>
              <a:buNone/>
              <a:defRPr/>
            </a:pPr>
            <a:endParaRPr lang="en-US" altLang="en-US" sz="1600" dirty="0"/>
          </a:p>
          <a:p>
            <a:pPr eaLnBrk="1" hangingPunct="1">
              <a:lnSpc>
                <a:spcPct val="80000"/>
              </a:lnSpc>
              <a:buFont typeface="Wingdings" panose="05000000000000000000" pitchFamily="2" charset="2"/>
              <a:buChar char="v"/>
              <a:defRPr/>
            </a:pPr>
            <a:r>
              <a:rPr lang="en-US" altLang="en-US" sz="1900" b="1" dirty="0"/>
              <a:t>Olivia Guo</a:t>
            </a:r>
            <a:r>
              <a:rPr lang="en-US" altLang="en-US" sz="1900" dirty="0"/>
              <a:t>– AP Manager</a:t>
            </a:r>
          </a:p>
          <a:p>
            <a:pPr marL="109537" indent="0">
              <a:lnSpc>
                <a:spcPct val="80000"/>
              </a:lnSpc>
              <a:buNone/>
              <a:defRPr/>
            </a:pPr>
            <a:r>
              <a:rPr lang="en-US" altLang="en-US" sz="1700" dirty="0"/>
              <a:t>713-743-6920</a:t>
            </a:r>
          </a:p>
          <a:p>
            <a:pPr marL="109537" indent="0">
              <a:lnSpc>
                <a:spcPct val="80000"/>
              </a:lnSpc>
              <a:buNone/>
              <a:defRPr/>
            </a:pPr>
            <a:r>
              <a:rPr lang="en-US" altLang="en-US" sz="1700" dirty="0">
                <a:solidFill>
                  <a:schemeClr val="accent1"/>
                </a:solidFill>
              </a:rPr>
              <a:t>lguo9@central.uh.edu</a:t>
            </a:r>
          </a:p>
          <a:p>
            <a:pPr marL="109537" indent="0">
              <a:lnSpc>
                <a:spcPct val="80000"/>
              </a:lnSpc>
              <a:buNone/>
              <a:defRPr/>
            </a:pPr>
            <a:endParaRPr lang="en-US" altLang="en-US" sz="2400" dirty="0"/>
          </a:p>
          <a:p>
            <a:pPr eaLnBrk="1" hangingPunct="1">
              <a:lnSpc>
                <a:spcPct val="80000"/>
              </a:lnSpc>
              <a:buFont typeface="Wingdings" panose="05000000000000000000" pitchFamily="2" charset="2"/>
              <a:buChar char="v"/>
              <a:defRPr/>
            </a:pPr>
            <a:r>
              <a:rPr lang="en-US" altLang="en-US" sz="1900" b="1" dirty="0"/>
              <a:t>Victor Rodriguez</a:t>
            </a:r>
            <a:r>
              <a:rPr lang="en-US" altLang="en-US" sz="1900" dirty="0"/>
              <a:t>-- AP Analyst II</a:t>
            </a:r>
          </a:p>
          <a:p>
            <a:pPr marL="109537" indent="0">
              <a:lnSpc>
                <a:spcPct val="80000"/>
              </a:lnSpc>
              <a:buNone/>
              <a:defRPr/>
            </a:pPr>
            <a:r>
              <a:rPr lang="en-US" altLang="en-US" sz="1700" dirty="0"/>
              <a:t>713-743-3260</a:t>
            </a:r>
          </a:p>
          <a:p>
            <a:pPr marL="109537" indent="0">
              <a:lnSpc>
                <a:spcPct val="80000"/>
              </a:lnSpc>
              <a:buNone/>
              <a:defRPr/>
            </a:pPr>
            <a:r>
              <a:rPr lang="en-US" sz="1700" dirty="0">
                <a:solidFill>
                  <a:schemeClr val="accent1"/>
                </a:solidFill>
              </a:rPr>
              <a:t>vjrodri4@cougarnetl.uh.edu</a:t>
            </a:r>
          </a:p>
          <a:p>
            <a:pPr eaLnBrk="1" hangingPunct="1">
              <a:lnSpc>
                <a:spcPct val="80000"/>
              </a:lnSpc>
              <a:buFont typeface="Wingdings" panose="05000000000000000000" pitchFamily="2" charset="2"/>
              <a:buChar char="v"/>
              <a:defRPr/>
            </a:pPr>
            <a:r>
              <a:rPr lang="en-US" altLang="en-US" sz="1900" b="1" dirty="0"/>
              <a:t>Tripti Das</a:t>
            </a:r>
            <a:r>
              <a:rPr lang="en-US" altLang="en-US" sz="1900" dirty="0"/>
              <a:t> -- AP Analyst II</a:t>
            </a:r>
          </a:p>
          <a:p>
            <a:pPr marL="109537" indent="0">
              <a:lnSpc>
                <a:spcPct val="80000"/>
              </a:lnSpc>
              <a:buNone/>
              <a:defRPr/>
            </a:pPr>
            <a:r>
              <a:rPr lang="en-US" altLang="en-US" sz="1700" dirty="0"/>
              <a:t>713-743-2542</a:t>
            </a:r>
          </a:p>
          <a:p>
            <a:pPr marL="109537" indent="0">
              <a:lnSpc>
                <a:spcPct val="80000"/>
              </a:lnSpc>
              <a:buNone/>
              <a:defRPr/>
            </a:pPr>
            <a:r>
              <a:rPr lang="en-US" sz="1700" dirty="0">
                <a:solidFill>
                  <a:schemeClr val="accent1"/>
                </a:solidFill>
                <a:hlinkClick r:id="rId2"/>
              </a:rPr>
              <a:t>tdas2s@central.uh.edu</a:t>
            </a:r>
            <a:endParaRPr lang="en-US" sz="1700" dirty="0">
              <a:solidFill>
                <a:schemeClr val="accent1"/>
              </a:solidFill>
            </a:endParaRPr>
          </a:p>
          <a:p>
            <a:pPr>
              <a:buFont typeface="Wingdings" panose="05000000000000000000" pitchFamily="2" charset="2"/>
              <a:buChar char="v"/>
            </a:pPr>
            <a:r>
              <a:rPr lang="en-US" sz="1900" b="1" dirty="0"/>
              <a:t>Monica Li -- </a:t>
            </a:r>
            <a:r>
              <a:rPr lang="en-US" sz="1900" dirty="0"/>
              <a:t>AP Analyst II</a:t>
            </a:r>
          </a:p>
          <a:p>
            <a:pPr marL="109537" indent="0">
              <a:buNone/>
            </a:pPr>
            <a:r>
              <a:rPr lang="en-US" sz="1600" dirty="0"/>
              <a:t>713-743-8496</a:t>
            </a:r>
          </a:p>
          <a:p>
            <a:pPr marL="109537" indent="0">
              <a:buNone/>
            </a:pPr>
            <a:r>
              <a:rPr lang="en-US" sz="1600" dirty="0">
                <a:solidFill>
                  <a:schemeClr val="accent1"/>
                </a:solidFill>
              </a:rPr>
              <a:t>smli3@central.uh.edu </a:t>
            </a:r>
          </a:p>
          <a:p>
            <a:pPr>
              <a:buFont typeface="Wingdings" panose="05000000000000000000" pitchFamily="2" charset="2"/>
              <a:buChar char="v"/>
            </a:pPr>
            <a:r>
              <a:rPr lang="en-US" sz="1900" b="1" dirty="0"/>
              <a:t>Ace Anzaldua – </a:t>
            </a:r>
            <a:r>
              <a:rPr lang="en-US" sz="1900" dirty="0"/>
              <a:t>AP Analyst II</a:t>
            </a:r>
          </a:p>
          <a:p>
            <a:pPr marL="109537" indent="0">
              <a:buNone/>
            </a:pPr>
            <a:r>
              <a:rPr lang="en-US" sz="1600" dirty="0"/>
              <a:t>713-743-0365</a:t>
            </a:r>
          </a:p>
          <a:p>
            <a:pPr marL="109537" indent="0">
              <a:buNone/>
            </a:pPr>
            <a:r>
              <a:rPr lang="en-US" sz="1600" dirty="0">
                <a:solidFill>
                  <a:schemeClr val="accent1"/>
                </a:solidFill>
              </a:rPr>
              <a:t>crguyanz@central.uh.edu </a:t>
            </a:r>
          </a:p>
          <a:p>
            <a:pPr marL="109537" indent="0">
              <a:buNone/>
            </a:pPr>
            <a:endParaRPr lang="en-US" sz="1700" dirty="0">
              <a:solidFill>
                <a:schemeClr val="accent1"/>
              </a:solidFill>
            </a:endParaRPr>
          </a:p>
          <a:p>
            <a:pPr marL="109537" indent="0">
              <a:lnSpc>
                <a:spcPct val="80000"/>
              </a:lnSpc>
              <a:buNone/>
              <a:defRPr/>
            </a:pPr>
            <a:endParaRPr lang="en-US" sz="1600" dirty="0"/>
          </a:p>
          <a:p>
            <a:pPr marL="109537" indent="0">
              <a:lnSpc>
                <a:spcPct val="80000"/>
              </a:lnSpc>
              <a:buNone/>
              <a:defRPr/>
            </a:pPr>
            <a:endParaRPr lang="en-US" altLang="en-US" sz="1600" dirty="0"/>
          </a:p>
          <a:p>
            <a:pPr marL="109537" indent="0">
              <a:lnSpc>
                <a:spcPct val="80000"/>
              </a:lnSpc>
              <a:buNone/>
              <a:defRPr/>
            </a:pPr>
            <a:endParaRPr lang="en-US" altLang="en-US" sz="1600" dirty="0"/>
          </a:p>
          <a:p>
            <a:pPr eaLnBrk="1" hangingPunct="1">
              <a:lnSpc>
                <a:spcPct val="80000"/>
              </a:lnSpc>
              <a:buFont typeface="Wingdings" pitchFamily="2" charset="2"/>
              <a:buNone/>
              <a:defRPr/>
            </a:pPr>
            <a:endParaRPr lang="en-US" altLang="en-US" sz="1600" dirty="0"/>
          </a:p>
          <a:p>
            <a:pPr eaLnBrk="1" hangingPunct="1">
              <a:lnSpc>
                <a:spcPct val="80000"/>
              </a:lnSpc>
              <a:buFont typeface="Wingdings" pitchFamily="2" charset="2"/>
              <a:buNone/>
              <a:defRPr/>
            </a:pPr>
            <a:endParaRPr lang="en-US" altLang="en-US" sz="1600" dirty="0"/>
          </a:p>
          <a:p>
            <a:pPr eaLnBrk="1" hangingPunct="1">
              <a:lnSpc>
                <a:spcPct val="80000"/>
              </a:lnSpc>
              <a:buFont typeface="Wingdings" pitchFamily="2" charset="2"/>
              <a:buNone/>
              <a:defRPr/>
            </a:pPr>
            <a:endParaRPr lang="en-US" altLang="en-US" sz="1600" dirty="0"/>
          </a:p>
          <a:p>
            <a:pPr eaLnBrk="1" hangingPunct="1">
              <a:lnSpc>
                <a:spcPct val="80000"/>
              </a:lnSpc>
              <a:buFont typeface="Wingdings" pitchFamily="2" charset="2"/>
              <a:buNone/>
              <a:defRPr/>
            </a:pPr>
            <a:endParaRPr lang="en-US" altLang="en-US" sz="1600" dirty="0"/>
          </a:p>
        </p:txBody>
      </p:sp>
      <p:sp>
        <p:nvSpPr>
          <p:cNvPr id="2" name="TextBox 1"/>
          <p:cNvSpPr txBox="1"/>
          <p:nvPr/>
        </p:nvSpPr>
        <p:spPr>
          <a:xfrm>
            <a:off x="4912292" y="1965961"/>
            <a:ext cx="3862739" cy="3262432"/>
          </a:xfrm>
          <a:prstGeom prst="rect">
            <a:avLst/>
          </a:prstGeom>
          <a:noFill/>
        </p:spPr>
        <p:txBody>
          <a:bodyPr wrap="square" rtlCol="0">
            <a:spAutoFit/>
          </a:bodyPr>
          <a:lstStyle/>
          <a:p>
            <a:r>
              <a:rPr lang="en-US" sz="2000" b="1" dirty="0">
                <a:latin typeface="Calibri" panose="020F0502020204030204" pitchFamily="34" charset="0"/>
                <a:cs typeface="Calibri" panose="020F0502020204030204" pitchFamily="34" charset="0"/>
              </a:rPr>
              <a:t>Tax Dept.</a:t>
            </a:r>
          </a:p>
          <a:p>
            <a:endParaRPr lang="en-US" sz="1000" dirty="0">
              <a:latin typeface="Calibri" panose="020F0502020204030204" pitchFamily="34" charset="0"/>
              <a:cs typeface="Calibri" panose="020F0502020204030204" pitchFamily="34" charset="0"/>
            </a:endParaRPr>
          </a:p>
          <a:p>
            <a:pPr marL="285750" indent="-285750">
              <a:buFont typeface="Wingdings" panose="05000000000000000000" pitchFamily="2" charset="2"/>
              <a:buChar char="v"/>
            </a:pPr>
            <a:r>
              <a:rPr lang="en-US" b="1" dirty="0">
                <a:latin typeface="Calibri" panose="020F0502020204030204" pitchFamily="34" charset="0"/>
                <a:cs typeface="Calibri" panose="020F0502020204030204" pitchFamily="34" charset="0"/>
              </a:rPr>
              <a:t>Tax Office</a:t>
            </a:r>
          </a:p>
          <a:p>
            <a:r>
              <a:rPr lang="en-US" sz="1600" dirty="0">
                <a:solidFill>
                  <a:schemeClr val="accent1"/>
                </a:solidFill>
                <a:latin typeface="Calibri" panose="020F0502020204030204" pitchFamily="34" charset="0"/>
                <a:cs typeface="Calibri" panose="020F0502020204030204" pitchFamily="34" charset="0"/>
              </a:rPr>
              <a:t>tax@uh.edu </a:t>
            </a:r>
            <a:endParaRPr lang="en-US" sz="1600" dirty="0">
              <a:solidFill>
                <a:schemeClr val="accent1"/>
              </a:solidFill>
              <a:latin typeface="Lucida Sans Unicode" panose="020B0602030504020204" pitchFamily="34" charset="0"/>
              <a:cs typeface="Lucida Sans Unicode" panose="020B0602030504020204" pitchFamily="34" charset="0"/>
            </a:endParaRPr>
          </a:p>
          <a:p>
            <a:endParaRPr lang="en-US" sz="1600" dirty="0">
              <a:latin typeface="Lucida Sans Unicode" panose="020B0602030504020204" pitchFamily="34" charset="0"/>
              <a:cs typeface="Lucida Sans Unicode" panose="020B0602030504020204" pitchFamily="34" charset="0"/>
            </a:endParaRPr>
          </a:p>
          <a:p>
            <a:endParaRPr lang="en-US" sz="1600" dirty="0">
              <a:latin typeface="Lucida Sans Unicode" panose="020B0602030504020204" pitchFamily="34" charset="0"/>
              <a:cs typeface="Lucida Sans Unicode" panose="020B0602030504020204" pitchFamily="34" charset="0"/>
            </a:endParaRPr>
          </a:p>
          <a:p>
            <a:r>
              <a:rPr lang="en-US" sz="2000" b="1" dirty="0">
                <a:latin typeface="Calibri" panose="020F0502020204030204" pitchFamily="34" charset="0"/>
                <a:cs typeface="Calibri" panose="020F0502020204030204" pitchFamily="34" charset="0"/>
              </a:rPr>
              <a:t>Concur System</a:t>
            </a:r>
          </a:p>
          <a:p>
            <a:pPr marL="285750" indent="-285750">
              <a:buFont typeface="Wingdings" panose="05000000000000000000" pitchFamily="2" charset="2"/>
              <a:buChar char="v"/>
            </a:pPr>
            <a:r>
              <a:rPr lang="en-US" b="1" dirty="0">
                <a:latin typeface="Calibri" panose="020F0502020204030204" pitchFamily="34" charset="0"/>
                <a:cs typeface="Calibri" panose="020F0502020204030204" pitchFamily="34" charset="0"/>
              </a:rPr>
              <a:t>Concur Support</a:t>
            </a:r>
          </a:p>
          <a:p>
            <a:r>
              <a:rPr lang="en-US" b="1" dirty="0">
                <a:latin typeface="Calibri" panose="020F0502020204030204" pitchFamily="34" charset="0"/>
                <a:cs typeface="Calibri" panose="020F0502020204030204" pitchFamily="34" charset="0"/>
              </a:rPr>
              <a:t>Frank Pham </a:t>
            </a:r>
            <a:r>
              <a:rPr lang="en-US" dirty="0">
                <a:latin typeface="Calibri" panose="020F0502020204030204" pitchFamily="34" charset="0"/>
                <a:cs typeface="Calibri" panose="020F0502020204030204" pitchFamily="34" charset="0"/>
              </a:rPr>
              <a:t>–</a:t>
            </a:r>
            <a:r>
              <a:rPr lang="en-US" b="1" dirty="0">
                <a:latin typeface="Calibri" panose="020F0502020204030204" pitchFamily="34" charset="0"/>
                <a:cs typeface="Calibri" panose="020F0502020204030204" pitchFamily="34" charset="0"/>
              </a:rPr>
              <a:t> </a:t>
            </a:r>
            <a:r>
              <a:rPr lang="en-US" dirty="0">
                <a:latin typeface="Calibri" panose="020F0502020204030204" pitchFamily="34" charset="0"/>
                <a:cs typeface="Calibri" panose="020F0502020204030204" pitchFamily="34" charset="0"/>
              </a:rPr>
              <a:t>Coordinator, Application Security, Financial Computing Systems</a:t>
            </a:r>
          </a:p>
          <a:p>
            <a:r>
              <a:rPr lang="en-US" dirty="0">
                <a:latin typeface="Calibri" panose="020F0502020204030204" pitchFamily="34" charset="0"/>
                <a:cs typeface="Calibri" panose="020F0502020204030204" pitchFamily="34" charset="0"/>
              </a:rPr>
              <a:t>713-743-5112</a:t>
            </a:r>
          </a:p>
          <a:p>
            <a:r>
              <a:rPr lang="en-US" dirty="0">
                <a:solidFill>
                  <a:schemeClr val="accent1"/>
                </a:solidFill>
                <a:latin typeface="Calibri" panose="020F0502020204030204" pitchFamily="34" charset="0"/>
                <a:cs typeface="Calibri" panose="020F0502020204030204" pitchFamily="34" charset="0"/>
              </a:rPr>
              <a:t>concur@central.uh.edu </a:t>
            </a:r>
          </a:p>
        </p:txBody>
      </p:sp>
    </p:spTree>
    <p:extLst>
      <p:ext uri="{BB962C8B-B14F-4D97-AF65-F5344CB8AC3E}">
        <p14:creationId xmlns:p14="http://schemas.microsoft.com/office/powerpoint/2010/main" val="35824871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Rot="1" noChangeArrowheads="1"/>
          </p:cNvSpPr>
          <p:nvPr>
            <p:ph type="title"/>
          </p:nvPr>
        </p:nvSpPr>
        <p:spPr>
          <a:xfrm>
            <a:off x="649705" y="426835"/>
            <a:ext cx="7555832" cy="838200"/>
          </a:xfrm>
        </p:spPr>
        <p:txBody>
          <a:bodyPr/>
          <a:lstStyle/>
          <a:p>
            <a:pPr algn="ctr">
              <a:defRPr/>
            </a:pPr>
            <a:r>
              <a:rPr lang="en-US" sz="3600" b="1" dirty="0"/>
              <a:t>Travel Request</a:t>
            </a:r>
          </a:p>
        </p:txBody>
      </p:sp>
      <p:sp>
        <p:nvSpPr>
          <p:cNvPr id="10242" name="Rectangle 3"/>
          <p:cNvSpPr>
            <a:spLocks noGrp="1" noRot="1" noChangeArrowheads="1"/>
          </p:cNvSpPr>
          <p:nvPr>
            <p:ph idx="1"/>
          </p:nvPr>
        </p:nvSpPr>
        <p:spPr>
          <a:xfrm>
            <a:off x="649705" y="1455822"/>
            <a:ext cx="8037095" cy="4430486"/>
          </a:xfrm>
        </p:spPr>
        <p:txBody>
          <a:bodyPr>
            <a:normAutofit/>
          </a:bodyPr>
          <a:lstStyle/>
          <a:p>
            <a:pPr>
              <a:buFont typeface="Wingdings" panose="05000000000000000000" pitchFamily="2" charset="2"/>
              <a:buChar char="v"/>
            </a:pPr>
            <a:endParaRPr lang="en-US" sz="2400" dirty="0"/>
          </a:p>
          <a:p>
            <a:pPr eaLnBrk="1" hangingPunct="1">
              <a:lnSpc>
                <a:spcPct val="80000"/>
              </a:lnSpc>
            </a:pPr>
            <a:endParaRPr lang="en-US" altLang="en-US" dirty="0"/>
          </a:p>
        </p:txBody>
      </p:sp>
      <p:pic>
        <p:nvPicPr>
          <p:cNvPr id="3" name="Picture 2">
            <a:extLst>
              <a:ext uri="{FF2B5EF4-FFF2-40B4-BE49-F238E27FC236}">
                <a16:creationId xmlns:a16="http://schemas.microsoft.com/office/drawing/2014/main" id="{69BE0055-DF0F-431B-86F4-5705D5FEA2FE}"/>
              </a:ext>
            </a:extLst>
          </p:cNvPr>
          <p:cNvPicPr>
            <a:picLocks noChangeAspect="1"/>
          </p:cNvPicPr>
          <p:nvPr/>
        </p:nvPicPr>
        <p:blipFill>
          <a:blip r:embed="rId3"/>
          <a:stretch>
            <a:fillRect/>
          </a:stretch>
        </p:blipFill>
        <p:spPr>
          <a:xfrm>
            <a:off x="-128337" y="1160767"/>
            <a:ext cx="11670632" cy="5270398"/>
          </a:xfrm>
          <a:prstGeom prst="rect">
            <a:avLst/>
          </a:prstGeom>
        </p:spPr>
      </p:pic>
    </p:spTree>
    <p:extLst>
      <p:ext uri="{BB962C8B-B14F-4D97-AF65-F5344CB8AC3E}">
        <p14:creationId xmlns:p14="http://schemas.microsoft.com/office/powerpoint/2010/main" val="28243629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72716"/>
            <a:ext cx="7881129" cy="842210"/>
          </a:xfrm>
        </p:spPr>
        <p:txBody>
          <a:bodyPr/>
          <a:lstStyle/>
          <a:p>
            <a:pPr algn="ctr"/>
            <a:r>
              <a:rPr lang="en-US" b="1" dirty="0"/>
              <a:t>Travel Expenses</a:t>
            </a:r>
          </a:p>
        </p:txBody>
      </p:sp>
      <p:sp>
        <p:nvSpPr>
          <p:cNvPr id="3" name="Content Placeholder 2"/>
          <p:cNvSpPr>
            <a:spLocks noGrp="1"/>
          </p:cNvSpPr>
          <p:nvPr>
            <p:ph idx="1"/>
          </p:nvPr>
        </p:nvSpPr>
        <p:spPr>
          <a:xfrm>
            <a:off x="677334" y="1371600"/>
            <a:ext cx="8596668" cy="5013157"/>
          </a:xfrm>
        </p:spPr>
        <p:txBody>
          <a:bodyPr>
            <a:normAutofit fontScale="92500" lnSpcReduction="20000"/>
          </a:bodyPr>
          <a:lstStyle/>
          <a:p>
            <a:pPr>
              <a:buFont typeface="Wingdings" panose="05000000000000000000" pitchFamily="2" charset="2"/>
              <a:buChar char="v"/>
            </a:pPr>
            <a:r>
              <a:rPr lang="en-US" sz="2400" b="1" dirty="0"/>
              <a:t>Airfare</a:t>
            </a:r>
          </a:p>
          <a:p>
            <a:pPr>
              <a:buFont typeface="Wingdings" panose="05000000000000000000" pitchFamily="2" charset="2"/>
              <a:buChar char="Ø"/>
            </a:pPr>
            <a:r>
              <a:rPr lang="en-US" dirty="0"/>
              <a:t>Must be purchased at the lowest price available (i.e., economy/coach class).</a:t>
            </a:r>
          </a:p>
          <a:p>
            <a:pPr>
              <a:buFont typeface="Wingdings" panose="05000000000000000000" pitchFamily="2" charset="2"/>
              <a:buChar char="Ø"/>
            </a:pPr>
            <a:r>
              <a:rPr lang="en-US" dirty="0"/>
              <a:t>Add-ons to economy airfare such as extra leg rooms, additional luggage, early-bird check-in, and seat selection is allowed, seat upgrade with fees is not allowed, first class or business class is not allowed.</a:t>
            </a:r>
          </a:p>
          <a:p>
            <a:pPr>
              <a:buFont typeface="Wingdings" panose="05000000000000000000" pitchFamily="2" charset="2"/>
              <a:buChar char="Ø"/>
            </a:pPr>
            <a:r>
              <a:rPr lang="en-US" dirty="0"/>
              <a:t>Additional baggage fees incurred due to unauthorized travelers are Not Allowed.</a:t>
            </a:r>
          </a:p>
          <a:p>
            <a:pPr>
              <a:buFont typeface="Wingdings" panose="05000000000000000000" pitchFamily="2" charset="2"/>
              <a:buChar char="v"/>
            </a:pPr>
            <a:r>
              <a:rPr lang="en-US" sz="2400" b="1" dirty="0"/>
              <a:t>Rental Car</a:t>
            </a:r>
          </a:p>
          <a:p>
            <a:pPr>
              <a:buFont typeface="Wingdings" panose="05000000000000000000" pitchFamily="2" charset="2"/>
              <a:buChar char="Ø"/>
            </a:pPr>
            <a:r>
              <a:rPr lang="en-US" dirty="0"/>
              <a:t>Luxury vehicles and additional cost upgrades are Not Allowed.</a:t>
            </a:r>
          </a:p>
          <a:p>
            <a:pPr>
              <a:buFont typeface="Wingdings" panose="05000000000000000000" pitchFamily="2" charset="2"/>
              <a:buChar char="Ø"/>
            </a:pPr>
            <a:r>
              <a:rPr lang="en-US" dirty="0"/>
              <a:t>SUVs, Vans and larger sized vehicles may be permissible if three or more travelers will be traveling in one vehicle. The Concur Expense Report must indicate the number of travelers in the expense comments field.</a:t>
            </a:r>
          </a:p>
          <a:p>
            <a:pPr>
              <a:buFont typeface="Wingdings" panose="05000000000000000000" pitchFamily="2" charset="2"/>
              <a:buChar char="v"/>
            </a:pPr>
            <a:r>
              <a:rPr lang="en-US" sz="2400" b="1" dirty="0"/>
              <a:t>Hotel</a:t>
            </a:r>
          </a:p>
          <a:p>
            <a:pPr>
              <a:buFont typeface="Wingdings" panose="05000000000000000000" pitchFamily="2" charset="2"/>
              <a:buChar char="Ø"/>
            </a:pPr>
            <a:r>
              <a:rPr lang="en-US" dirty="0"/>
              <a:t>Must adhere to the daily Meal &amp; Lodging Limits, the receipt must be itemized and attached with proof of payment.</a:t>
            </a:r>
          </a:p>
          <a:p>
            <a:pPr>
              <a:buFont typeface="Wingdings" panose="05000000000000000000" pitchFamily="2" charset="2"/>
              <a:buChar char="Ø"/>
            </a:pPr>
            <a:r>
              <a:rPr lang="en-US" dirty="0"/>
              <a:t>Additional fees for unauthorized travelers or upgrade fee are Not Allowed (i.e., rollaway bed).</a:t>
            </a:r>
          </a:p>
          <a:p>
            <a:pPr>
              <a:buFont typeface="Wingdings" panose="05000000000000000000" pitchFamily="2" charset="2"/>
              <a:buChar char="Ø"/>
            </a:pPr>
            <a:endParaRPr lang="en-US" dirty="0"/>
          </a:p>
          <a:p>
            <a:endParaRPr lang="en-US" sz="2000" dirty="0"/>
          </a:p>
          <a:p>
            <a:endParaRPr lang="en-US" sz="2000" dirty="0"/>
          </a:p>
        </p:txBody>
      </p:sp>
    </p:spTree>
    <p:extLst>
      <p:ext uri="{BB962C8B-B14F-4D97-AF65-F5344CB8AC3E}">
        <p14:creationId xmlns:p14="http://schemas.microsoft.com/office/powerpoint/2010/main" val="25982657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72716"/>
            <a:ext cx="7881129" cy="842210"/>
          </a:xfrm>
        </p:spPr>
        <p:txBody>
          <a:bodyPr/>
          <a:lstStyle/>
          <a:p>
            <a:pPr algn="ctr"/>
            <a:r>
              <a:rPr lang="en-US" b="1" dirty="0"/>
              <a:t>Travel Expenses --- </a:t>
            </a:r>
            <a:r>
              <a:rPr lang="en-US" sz="2400" b="1" dirty="0"/>
              <a:t>Continued</a:t>
            </a:r>
          </a:p>
        </p:txBody>
      </p:sp>
      <p:sp>
        <p:nvSpPr>
          <p:cNvPr id="3" name="Content Placeholder 2"/>
          <p:cNvSpPr>
            <a:spLocks noGrp="1"/>
          </p:cNvSpPr>
          <p:nvPr>
            <p:ph idx="1"/>
          </p:nvPr>
        </p:nvSpPr>
        <p:spPr>
          <a:xfrm>
            <a:off x="677334" y="1371600"/>
            <a:ext cx="8596668" cy="5013157"/>
          </a:xfrm>
        </p:spPr>
        <p:txBody>
          <a:bodyPr>
            <a:normAutofit/>
          </a:bodyPr>
          <a:lstStyle/>
          <a:p>
            <a:pPr>
              <a:buFont typeface="Wingdings" panose="05000000000000000000" pitchFamily="2" charset="2"/>
              <a:buChar char="v"/>
            </a:pPr>
            <a:r>
              <a:rPr lang="en-US" sz="2400" b="1" dirty="0"/>
              <a:t>Conference/Workshop/Convention/Training Hotels</a:t>
            </a:r>
          </a:p>
          <a:p>
            <a:pPr>
              <a:buFont typeface="Wingdings" panose="05000000000000000000" pitchFamily="2" charset="2"/>
              <a:buChar char="Ø"/>
            </a:pPr>
            <a:r>
              <a:rPr lang="en-US" dirty="0"/>
              <a:t>If the conference hotel is used, and the daily meals/lodging combined amount does not exceed the university daily limit, the amount will be reimbursed without additional documentation;</a:t>
            </a:r>
          </a:p>
          <a:p>
            <a:pPr>
              <a:buFont typeface="Wingdings" panose="05000000000000000000" pitchFamily="2" charset="2"/>
              <a:buChar char="Ø"/>
            </a:pPr>
            <a:r>
              <a:rPr lang="en-US" dirty="0"/>
              <a:t>If the conference hotel is used, and the daily meals/lodging exceeds the university daily limit, the published hotel expenses and actual meals up to the federal travel regulation meal rate (M&amp;IE) for the travel destination may be reimbursed if the traveler provides one of the following</a:t>
            </a:r>
          </a:p>
          <a:p>
            <a:pPr lvl="1">
              <a:buFont typeface="Courier New" panose="02070309020205020404" pitchFamily="49" charset="0"/>
              <a:buChar char="o"/>
            </a:pPr>
            <a:r>
              <a:rPr lang="en-US" dirty="0"/>
              <a:t> The publicized document showing the conference hotel rate (must be the lowest rate) in the expense report;</a:t>
            </a:r>
          </a:p>
          <a:p>
            <a:pPr marL="0" indent="0">
              <a:buNone/>
            </a:pPr>
            <a:r>
              <a:rPr lang="en-US" dirty="0"/>
              <a:t>                 </a:t>
            </a:r>
            <a:r>
              <a:rPr lang="en-US" b="1" dirty="0"/>
              <a:t>or</a:t>
            </a:r>
          </a:p>
          <a:p>
            <a:pPr marL="685800" lvl="1">
              <a:buFont typeface="Courier New" panose="02070309020205020404" pitchFamily="49" charset="0"/>
              <a:buChar char="o"/>
            </a:pPr>
            <a:r>
              <a:rPr lang="en-US" dirty="0"/>
              <a:t>The appropriate Division Vice Presidents’ approval ( VP approval can be provided in the form of an email or by adding them to Concur Expense Report approval flow)</a:t>
            </a:r>
          </a:p>
          <a:p>
            <a:pPr lvl="1"/>
            <a:endParaRPr lang="en-US" sz="1800" dirty="0"/>
          </a:p>
          <a:p>
            <a:endParaRPr lang="en-US" sz="2000" dirty="0"/>
          </a:p>
        </p:txBody>
      </p:sp>
    </p:spTree>
    <p:extLst>
      <p:ext uri="{BB962C8B-B14F-4D97-AF65-F5344CB8AC3E}">
        <p14:creationId xmlns:p14="http://schemas.microsoft.com/office/powerpoint/2010/main" val="39240540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72716"/>
            <a:ext cx="7881129" cy="842210"/>
          </a:xfrm>
        </p:spPr>
        <p:txBody>
          <a:bodyPr/>
          <a:lstStyle/>
          <a:p>
            <a:pPr algn="ctr"/>
            <a:r>
              <a:rPr lang="en-US" b="1" dirty="0"/>
              <a:t>Travel Expenses Report</a:t>
            </a:r>
            <a:endParaRPr lang="en-US" sz="2400" b="1" dirty="0"/>
          </a:p>
        </p:txBody>
      </p:sp>
      <p:pic>
        <p:nvPicPr>
          <p:cNvPr id="7" name="Content Placeholder 6">
            <a:extLst>
              <a:ext uri="{FF2B5EF4-FFF2-40B4-BE49-F238E27FC236}">
                <a16:creationId xmlns:a16="http://schemas.microsoft.com/office/drawing/2014/main" id="{44A5C4CE-9C72-4618-82C5-028D8D95FC54}"/>
              </a:ext>
            </a:extLst>
          </p:cNvPr>
          <p:cNvPicPr>
            <a:picLocks noGrp="1" noChangeAspect="1"/>
          </p:cNvPicPr>
          <p:nvPr>
            <p:ph idx="1"/>
          </p:nvPr>
        </p:nvPicPr>
        <p:blipFill>
          <a:blip r:embed="rId2"/>
          <a:stretch>
            <a:fillRect/>
          </a:stretch>
        </p:blipFill>
        <p:spPr>
          <a:xfrm>
            <a:off x="970547" y="1243264"/>
            <a:ext cx="8927431" cy="4908884"/>
          </a:xfrm>
          <a:prstGeom prst="rect">
            <a:avLst/>
          </a:prstGeom>
        </p:spPr>
      </p:pic>
    </p:spTree>
    <p:extLst>
      <p:ext uri="{BB962C8B-B14F-4D97-AF65-F5344CB8AC3E}">
        <p14:creationId xmlns:p14="http://schemas.microsoft.com/office/powerpoint/2010/main" val="9938952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72716"/>
            <a:ext cx="7881129" cy="842210"/>
          </a:xfrm>
        </p:spPr>
        <p:txBody>
          <a:bodyPr/>
          <a:lstStyle/>
          <a:p>
            <a:pPr algn="ctr"/>
            <a:r>
              <a:rPr lang="en-US" b="1" dirty="0"/>
              <a:t>Travel Expenses Report</a:t>
            </a:r>
            <a:endParaRPr lang="en-US" sz="2400" b="1" dirty="0"/>
          </a:p>
        </p:txBody>
      </p:sp>
      <p:sp>
        <p:nvSpPr>
          <p:cNvPr id="5" name="Content Placeholder 4">
            <a:extLst>
              <a:ext uri="{FF2B5EF4-FFF2-40B4-BE49-F238E27FC236}">
                <a16:creationId xmlns:a16="http://schemas.microsoft.com/office/drawing/2014/main" id="{EBF17F5A-EA7F-4BF9-8B6D-A91272840FC9}"/>
              </a:ext>
            </a:extLst>
          </p:cNvPr>
          <p:cNvSpPr>
            <a:spLocks noGrp="1"/>
          </p:cNvSpPr>
          <p:nvPr>
            <p:ph idx="1"/>
          </p:nvPr>
        </p:nvSpPr>
        <p:spPr/>
        <p:txBody>
          <a:bodyPr/>
          <a:lstStyle/>
          <a:p>
            <a:pPr>
              <a:buFont typeface="Wingdings" panose="05000000000000000000" pitchFamily="2" charset="2"/>
              <a:buChar char="v"/>
            </a:pPr>
            <a:r>
              <a:rPr lang="en-US" dirty="0"/>
              <a:t>Expense report name format: Last Name, First Name Initial, Destination, Travel Start Date (MMDDYY), if you don’t have enough space, you can abbreviate the city’s name;</a:t>
            </a:r>
          </a:p>
          <a:p>
            <a:pPr>
              <a:buFont typeface="Wingdings" panose="05000000000000000000" pitchFamily="2" charset="2"/>
              <a:buChar char="v"/>
            </a:pPr>
            <a:r>
              <a:rPr lang="en-US" dirty="0"/>
              <a:t>Travel type and traveler type must match;</a:t>
            </a:r>
          </a:p>
          <a:p>
            <a:pPr>
              <a:buFont typeface="Wingdings" panose="05000000000000000000" pitchFamily="2" charset="2"/>
              <a:buChar char="v"/>
            </a:pPr>
            <a:r>
              <a:rPr lang="en-US" dirty="0"/>
              <a:t>If the answer to question “Traveler is BOTH a non-employee and a foreign national” is “Yes”, the expense report will be routed to Tax Department;</a:t>
            </a:r>
          </a:p>
          <a:p>
            <a:pPr>
              <a:buFont typeface="Wingdings" panose="05000000000000000000" pitchFamily="2" charset="2"/>
              <a:buChar char="v"/>
            </a:pPr>
            <a:r>
              <a:rPr lang="en-US" dirty="0"/>
              <a:t>If the answer to question “All receipts submitted with 60 days or not moving expense” is “No”, the expense report will be routed to Tax Department</a:t>
            </a:r>
          </a:p>
          <a:p>
            <a:pPr>
              <a:buFont typeface="Wingdings" panose="05000000000000000000" pitchFamily="2" charset="2"/>
              <a:buChar char="v"/>
            </a:pPr>
            <a:r>
              <a:rPr lang="en-US" dirty="0"/>
              <a:t>Reimbursement expense report must be created from traveler’s profile, not delegate/custodian’s profile</a:t>
            </a:r>
          </a:p>
          <a:p>
            <a:pPr>
              <a:buFont typeface="Wingdings" panose="05000000000000000000" pitchFamily="2" charset="2"/>
              <a:buChar char="v"/>
            </a:pPr>
            <a:endParaRPr lang="en-US" dirty="0"/>
          </a:p>
        </p:txBody>
      </p:sp>
    </p:spTree>
    <p:extLst>
      <p:ext uri="{BB962C8B-B14F-4D97-AF65-F5344CB8AC3E}">
        <p14:creationId xmlns:p14="http://schemas.microsoft.com/office/powerpoint/2010/main" val="2779582843"/>
      </p:ext>
    </p:extLst>
  </p:cSld>
  <p:clrMapOvr>
    <a:masterClrMapping/>
  </p:clrMapOvr>
</p:sld>
</file>

<file path=ppt/theme/theme1.xml><?xml version="1.0" encoding="utf-8"?>
<a:theme xmlns:a="http://schemas.openxmlformats.org/drawingml/2006/main" name="Facet">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78C349DFF49A3409E7B9A2FF1D0B8CF" ma:contentTypeVersion="15" ma:contentTypeDescription="Create a new document." ma:contentTypeScope="" ma:versionID="96d4ee524a444b24da137e455e0f6481">
  <xsd:schema xmlns:xsd="http://www.w3.org/2001/XMLSchema" xmlns:xs="http://www.w3.org/2001/XMLSchema" xmlns:p="http://schemas.microsoft.com/office/2006/metadata/properties" xmlns:ns3="7fb89af7-abf4-472e-bf84-85a797428d85" xmlns:ns4="b81be9f8-e77b-4a6e-aa47-9ec21ac433de" targetNamespace="http://schemas.microsoft.com/office/2006/metadata/properties" ma:root="true" ma:fieldsID="a760e27e71e2eaac706ccedef12832a6" ns3:_="" ns4:_="">
    <xsd:import namespace="7fb89af7-abf4-472e-bf84-85a797428d85"/>
    <xsd:import namespace="b81be9f8-e77b-4a6e-aa47-9ec21ac433de"/>
    <xsd:element name="properties">
      <xsd:complexType>
        <xsd:sequence>
          <xsd:element name="documentManagement">
            <xsd:complexType>
              <xsd:all>
                <xsd:element ref="ns3:MediaServiceMetadata" minOccurs="0"/>
                <xsd:element ref="ns3:MediaServiceFastMetadata" minOccurs="0"/>
                <xsd:element ref="ns3:_activity" minOccurs="0"/>
                <xsd:element ref="ns4:SharedWithUsers" minOccurs="0"/>
                <xsd:element ref="ns4:SharedWithDetails" minOccurs="0"/>
                <xsd:element ref="ns4:SharingHintHash" minOccurs="0"/>
                <xsd:element ref="ns3:MediaServiceObjectDetectorVersions" minOccurs="0"/>
                <xsd:element ref="ns3:MediaServiceSearchProperties" minOccurs="0"/>
                <xsd:element ref="ns3:MediaServiceDateTaken" minOccurs="0"/>
                <xsd:element ref="ns3:MediaServiceSystemTags" minOccurs="0"/>
                <xsd:element ref="ns3:MediaServiceGenerationTime" minOccurs="0"/>
                <xsd:element ref="ns3:MediaServiceEventHashCode" minOccurs="0"/>
                <xsd:element ref="ns3:MediaServiceOCR" minOccurs="0"/>
                <xsd:element ref="ns3:MediaServiceLocation"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fb89af7-abf4-472e-bf84-85a797428d8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_activity" ma:index="10" nillable="true" ma:displayName="_activity" ma:hidden="true" ma:internalName="_activity">
      <xsd:simpleType>
        <xsd:restriction base="dms:Note"/>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element name="MediaServiceSearchProperties" ma:index="15" nillable="true" ma:displayName="MediaServiceSearchProperties" ma:hidden="true" ma:internalName="MediaServiceSearchProperties" ma:readOnly="true">
      <xsd:simpleType>
        <xsd:restriction base="dms:Note"/>
      </xsd:simple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SystemTags" ma:index="17" nillable="true" ma:displayName="MediaServiceSystemTags" ma:hidden="true" ma:internalName="MediaServiceSystemTags" ma:readOnly="true">
      <xsd:simpleType>
        <xsd:restriction base="dms:Note"/>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Location" ma:index="21" nillable="true" ma:displayName="Location" ma:description="" ma:indexed="true" ma:internalName="MediaServiceLocation" ma:readOnly="true">
      <xsd:simpleType>
        <xsd:restriction base="dms:Text"/>
      </xsd:simpleType>
    </xsd:element>
    <xsd:element name="MediaLengthInSeconds" ma:index="22"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81be9f8-e77b-4a6e-aa47-9ec21ac433de"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SharingHintHash" ma:index="13"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7fb89af7-abf4-472e-bf84-85a797428d85" xsi:nil="true"/>
  </documentManagement>
</p:properties>
</file>

<file path=customXml/itemProps1.xml><?xml version="1.0" encoding="utf-8"?>
<ds:datastoreItem xmlns:ds="http://schemas.openxmlformats.org/officeDocument/2006/customXml" ds:itemID="{149E3CDC-3E49-4480-992E-8CC517F68C3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fb89af7-abf4-472e-bf84-85a797428d85"/>
    <ds:schemaRef ds:uri="b81be9f8-e77b-4a6e-aa47-9ec21ac433d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1193AFE-C2AE-4E9D-97A2-3DAC265B6A1A}">
  <ds:schemaRefs>
    <ds:schemaRef ds:uri="http://schemas.microsoft.com/sharepoint/v3/contenttype/forms"/>
  </ds:schemaRefs>
</ds:datastoreItem>
</file>

<file path=customXml/itemProps3.xml><?xml version="1.0" encoding="utf-8"?>
<ds:datastoreItem xmlns:ds="http://schemas.openxmlformats.org/officeDocument/2006/customXml" ds:itemID="{B0C11A0D-FC95-4630-92AF-A16505155DD5}">
  <ds:schemaRefs>
    <ds:schemaRef ds:uri="http://schemas.microsoft.com/office/2006/documentManagement/types"/>
    <ds:schemaRef ds:uri="http://purl.org/dc/dcmitype/"/>
    <ds:schemaRef ds:uri="http://www.w3.org/XML/1998/namespace"/>
    <ds:schemaRef ds:uri="http://purl.org/dc/terms/"/>
    <ds:schemaRef ds:uri="7fb89af7-abf4-472e-bf84-85a797428d85"/>
    <ds:schemaRef ds:uri="http://purl.org/dc/elements/1.1/"/>
    <ds:schemaRef ds:uri="http://schemas.microsoft.com/office/infopath/2007/PartnerControls"/>
    <ds:schemaRef ds:uri="http://schemas.openxmlformats.org/package/2006/metadata/core-properties"/>
    <ds:schemaRef ds:uri="b81be9f8-e77b-4a6e-aa47-9ec21ac433de"/>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Facet</Template>
  <TotalTime>107637</TotalTime>
  <Words>4334</Words>
  <Application>Microsoft Office PowerPoint</Application>
  <PresentationFormat>Widescreen</PresentationFormat>
  <Paragraphs>393</Paragraphs>
  <Slides>48</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48</vt:i4>
      </vt:variant>
    </vt:vector>
  </HeadingPairs>
  <TitlesOfParts>
    <vt:vector size="55" baseType="lpstr">
      <vt:lpstr>Arial</vt:lpstr>
      <vt:lpstr>Calibri</vt:lpstr>
      <vt:lpstr>Courier New</vt:lpstr>
      <vt:lpstr>Lucida Sans Unicode</vt:lpstr>
      <vt:lpstr>Wingdings</vt:lpstr>
      <vt:lpstr>Wingdings 3</vt:lpstr>
      <vt:lpstr>Facet</vt:lpstr>
      <vt:lpstr>Travel Rules Training --- College of Medicine</vt:lpstr>
      <vt:lpstr>UH Cap Update (10/01/24-09/30/25)</vt:lpstr>
      <vt:lpstr>Travel Request</vt:lpstr>
      <vt:lpstr>Travel Request</vt:lpstr>
      <vt:lpstr>Travel Request</vt:lpstr>
      <vt:lpstr>Travel Expenses</vt:lpstr>
      <vt:lpstr>Travel Expenses --- Continued</vt:lpstr>
      <vt:lpstr>Travel Expenses Report</vt:lpstr>
      <vt:lpstr>Travel Expenses Report</vt:lpstr>
      <vt:lpstr>Deadline for Submittal of Reimbursement Expense Reports</vt:lpstr>
      <vt:lpstr>Required Documentation for Expense Report Reimbursement</vt:lpstr>
      <vt:lpstr>Required Documentation for Expense Report Reimbursement</vt:lpstr>
      <vt:lpstr>Documentation Requirements for Reimbursement</vt:lpstr>
      <vt:lpstr>Documentation Requirements for Reimbursement (continued)</vt:lpstr>
      <vt:lpstr>Documentation Requirements for Reimbursement (continued)</vt:lpstr>
      <vt:lpstr>Deadline for Submittal of  Travel Card Expense Reports</vt:lpstr>
      <vt:lpstr>Foreign Travel</vt:lpstr>
      <vt:lpstr>Travel to Canada/Mexico</vt:lpstr>
      <vt:lpstr>Post Trip Report</vt:lpstr>
      <vt:lpstr>State Contracted Vendors for Car Rental (12/21/2022-05/21/2025)</vt:lpstr>
      <vt:lpstr>State Contracted Vendors for Car Rental continued (12/21/2022-05/21/2025)</vt:lpstr>
      <vt:lpstr>State Contracted Vendors for Car Rental continued (12/21/2022-05/21/2025)</vt:lpstr>
      <vt:lpstr>State Contracted Airline Company (09/01/2023-08/31/2024)</vt:lpstr>
      <vt:lpstr>Moving &amp; House Hunting Expenses</vt:lpstr>
      <vt:lpstr>Texas Hotel Occupancy Tax Exemption Certificate</vt:lpstr>
      <vt:lpstr>       Meal and Lodging Limit --- Cap</vt:lpstr>
      <vt:lpstr>Meals and Lodging Expense Narrative</vt:lpstr>
      <vt:lpstr>Meals and Lodging Expense Narrative (continued)</vt:lpstr>
      <vt:lpstr>Lavish/Extravagant</vt:lpstr>
      <vt:lpstr>Alcohol &amp; Business Meals</vt:lpstr>
      <vt:lpstr>Business/Personal Travel</vt:lpstr>
      <vt:lpstr>Travel Days</vt:lpstr>
      <vt:lpstr>What days count as business days for domestic travel</vt:lpstr>
      <vt:lpstr>What days count as business days for domestic travel (continued)</vt:lpstr>
      <vt:lpstr>State Fund Travel</vt:lpstr>
      <vt:lpstr>State Fund Travel ( continued )</vt:lpstr>
      <vt:lpstr>Frequently Made Mistakes</vt:lpstr>
      <vt:lpstr>Frequently Made Mistakes (continued)</vt:lpstr>
      <vt:lpstr>Frequently Made Mistakes (continued)</vt:lpstr>
      <vt:lpstr>Booking from Third Party</vt:lpstr>
      <vt:lpstr>Booking from Third Party (continued)</vt:lpstr>
      <vt:lpstr>Trouble Shooting</vt:lpstr>
      <vt:lpstr>Travel and Non-Travel</vt:lpstr>
      <vt:lpstr>         Travel and Non-Travel (continued)</vt:lpstr>
      <vt:lpstr>         Travel and Non-Travel (continued)</vt:lpstr>
      <vt:lpstr>Same Day Trip</vt:lpstr>
      <vt:lpstr>Additional Information</vt:lpstr>
      <vt:lpstr>AP Travel Contacts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Travel &amp; Concur Training</dc:title>
  <dc:creator>Sanchez, Eric</dc:creator>
  <cp:lastModifiedBy>Guo, Liwei Olivia</cp:lastModifiedBy>
  <cp:revision>233</cp:revision>
  <cp:lastPrinted>2024-10-08T15:38:25Z</cp:lastPrinted>
  <dcterms:created xsi:type="dcterms:W3CDTF">2019-06-26T17:04:48Z</dcterms:created>
  <dcterms:modified xsi:type="dcterms:W3CDTF">2024-10-18T00:41:56Z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0x010100E78C349DFF49A3409E7B9A2FF1D0B8CF</vt:lpwstr>
  </property>
</Properties>
</file>