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1.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3.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4.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5.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6.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7.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8.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9.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10.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11.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12.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13.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notesSlides/notesSlide14.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notesSlides/notesSlide15.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notesSlides/notesSlide16.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notesSlides/notesSlide17.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notesSlides/notesSlide18.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notesSlides/notesSlide19.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notesSlides/notesSlide20.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notesSlides/notesSlide21.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notesSlides/notesSlide22.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notesSlides/notesSlide23.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notesSlides/notesSlide24.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notesSlides/notesSlide25.xml" ContentType="application/vnd.openxmlformats-officedocument.presentationml.notesSlide+xml"/>
  <Override PartName="/ppt/tags/tag59.xml" ContentType="application/vnd.openxmlformats-officedocument.presentationml.tags+xml"/>
  <Override PartName="/ppt/tags/tag60.xml" ContentType="application/vnd.openxmlformats-officedocument.presentationml.tags+xml"/>
  <Override PartName="/ppt/notesSlides/notesSlide26.xml" ContentType="application/vnd.openxmlformats-officedocument.presentationml.notesSlide+xml"/>
  <Override PartName="/ppt/tags/tag61.xml" ContentType="application/vnd.openxmlformats-officedocument.presentationml.tags+xml"/>
  <Override PartName="/ppt/tags/tag62.xml" ContentType="application/vnd.openxmlformats-officedocument.presentationml.tags+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4"/>
  </p:sldMasterIdLst>
  <p:notesMasterIdLst>
    <p:notesMasterId r:id="rId32"/>
  </p:notesMasterIdLst>
  <p:handoutMasterIdLst>
    <p:handoutMasterId r:id="rId33"/>
  </p:handoutMasterIdLst>
  <p:sldIdLst>
    <p:sldId id="413" r:id="rId5"/>
    <p:sldId id="506" r:id="rId6"/>
    <p:sldId id="322" r:id="rId7"/>
    <p:sldId id="488" r:id="rId8"/>
    <p:sldId id="508" r:id="rId9"/>
    <p:sldId id="493" r:id="rId10"/>
    <p:sldId id="504" r:id="rId11"/>
    <p:sldId id="489" r:id="rId12"/>
    <p:sldId id="490" r:id="rId13"/>
    <p:sldId id="491" r:id="rId14"/>
    <p:sldId id="494" r:id="rId15"/>
    <p:sldId id="509" r:id="rId16"/>
    <p:sldId id="522" r:id="rId17"/>
    <p:sldId id="520" r:id="rId18"/>
    <p:sldId id="511" r:id="rId19"/>
    <p:sldId id="512" r:id="rId20"/>
    <p:sldId id="495" r:id="rId21"/>
    <p:sldId id="518" r:id="rId22"/>
    <p:sldId id="498" r:id="rId23"/>
    <p:sldId id="505" r:id="rId24"/>
    <p:sldId id="514" r:id="rId25"/>
    <p:sldId id="516" r:id="rId26"/>
    <p:sldId id="517" r:id="rId27"/>
    <p:sldId id="500" r:id="rId28"/>
    <p:sldId id="499" r:id="rId29"/>
    <p:sldId id="408" r:id="rId30"/>
    <p:sldId id="524" r:id="rId31"/>
  </p:sldIdLst>
  <p:sldSz cx="9144000" cy="6858000" type="screen4x3"/>
  <p:notesSz cx="7010400" cy="9296400"/>
  <p:custDataLst>
    <p:tags r:id="rId3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3AE03B-5675-4F18-B148-10BECEABAD26}" v="3" dt="2024-02-08T21:41:10.9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944" autoAdjust="0"/>
    <p:restoredTop sz="79517" autoAdjust="0"/>
  </p:normalViewPr>
  <p:slideViewPr>
    <p:cSldViewPr>
      <p:cViewPr varScale="1">
        <p:scale>
          <a:sx n="114" d="100"/>
          <a:sy n="114" d="100"/>
        </p:scale>
        <p:origin x="1164" y="114"/>
      </p:cViewPr>
      <p:guideLst>
        <p:guide orient="horz" pos="2160"/>
        <p:guide pos="2880"/>
      </p:guideLst>
    </p:cSldViewPr>
  </p:slideViewPr>
  <p:outlineViewPr>
    <p:cViewPr>
      <p:scale>
        <a:sx n="33" d="100"/>
        <a:sy n="33" d="100"/>
      </p:scale>
      <p:origin x="0" y="-4422"/>
    </p:cViewPr>
  </p:outlineViewPr>
  <p:notesTextViewPr>
    <p:cViewPr>
      <p:scale>
        <a:sx n="3" d="2"/>
        <a:sy n="3" d="2"/>
      </p:scale>
      <p:origin x="0" y="0"/>
    </p:cViewPr>
  </p:notesTextViewPr>
  <p:sorterViewPr>
    <p:cViewPr>
      <p:scale>
        <a:sx n="66" d="100"/>
        <a:sy n="66" d="100"/>
      </p:scale>
      <p:origin x="0" y="0"/>
    </p:cViewPr>
  </p:sorterViewPr>
  <p:notesViewPr>
    <p:cSldViewPr>
      <p:cViewPr>
        <p:scale>
          <a:sx n="60" d="100"/>
          <a:sy n="60" d="100"/>
        </p:scale>
        <p:origin x="-2472"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Mia T" userId="05ed772d-f204-409d-9db2-c2827702842d" providerId="ADAL" clId="{043AE03B-5675-4F18-B148-10BECEABAD26}"/>
    <pc:docChg chg="custSel replTag">
      <pc:chgData name="Thomas, Mia T" userId="05ed772d-f204-409d-9db2-c2827702842d" providerId="ADAL" clId="{043AE03B-5675-4F18-B148-10BECEABAD26}" dt="2024-02-08T21:41:09.519" v="0"/>
      <pc:docMkLst>
        <pc:docMk/>
      </pc:docMkLst>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dirty="0"/>
          </a:p>
        </p:txBody>
      </p:sp>
      <p:sp>
        <p:nvSpPr>
          <p:cNvPr id="7168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n-US" dirty="0"/>
          </a:p>
        </p:txBody>
      </p:sp>
      <p:sp>
        <p:nvSpPr>
          <p:cNvPr id="7168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dirty="0"/>
          </a:p>
        </p:txBody>
      </p:sp>
      <p:sp>
        <p:nvSpPr>
          <p:cNvPr id="7168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DB1C6286-514F-4D85-9F97-44BC8ACAB160}" type="slidenum">
              <a:rPr lang="en-US"/>
              <a:pPr>
                <a:defRPr/>
              </a:pPr>
              <a:t>‹#›</a:t>
            </a:fld>
            <a:endParaRPr lang="en-US" dirty="0"/>
          </a:p>
        </p:txBody>
      </p:sp>
    </p:spTree>
    <p:extLst>
      <p:ext uri="{BB962C8B-B14F-4D97-AF65-F5344CB8AC3E}">
        <p14:creationId xmlns:p14="http://schemas.microsoft.com/office/powerpoint/2010/main" val="2086948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625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5018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626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626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626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9E95BA3-037D-453F-BFA2-D2C252E9DE83}" type="slidenum">
              <a:rPr lang="en-US"/>
              <a:pPr>
                <a:defRPr/>
              </a:pPr>
              <a:t>‹#›</a:t>
            </a:fld>
            <a:endParaRPr lang="en-US" dirty="0"/>
          </a:p>
        </p:txBody>
      </p:sp>
    </p:spTree>
    <p:extLst>
      <p:ext uri="{BB962C8B-B14F-4D97-AF65-F5344CB8AC3E}">
        <p14:creationId xmlns:p14="http://schemas.microsoft.com/office/powerpoint/2010/main" val="16813610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1</a:t>
            </a:fld>
            <a:endParaRPr lang="en-US" dirty="0"/>
          </a:p>
        </p:txBody>
      </p:sp>
    </p:spTree>
    <p:extLst>
      <p:ext uri="{BB962C8B-B14F-4D97-AF65-F5344CB8AC3E}">
        <p14:creationId xmlns:p14="http://schemas.microsoft.com/office/powerpoint/2010/main" val="3745415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10</a:t>
            </a:fld>
            <a:endParaRPr lang="en-US" dirty="0"/>
          </a:p>
        </p:txBody>
      </p:sp>
    </p:spTree>
    <p:extLst>
      <p:ext uri="{BB962C8B-B14F-4D97-AF65-F5344CB8AC3E}">
        <p14:creationId xmlns:p14="http://schemas.microsoft.com/office/powerpoint/2010/main" val="7874388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11</a:t>
            </a:fld>
            <a:endParaRPr lang="en-US" dirty="0"/>
          </a:p>
        </p:txBody>
      </p:sp>
    </p:spTree>
    <p:extLst>
      <p:ext uri="{BB962C8B-B14F-4D97-AF65-F5344CB8AC3E}">
        <p14:creationId xmlns:p14="http://schemas.microsoft.com/office/powerpoint/2010/main" val="3951382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12</a:t>
            </a:fld>
            <a:endParaRPr lang="en-US" dirty="0"/>
          </a:p>
        </p:txBody>
      </p:sp>
    </p:spTree>
    <p:extLst>
      <p:ext uri="{BB962C8B-B14F-4D97-AF65-F5344CB8AC3E}">
        <p14:creationId xmlns:p14="http://schemas.microsoft.com/office/powerpoint/2010/main" val="31932221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13</a:t>
            </a:fld>
            <a:endParaRPr lang="en-US" dirty="0"/>
          </a:p>
        </p:txBody>
      </p:sp>
    </p:spTree>
    <p:extLst>
      <p:ext uri="{BB962C8B-B14F-4D97-AF65-F5344CB8AC3E}">
        <p14:creationId xmlns:p14="http://schemas.microsoft.com/office/powerpoint/2010/main" val="35971164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14</a:t>
            </a:fld>
            <a:endParaRPr lang="en-US" dirty="0"/>
          </a:p>
        </p:txBody>
      </p:sp>
    </p:spTree>
    <p:extLst>
      <p:ext uri="{BB962C8B-B14F-4D97-AF65-F5344CB8AC3E}">
        <p14:creationId xmlns:p14="http://schemas.microsoft.com/office/powerpoint/2010/main" val="5539811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15</a:t>
            </a:fld>
            <a:endParaRPr lang="en-US" dirty="0"/>
          </a:p>
        </p:txBody>
      </p:sp>
    </p:spTree>
    <p:extLst>
      <p:ext uri="{BB962C8B-B14F-4D97-AF65-F5344CB8AC3E}">
        <p14:creationId xmlns:p14="http://schemas.microsoft.com/office/powerpoint/2010/main" val="10006857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16</a:t>
            </a:fld>
            <a:endParaRPr lang="en-US" dirty="0"/>
          </a:p>
        </p:txBody>
      </p:sp>
    </p:spTree>
    <p:extLst>
      <p:ext uri="{BB962C8B-B14F-4D97-AF65-F5344CB8AC3E}">
        <p14:creationId xmlns:p14="http://schemas.microsoft.com/office/powerpoint/2010/main" val="33233926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17</a:t>
            </a:fld>
            <a:endParaRPr lang="en-US" dirty="0"/>
          </a:p>
        </p:txBody>
      </p:sp>
    </p:spTree>
    <p:extLst>
      <p:ext uri="{BB962C8B-B14F-4D97-AF65-F5344CB8AC3E}">
        <p14:creationId xmlns:p14="http://schemas.microsoft.com/office/powerpoint/2010/main" val="647408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18</a:t>
            </a:fld>
            <a:endParaRPr lang="en-US" dirty="0"/>
          </a:p>
        </p:txBody>
      </p:sp>
    </p:spTree>
    <p:extLst>
      <p:ext uri="{BB962C8B-B14F-4D97-AF65-F5344CB8AC3E}">
        <p14:creationId xmlns:p14="http://schemas.microsoft.com/office/powerpoint/2010/main" val="37769922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19</a:t>
            </a:fld>
            <a:endParaRPr lang="en-US" dirty="0"/>
          </a:p>
        </p:txBody>
      </p:sp>
    </p:spTree>
    <p:extLst>
      <p:ext uri="{BB962C8B-B14F-4D97-AF65-F5344CB8AC3E}">
        <p14:creationId xmlns:p14="http://schemas.microsoft.com/office/powerpoint/2010/main" val="3327212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2</a:t>
            </a:fld>
            <a:endParaRPr lang="en-US" dirty="0"/>
          </a:p>
        </p:txBody>
      </p:sp>
    </p:spTree>
    <p:extLst>
      <p:ext uri="{BB962C8B-B14F-4D97-AF65-F5344CB8AC3E}">
        <p14:creationId xmlns:p14="http://schemas.microsoft.com/office/powerpoint/2010/main" val="31127820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20</a:t>
            </a:fld>
            <a:endParaRPr lang="en-US" dirty="0"/>
          </a:p>
        </p:txBody>
      </p:sp>
    </p:spTree>
    <p:extLst>
      <p:ext uri="{BB962C8B-B14F-4D97-AF65-F5344CB8AC3E}">
        <p14:creationId xmlns:p14="http://schemas.microsoft.com/office/powerpoint/2010/main" val="5866642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9E95BA3-037D-453F-BFA2-D2C252E9DE83}"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7475467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9E95BA3-037D-453F-BFA2-D2C252E9DE83}"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4501245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9E95BA3-037D-453F-BFA2-D2C252E9DE83}"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8223872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24</a:t>
            </a:fld>
            <a:endParaRPr lang="en-US" dirty="0"/>
          </a:p>
        </p:txBody>
      </p:sp>
    </p:spTree>
    <p:extLst>
      <p:ext uri="{BB962C8B-B14F-4D97-AF65-F5344CB8AC3E}">
        <p14:creationId xmlns:p14="http://schemas.microsoft.com/office/powerpoint/2010/main" val="33176264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25</a:t>
            </a:fld>
            <a:endParaRPr lang="en-US" dirty="0"/>
          </a:p>
        </p:txBody>
      </p:sp>
    </p:spTree>
    <p:extLst>
      <p:ext uri="{BB962C8B-B14F-4D97-AF65-F5344CB8AC3E}">
        <p14:creationId xmlns:p14="http://schemas.microsoft.com/office/powerpoint/2010/main" val="13943752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26</a:t>
            </a:fld>
            <a:endParaRPr lang="en-US" dirty="0"/>
          </a:p>
        </p:txBody>
      </p:sp>
    </p:spTree>
    <p:extLst>
      <p:ext uri="{BB962C8B-B14F-4D97-AF65-F5344CB8AC3E}">
        <p14:creationId xmlns:p14="http://schemas.microsoft.com/office/powerpoint/2010/main" val="14654779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27</a:t>
            </a:fld>
            <a:endParaRPr lang="en-US" dirty="0"/>
          </a:p>
        </p:txBody>
      </p:sp>
    </p:spTree>
    <p:extLst>
      <p:ext uri="{BB962C8B-B14F-4D97-AF65-F5344CB8AC3E}">
        <p14:creationId xmlns:p14="http://schemas.microsoft.com/office/powerpoint/2010/main" val="351830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3</a:t>
            </a:fld>
            <a:endParaRPr lang="en-US" dirty="0"/>
          </a:p>
        </p:txBody>
      </p:sp>
    </p:spTree>
    <p:extLst>
      <p:ext uri="{BB962C8B-B14F-4D97-AF65-F5344CB8AC3E}">
        <p14:creationId xmlns:p14="http://schemas.microsoft.com/office/powerpoint/2010/main" val="2446319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4</a:t>
            </a:fld>
            <a:endParaRPr lang="en-US" dirty="0"/>
          </a:p>
        </p:txBody>
      </p:sp>
    </p:spTree>
    <p:extLst>
      <p:ext uri="{BB962C8B-B14F-4D97-AF65-F5344CB8AC3E}">
        <p14:creationId xmlns:p14="http://schemas.microsoft.com/office/powerpoint/2010/main" val="626581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5</a:t>
            </a:fld>
            <a:endParaRPr lang="en-US" dirty="0"/>
          </a:p>
        </p:txBody>
      </p:sp>
    </p:spTree>
    <p:extLst>
      <p:ext uri="{BB962C8B-B14F-4D97-AF65-F5344CB8AC3E}">
        <p14:creationId xmlns:p14="http://schemas.microsoft.com/office/powerpoint/2010/main" val="1179243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6</a:t>
            </a:fld>
            <a:endParaRPr lang="en-US" dirty="0"/>
          </a:p>
        </p:txBody>
      </p:sp>
    </p:spTree>
    <p:extLst>
      <p:ext uri="{BB962C8B-B14F-4D97-AF65-F5344CB8AC3E}">
        <p14:creationId xmlns:p14="http://schemas.microsoft.com/office/powerpoint/2010/main" val="3888328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7</a:t>
            </a:fld>
            <a:endParaRPr lang="en-US" dirty="0"/>
          </a:p>
        </p:txBody>
      </p:sp>
    </p:spTree>
    <p:extLst>
      <p:ext uri="{BB962C8B-B14F-4D97-AF65-F5344CB8AC3E}">
        <p14:creationId xmlns:p14="http://schemas.microsoft.com/office/powerpoint/2010/main" val="11249465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Personal Property Note:  </a:t>
            </a:r>
            <a:r>
              <a:rPr lang="en-US" sz="1200" dirty="0">
                <a:solidFill>
                  <a:srgbClr val="303030"/>
                </a:solidFill>
              </a:rPr>
              <a:t>Assets that have sufficient value to warrant inclusion in the fixed asset portion of the financial statement. due to their high risk nature and with a value less than their capital threshold, are required to have management controls placed upon them and reported to the State comptroller’s office. Does not include consumable items.</a:t>
            </a:r>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8</a:t>
            </a:fld>
            <a:endParaRPr lang="en-US" dirty="0"/>
          </a:p>
        </p:txBody>
      </p:sp>
    </p:spTree>
    <p:extLst>
      <p:ext uri="{BB962C8B-B14F-4D97-AF65-F5344CB8AC3E}">
        <p14:creationId xmlns:p14="http://schemas.microsoft.com/office/powerpoint/2010/main" val="20134226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Personal Property Note:  </a:t>
            </a:r>
            <a:r>
              <a:rPr lang="en-US" sz="1200" dirty="0">
                <a:solidFill>
                  <a:srgbClr val="303030"/>
                </a:solidFill>
              </a:rPr>
              <a:t>Assets that have sufficient value to warrant inclusion in the fixed asset portion of the financial statement. due to their high risk nature and with a value less than their capital threshold, are required to have management controls placed upon them and reported to the State comptroller’s office. Does not include consumable items.</a:t>
            </a:r>
            <a:endParaRPr lang="en-US" baseline="0" dirty="0"/>
          </a:p>
        </p:txBody>
      </p:sp>
      <p:sp>
        <p:nvSpPr>
          <p:cNvPr id="4" name="Slide Number Placeholder 3"/>
          <p:cNvSpPr>
            <a:spLocks noGrp="1"/>
          </p:cNvSpPr>
          <p:nvPr>
            <p:ph type="sldNum" sz="quarter" idx="10"/>
          </p:nvPr>
        </p:nvSpPr>
        <p:spPr/>
        <p:txBody>
          <a:bodyPr/>
          <a:lstStyle/>
          <a:p>
            <a:pPr>
              <a:defRPr/>
            </a:pPr>
            <a:fld id="{09E95BA3-037D-453F-BFA2-D2C252E9DE83}" type="slidenum">
              <a:rPr lang="en-US" smtClean="0"/>
              <a:pPr>
                <a:defRPr/>
              </a:pPr>
              <a:t>9</a:t>
            </a:fld>
            <a:endParaRPr lang="en-US" dirty="0"/>
          </a:p>
        </p:txBody>
      </p:sp>
    </p:spTree>
    <p:extLst>
      <p:ext uri="{BB962C8B-B14F-4D97-AF65-F5344CB8AC3E}">
        <p14:creationId xmlns:p14="http://schemas.microsoft.com/office/powerpoint/2010/main" val="279559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415F473-9DAC-441A-AB98-AD651CBEAFCF}" type="slidenum">
              <a:rPr lang="en-US" smtClean="0"/>
              <a:pPr>
                <a:defRPr/>
              </a:pPr>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135019D-7A27-4D80-9227-288E68E0D366}"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11AC887-349C-4392-9694-9890D3D94F57}"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custDataLst>
              <p:tags r:id="rId2"/>
            </p:custDataLst>
          </p:nvPr>
        </p:nvSpPr>
        <p:spPr>
          <a:xfrm>
            <a:off x="457200" y="1600200"/>
            <a:ext cx="8229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custDataLst>
              <p:tags r:id="rId3"/>
            </p:custDataLst>
          </p:nvPr>
        </p:nvSpPr>
        <p:spPr>
          <a:xfrm>
            <a:off x="457200" y="3938588"/>
            <a:ext cx="8229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custDataLst>
              <p:tags r:id="rId4"/>
            </p:custDataLst>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custDataLst>
              <p:tags r:id="rId5"/>
            </p:custDataLst>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custDataLst>
              <p:tags r:id="rId6"/>
            </p:custDataLst>
          </p:nvPr>
        </p:nvSpPr>
        <p:spPr>
          <a:ln/>
        </p:spPr>
        <p:txBody>
          <a:bodyPr/>
          <a:lstStyle>
            <a:lvl1pPr>
              <a:defRPr/>
            </a:lvl1pPr>
          </a:lstStyle>
          <a:p>
            <a:pPr>
              <a:defRPr/>
            </a:pPr>
            <a:fld id="{ED24C743-33F3-4940-9ABC-DC5FD19A5B6F}"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6386030A-B1E4-4CA0-9771-E322E151098F}"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CD9831C-4EAA-4B04-B236-117A5269D060}" type="slidenum">
              <a:rPr lang="en-US" smtClean="0"/>
              <a:pPr>
                <a:defRPr/>
              </a:pPr>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77D325C9-CD1F-4120-B72D-0818CD0EBD59}"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A9E4748E-B4C3-4D7F-A4C8-43357D8E7570}" type="slidenum">
              <a:rPr lang="en-US" smtClean="0"/>
              <a:pPr>
                <a:defRPr/>
              </a:pPr>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143118A8-F9A8-4DB9-9739-495C76CA982D}"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E112C6AB-5301-4353-9EFE-6AEBDD21D47E}"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a:t>Click to edit Master title style</a:t>
            </a:r>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7473952-5F04-4330-82FC-0C6B2758D0A2}" type="slidenum">
              <a:rPr lang="en-US" smtClean="0"/>
              <a:pPr>
                <a:defRPr/>
              </a:pPr>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758F75A9-45B7-49F0-8206-40ECAA216310}"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pPr>
              <a:defRPr/>
            </a:pPr>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pPr>
              <a:defRPr/>
            </a:pPr>
            <a:fld id="{27FA8392-DB46-48FD-B57D-2C2E30E47892}" type="slidenum">
              <a:rPr lang="en-US" smtClean="0"/>
              <a:pPr>
                <a:defRPr/>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2.png"/><Relationship Id="rId5" Type="http://schemas.openxmlformats.org/officeDocument/2006/relationships/notesSlide" Target="../notesSlides/notesSlide1.xml"/><Relationship Id="rId4"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4.xml"/><Relationship Id="rId1" Type="http://schemas.openxmlformats.org/officeDocument/2006/relationships/tags" Target="../tags/tag43.xml"/><Relationship Id="rId4"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hyperlink" Target="mailto:ajhutch3@Central.uh.edu" TargetMode="External"/><Relationship Id="rId4"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0.xml"/><Relationship Id="rId1" Type="http://schemas.openxmlformats.org/officeDocument/2006/relationships/tags" Target="../tags/tag49.xml"/><Relationship Id="rId4"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2.xml"/><Relationship Id="rId1" Type="http://schemas.openxmlformats.org/officeDocument/2006/relationships/tags" Target="../tags/tag51.xml"/><Relationship Id="rId5" Type="http://schemas.openxmlformats.org/officeDocument/2006/relationships/hyperlink" Target="https://uh.edu/office-of-finance/accounting-services/property-management/guidelines/" TargetMode="External"/><Relationship Id="rId4"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4.xml"/><Relationship Id="rId1" Type="http://schemas.openxmlformats.org/officeDocument/2006/relationships/tags" Target="../tags/tag53.xml"/><Relationship Id="rId4"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8.xml"/><Relationship Id="rId1" Type="http://schemas.openxmlformats.org/officeDocument/2006/relationships/tags" Target="../tags/tag57.xml"/><Relationship Id="rId5" Type="http://schemas.openxmlformats.org/officeDocument/2006/relationships/hyperlink" Target="https://uh.edu/office-of-finance/accounting-services/property-management/forms/" TargetMode="External"/><Relationship Id="rId4"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image" Target="../media/image6.jpeg"/><Relationship Id="rId5" Type="http://schemas.openxmlformats.org/officeDocument/2006/relationships/hyperlink" Target="mailto:Propertyacctg@UH.EDU" TargetMode="External"/><Relationship Id="rId4"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2.xml"/><Relationship Id="rId1" Type="http://schemas.openxmlformats.org/officeDocument/2006/relationships/tags" Target="../tags/tag61.xml"/><Relationship Id="rId4"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8" Type="http://schemas.openxmlformats.org/officeDocument/2006/relationships/hyperlink" Target="https://uh.edu/policies/_docs/mapp/03/030301.pdf" TargetMode="External"/><Relationship Id="rId3" Type="http://schemas.openxmlformats.org/officeDocument/2006/relationships/slideLayout" Target="../slideLayouts/slideLayout2.xml"/><Relationship Id="rId7" Type="http://schemas.openxmlformats.org/officeDocument/2006/relationships/hyperlink" Target="https://fmx.cpa.texas.gov/fmx/spa/" TargetMode="Externa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hyperlink" Target="https://texreg.sos.state.tx.us/public/readtac$ext.TacPage?sl=R&amp;app=9&amp;p_dir=&amp;p_rloc=&amp;p_tloc=&amp;p_ploc=&amp;pg=1&amp;p_tac=&amp;ti=34&amp;pt=1&amp;ch=5&amp;rl=200" TargetMode="External"/><Relationship Id="rId11" Type="http://schemas.openxmlformats.org/officeDocument/2006/relationships/hyperlink" Target="https://uhready.assetworks.cloud/ready/" TargetMode="External"/><Relationship Id="rId5" Type="http://schemas.openxmlformats.org/officeDocument/2006/relationships/hyperlink" Target="https://uhsystem.edu/compliance-ethics/_docs/sam/03/3e2.pdf" TargetMode="External"/><Relationship Id="rId10" Type="http://schemas.openxmlformats.org/officeDocument/2006/relationships/hyperlink" Target="https://uh.edu/office-of-finance/accounting-services/property-management/forms/" TargetMode="External"/><Relationship Id="rId4" Type="http://schemas.openxmlformats.org/officeDocument/2006/relationships/notesSlide" Target="../notesSlides/notesSlide3.xml"/><Relationship Id="rId9" Type="http://schemas.openxmlformats.org/officeDocument/2006/relationships/hyperlink" Target="https://uh.edu/office-of-finance/accounting-services/property-management/guidelines/" TargetMode="Externa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image" Target="../media/image3.png"/><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hyperlink" Target="https://comptroller.texas.gov/search/?site=ctg_collection&amp;q=73-286#:~:text=https%3A//comptroller.texas.gov/forms/73%2D286.pdf%20%2D%202013/10/11" TargetMode="Externa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533400" y="2209800"/>
            <a:ext cx="8229600" cy="685800"/>
          </a:xfrm>
        </p:spPr>
        <p:txBody>
          <a:bodyPr/>
          <a:lstStyle/>
          <a:p>
            <a:pPr algn="ctr"/>
            <a:r>
              <a:rPr lang="en-US" sz="3200" b="1" dirty="0">
                <a:latin typeface="Garamond" panose="02020404030301010803" pitchFamily="18" charset="0"/>
              </a:rPr>
              <a:t>University of Houston</a:t>
            </a:r>
          </a:p>
        </p:txBody>
      </p:sp>
      <p:pic>
        <p:nvPicPr>
          <p:cNvPr id="6" name="Content Placeholder 5"/>
          <p:cNvPicPr>
            <a:picLocks noGrp="1" noChangeAspect="1"/>
          </p:cNvPicPr>
          <p:nvPr>
            <p:ph sz="half" idx="1"/>
            <p:custDataLst>
              <p:tags r:id="rId2"/>
            </p:custDataLst>
          </p:nvPr>
        </p:nvPicPr>
        <p:blipFill>
          <a:blip r:embed="rId6">
            <a:extLst>
              <a:ext uri="{28A0092B-C50C-407E-A947-70E740481C1C}">
                <a14:useLocalDpi xmlns:a14="http://schemas.microsoft.com/office/drawing/2010/main" val="0"/>
              </a:ext>
            </a:extLst>
          </a:blip>
          <a:stretch>
            <a:fillRect/>
          </a:stretch>
        </p:blipFill>
        <p:spPr>
          <a:xfrm>
            <a:off x="3733800" y="533400"/>
            <a:ext cx="1828800" cy="1143000"/>
          </a:xfrm>
        </p:spPr>
      </p:pic>
      <p:sp>
        <p:nvSpPr>
          <p:cNvPr id="4" name="Text Placeholder 3"/>
          <p:cNvSpPr>
            <a:spLocks noGrp="1"/>
          </p:cNvSpPr>
          <p:nvPr>
            <p:ph type="body" sz="half" idx="2"/>
            <p:custDataLst>
              <p:tags r:id="rId3"/>
            </p:custDataLst>
          </p:nvPr>
        </p:nvSpPr>
        <p:spPr>
          <a:xfrm>
            <a:off x="1981200" y="3048000"/>
            <a:ext cx="5562600" cy="2133600"/>
          </a:xfrm>
        </p:spPr>
        <p:txBody>
          <a:bodyPr>
            <a:normAutofit/>
          </a:bodyPr>
          <a:lstStyle/>
          <a:p>
            <a:pPr marL="0" indent="0" algn="ctr">
              <a:buNone/>
            </a:pPr>
            <a:r>
              <a:rPr lang="en-US" sz="2800" b="1" dirty="0">
                <a:latin typeface="Garamond" panose="02020404030301010803" pitchFamily="18" charset="0"/>
              </a:rPr>
              <a:t>Property Management Guidelines</a:t>
            </a:r>
            <a:endParaRPr lang="en-US" sz="2600" b="1" dirty="0">
              <a:latin typeface="Garamond" panose="02020404030301010803" pitchFamily="18" charset="0"/>
            </a:endParaRPr>
          </a:p>
          <a:p>
            <a:pPr marL="0" indent="0" algn="ctr">
              <a:buNone/>
            </a:pPr>
            <a:r>
              <a:rPr lang="en-US" sz="2000" b="1" dirty="0">
                <a:latin typeface="Garamond" panose="02020404030301010803" pitchFamily="18" charset="0"/>
              </a:rPr>
              <a:t>Annual Training for Departmental Property Custodians</a:t>
            </a:r>
          </a:p>
        </p:txBody>
      </p:sp>
      <p:sp>
        <p:nvSpPr>
          <p:cNvPr id="3" name="Footer Placeholder 2">
            <a:extLst>
              <a:ext uri="{FF2B5EF4-FFF2-40B4-BE49-F238E27FC236}">
                <a16:creationId xmlns:a16="http://schemas.microsoft.com/office/drawing/2014/main" id="{F45B33ED-0E3F-4944-A888-19408D3096BB}"/>
              </a:ext>
            </a:extLst>
          </p:cNvPr>
          <p:cNvSpPr>
            <a:spLocks noGrp="1"/>
          </p:cNvSpPr>
          <p:nvPr>
            <p:ph type="ftr" sz="quarter" idx="11"/>
          </p:nvPr>
        </p:nvSpPr>
        <p:spPr>
          <a:xfrm>
            <a:off x="8001000" y="6172200"/>
            <a:ext cx="381000" cy="365125"/>
          </a:xfrm>
        </p:spPr>
        <p:txBody>
          <a:bodyPr/>
          <a:lstStyle/>
          <a:p>
            <a:pPr>
              <a:defRPr/>
            </a:pPr>
            <a:r>
              <a:rPr lang="en-US" dirty="0"/>
              <a:t>1</a:t>
            </a:r>
          </a:p>
        </p:txBody>
      </p:sp>
    </p:spTree>
    <p:extLst>
      <p:ext uri="{BB962C8B-B14F-4D97-AF65-F5344CB8AC3E}">
        <p14:creationId xmlns:p14="http://schemas.microsoft.com/office/powerpoint/2010/main" val="3467070464"/>
      </p:ext>
    </p:extLst>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762000" y="762000"/>
            <a:ext cx="7924800" cy="5257800"/>
          </a:xfrm>
        </p:spPr>
        <p:txBody>
          <a:bodyPr>
            <a:noAutofit/>
          </a:bodyPr>
          <a:lstStyle/>
          <a:p>
            <a:endParaRPr lang="en-US" sz="1200" dirty="0"/>
          </a:p>
          <a:p>
            <a:pPr lvl="1"/>
            <a:endParaRPr lang="en-US" sz="1000" dirty="0"/>
          </a:p>
          <a:p>
            <a:pPr marL="0" indent="0">
              <a:buNone/>
            </a:pPr>
            <a:endParaRPr lang="en-US" sz="1200" dirty="0"/>
          </a:p>
        </p:txBody>
      </p:sp>
      <p:sp>
        <p:nvSpPr>
          <p:cNvPr id="5" name="TextBox 4"/>
          <p:cNvSpPr txBox="1"/>
          <p:nvPr/>
        </p:nvSpPr>
        <p:spPr>
          <a:xfrm>
            <a:off x="838200" y="391180"/>
            <a:ext cx="7467600" cy="523220"/>
          </a:xfrm>
          <a:prstGeom prst="rect">
            <a:avLst/>
          </a:prstGeom>
          <a:noFill/>
        </p:spPr>
        <p:txBody>
          <a:bodyPr wrap="square" rtlCol="0">
            <a:spAutoFit/>
          </a:bodyPr>
          <a:lstStyle/>
          <a:p>
            <a:pPr algn="ctr"/>
            <a:r>
              <a:rPr lang="en-US" sz="2800" b="1" dirty="0">
                <a:latin typeface="Garamond" panose="02020404030301010803" pitchFamily="18" charset="0"/>
              </a:rPr>
              <a:t>Definitions of Assets (continued)</a:t>
            </a:r>
          </a:p>
        </p:txBody>
      </p:sp>
      <p:sp>
        <p:nvSpPr>
          <p:cNvPr id="6" name="TextBox 5"/>
          <p:cNvSpPr txBox="1"/>
          <p:nvPr/>
        </p:nvSpPr>
        <p:spPr>
          <a:xfrm>
            <a:off x="838200" y="838200"/>
            <a:ext cx="7467600" cy="4770537"/>
          </a:xfrm>
          <a:prstGeom prst="rect">
            <a:avLst/>
          </a:prstGeom>
          <a:noFill/>
        </p:spPr>
        <p:txBody>
          <a:bodyPr wrap="square" rtlCol="0">
            <a:spAutoFit/>
          </a:bodyPr>
          <a:lstStyle/>
          <a:p>
            <a:endParaRPr lang="en-US" sz="1600" b="1" dirty="0">
              <a:latin typeface="Garamond" panose="02020404030301010803" pitchFamily="18" charset="0"/>
            </a:endParaRPr>
          </a:p>
          <a:p>
            <a:r>
              <a:rPr lang="en-US" sz="1600" b="1" dirty="0">
                <a:latin typeface="Garamond" panose="02020404030301010803" pitchFamily="18" charset="0"/>
              </a:rPr>
              <a:t>Cannibalization</a:t>
            </a:r>
            <a:r>
              <a:rPr lang="en-US" sz="1600" dirty="0">
                <a:latin typeface="Garamond" panose="02020404030301010803" pitchFamily="18" charset="0"/>
              </a:rPr>
              <a:t> – the authorized removal of components from one item of property for installation on another item of property to meet a specific requirement and/or to return an item to service.</a:t>
            </a:r>
          </a:p>
          <a:p>
            <a:endParaRPr lang="en-US" sz="1600" dirty="0">
              <a:latin typeface="Garamond" panose="02020404030301010803" pitchFamily="18" charset="0"/>
            </a:endParaRPr>
          </a:p>
          <a:p>
            <a:r>
              <a:rPr lang="en-US" sz="1600" b="1" dirty="0">
                <a:latin typeface="Garamond" panose="02020404030301010803" pitchFamily="18" charset="0"/>
              </a:rPr>
              <a:t>Fabrication</a:t>
            </a:r>
            <a:r>
              <a:rPr lang="en-US" sz="1600" dirty="0">
                <a:latin typeface="Garamond" panose="02020404030301010803" pitchFamily="18" charset="0"/>
              </a:rPr>
              <a:t> – Using component parts to build a piece of equipment, where in the value of the equipment built meets or exceeds the capitalization threshold of $10,000</a:t>
            </a:r>
          </a:p>
          <a:p>
            <a:endParaRPr lang="en-US" sz="1600" dirty="0">
              <a:latin typeface="Garamond" panose="02020404030301010803" pitchFamily="18" charset="0"/>
            </a:endParaRPr>
          </a:p>
          <a:p>
            <a:r>
              <a:rPr lang="en-US" sz="1600" b="1" dirty="0">
                <a:latin typeface="Garamond" panose="02020404030301010803" pitchFamily="18" charset="0"/>
              </a:rPr>
              <a:t>Federal Property </a:t>
            </a:r>
            <a:r>
              <a:rPr lang="en-US" sz="1600" dirty="0">
                <a:latin typeface="Garamond" panose="02020404030301010803" pitchFamily="18" charset="0"/>
              </a:rPr>
              <a:t>– Items that are furnished to the University by the Federal Government or are acquired through a Federal contract or grant. Title to this property remains with the Federal Government unless it is expressly vested with the University or until the University fulfills contractual terms with permit title transfer.</a:t>
            </a:r>
          </a:p>
          <a:p>
            <a:endParaRPr lang="en-US" sz="1600" dirty="0">
              <a:latin typeface="Garamond" panose="02020404030301010803" pitchFamily="18" charset="0"/>
            </a:endParaRPr>
          </a:p>
          <a:p>
            <a:r>
              <a:rPr lang="en-US" sz="1600" b="1" dirty="0">
                <a:latin typeface="Garamond" panose="02020404030301010803" pitchFamily="18" charset="0"/>
              </a:rPr>
              <a:t>Surplus/Salvage Property </a:t>
            </a:r>
            <a:r>
              <a:rPr lang="en-US" sz="1600" dirty="0">
                <a:latin typeface="Garamond" panose="02020404030301010803" pitchFamily="18" charset="0"/>
              </a:rPr>
              <a:t>– Property through use, time, or accident becomes depleted, worn out, damaged or obsolete and can no longer serve the purpose for which it was initially intended. Surplus property may be cannibalized with appropriate documentation. </a:t>
            </a:r>
          </a:p>
          <a:p>
            <a:endParaRPr lang="en-US" sz="1600" dirty="0"/>
          </a:p>
          <a:p>
            <a:pPr marL="285750" indent="-285750">
              <a:buFont typeface="Courier New" panose="02070309020205020404" pitchFamily="49" charset="0"/>
              <a:buChar char="o"/>
            </a:pPr>
            <a:endParaRPr lang="en-US" sz="1600" dirty="0">
              <a:latin typeface="Garamond" panose="02020404030301010803" pitchFamily="18" charset="0"/>
            </a:endParaRPr>
          </a:p>
          <a:p>
            <a:pPr marL="800100" lvl="1" indent="-342900" algn="just" eaLnBrk="0" hangingPunct="0">
              <a:buFont typeface="Courier New" panose="02070309020205020404" pitchFamily="49" charset="0"/>
              <a:buChar char="o"/>
              <a:defRPr/>
            </a:pPr>
            <a:endParaRPr lang="en-US" sz="1600" dirty="0">
              <a:latin typeface="Garamond" panose="02020404030301010803" pitchFamily="18" charset="0"/>
            </a:endParaRPr>
          </a:p>
        </p:txBody>
      </p:sp>
      <p:sp>
        <p:nvSpPr>
          <p:cNvPr id="4" name="Footer Placeholder 3">
            <a:extLst>
              <a:ext uri="{FF2B5EF4-FFF2-40B4-BE49-F238E27FC236}">
                <a16:creationId xmlns:a16="http://schemas.microsoft.com/office/drawing/2014/main" id="{FDF0ED7F-E358-410C-8998-A264FCE4CA50}"/>
              </a:ext>
            </a:extLst>
          </p:cNvPr>
          <p:cNvSpPr>
            <a:spLocks noGrp="1"/>
          </p:cNvSpPr>
          <p:nvPr>
            <p:ph type="ftr" sz="quarter" idx="11"/>
          </p:nvPr>
        </p:nvSpPr>
        <p:spPr>
          <a:xfrm>
            <a:off x="7924800" y="6208776"/>
            <a:ext cx="381000" cy="365125"/>
          </a:xfrm>
        </p:spPr>
        <p:txBody>
          <a:bodyPr/>
          <a:lstStyle/>
          <a:p>
            <a:pPr>
              <a:defRPr/>
            </a:pPr>
            <a:r>
              <a:rPr lang="en-US" dirty="0"/>
              <a:t>10</a:t>
            </a:r>
          </a:p>
          <a:p>
            <a:pPr>
              <a:defRPr/>
            </a:pPr>
            <a:endParaRPr lang="en-US" dirty="0"/>
          </a:p>
        </p:txBody>
      </p:sp>
    </p:spTree>
    <p:extLst>
      <p:ext uri="{BB962C8B-B14F-4D97-AF65-F5344CB8AC3E}">
        <p14:creationId xmlns:p14="http://schemas.microsoft.com/office/powerpoint/2010/main" val="412069496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762000" y="762000"/>
            <a:ext cx="7924800" cy="5257800"/>
          </a:xfrm>
        </p:spPr>
        <p:txBody>
          <a:bodyPr>
            <a:noAutofit/>
          </a:bodyPr>
          <a:lstStyle/>
          <a:p>
            <a:endParaRPr lang="en-US" sz="1200" dirty="0"/>
          </a:p>
          <a:p>
            <a:pPr lvl="1"/>
            <a:endParaRPr lang="en-US" sz="1000" dirty="0"/>
          </a:p>
          <a:p>
            <a:pPr marL="0" indent="0">
              <a:buNone/>
            </a:pPr>
            <a:endParaRPr lang="en-US" sz="1200" dirty="0"/>
          </a:p>
        </p:txBody>
      </p:sp>
      <p:sp>
        <p:nvSpPr>
          <p:cNvPr id="5" name="TextBox 4"/>
          <p:cNvSpPr txBox="1"/>
          <p:nvPr/>
        </p:nvSpPr>
        <p:spPr>
          <a:xfrm>
            <a:off x="838200" y="391180"/>
            <a:ext cx="7467600" cy="523220"/>
          </a:xfrm>
          <a:prstGeom prst="rect">
            <a:avLst/>
          </a:prstGeom>
          <a:noFill/>
        </p:spPr>
        <p:txBody>
          <a:bodyPr wrap="square" rtlCol="0">
            <a:spAutoFit/>
          </a:bodyPr>
          <a:lstStyle/>
          <a:p>
            <a:pPr algn="ctr"/>
            <a:r>
              <a:rPr lang="en-US" sz="2800" b="1" dirty="0">
                <a:latin typeface="Garamond" panose="02020404030301010803" pitchFamily="18" charset="0"/>
              </a:rPr>
              <a:t>Acquisition</a:t>
            </a:r>
            <a:endParaRPr lang="en-US" sz="2800" b="1" i="1" dirty="0">
              <a:latin typeface="Garamond" panose="02020404030301010803" pitchFamily="18" charset="0"/>
            </a:endParaRPr>
          </a:p>
        </p:txBody>
      </p:sp>
      <p:sp>
        <p:nvSpPr>
          <p:cNvPr id="6" name="TextBox 5"/>
          <p:cNvSpPr txBox="1"/>
          <p:nvPr/>
        </p:nvSpPr>
        <p:spPr>
          <a:xfrm>
            <a:off x="838200" y="893781"/>
            <a:ext cx="8153400" cy="5416868"/>
          </a:xfrm>
          <a:prstGeom prst="rect">
            <a:avLst/>
          </a:prstGeom>
          <a:noFill/>
        </p:spPr>
        <p:txBody>
          <a:bodyPr wrap="square" rtlCol="0">
            <a:spAutoFit/>
          </a:bodyPr>
          <a:lstStyle/>
          <a:p>
            <a:r>
              <a:rPr lang="en-US" sz="2000" dirty="0">
                <a:latin typeface="Garamond" panose="02020404030301010803" pitchFamily="18" charset="0"/>
              </a:rPr>
              <a:t>Property may be acquired by</a:t>
            </a:r>
          </a:p>
          <a:p>
            <a:pPr marL="742950" lvl="1" indent="-285750">
              <a:buFont typeface="Arial" panose="020B0604020202020204" pitchFamily="34" charset="0"/>
              <a:buChar char="•"/>
            </a:pPr>
            <a:r>
              <a:rPr lang="en-US" sz="2000" dirty="0">
                <a:latin typeface="Garamond" panose="02020404030301010803" pitchFamily="18" charset="0"/>
              </a:rPr>
              <a:t>Purchase (state, local, or federal sources)</a:t>
            </a:r>
          </a:p>
          <a:p>
            <a:pPr marL="742950" lvl="1" indent="-285750">
              <a:buFont typeface="Arial" panose="020B0604020202020204" pitchFamily="34" charset="0"/>
              <a:buChar char="•"/>
            </a:pPr>
            <a:r>
              <a:rPr lang="en-US" sz="2000" dirty="0">
                <a:latin typeface="Garamond" panose="02020404030301010803" pitchFamily="18" charset="0"/>
              </a:rPr>
              <a:t>Construction of property</a:t>
            </a:r>
          </a:p>
          <a:p>
            <a:pPr marL="742950" lvl="1" indent="-285750">
              <a:buFont typeface="Arial" panose="020B0604020202020204" pitchFamily="34" charset="0"/>
              <a:buChar char="•"/>
            </a:pPr>
            <a:r>
              <a:rPr lang="en-US" sz="2000" dirty="0">
                <a:latin typeface="Garamond" panose="02020404030301010803" pitchFamily="18" charset="0"/>
              </a:rPr>
              <a:t>Gifts or Donations</a:t>
            </a:r>
          </a:p>
          <a:p>
            <a:pPr marL="742950" lvl="1" indent="-285750">
              <a:buFont typeface="Arial" panose="020B0604020202020204" pitchFamily="34" charset="0"/>
              <a:buChar char="•"/>
            </a:pPr>
            <a:r>
              <a:rPr lang="en-US" sz="2000" dirty="0">
                <a:latin typeface="Garamond" panose="02020404030301010803" pitchFamily="18" charset="0"/>
              </a:rPr>
              <a:t>Debt financed instruments (capital leases, operating leases, bonds)</a:t>
            </a:r>
          </a:p>
          <a:p>
            <a:pPr marL="742950" lvl="1" indent="-285750">
              <a:buFont typeface="Arial" panose="020B0604020202020204" pitchFamily="34" charset="0"/>
              <a:buChar char="•"/>
            </a:pPr>
            <a:r>
              <a:rPr lang="en-US" sz="2000" dirty="0">
                <a:latin typeface="Garamond" panose="02020404030301010803" pitchFamily="18" charset="0"/>
              </a:rPr>
              <a:t>Transfers from a state agency</a:t>
            </a:r>
          </a:p>
          <a:p>
            <a:pPr marL="742950" lvl="1" indent="-285750">
              <a:buFont typeface="Arial" panose="020B0604020202020204" pitchFamily="34" charset="0"/>
              <a:buChar char="•"/>
            </a:pPr>
            <a:r>
              <a:rPr lang="en-US" sz="2000" dirty="0">
                <a:latin typeface="Garamond" panose="02020404030301010803" pitchFamily="18" charset="0"/>
              </a:rPr>
              <a:t>Transfers from an external university, etc.</a:t>
            </a:r>
          </a:p>
          <a:p>
            <a:endParaRPr lang="en-US" sz="2000" b="1" dirty="0">
              <a:latin typeface="Garamond" panose="02020404030301010803" pitchFamily="18" charset="0"/>
            </a:endParaRPr>
          </a:p>
          <a:p>
            <a:r>
              <a:rPr lang="en-US" sz="2000" b="1" dirty="0">
                <a:latin typeface="Garamond" panose="02020404030301010803" pitchFamily="18" charset="0"/>
              </a:rPr>
              <a:t>Donations Inbound - </a:t>
            </a:r>
            <a:r>
              <a:rPr lang="en-US" sz="2000" dirty="0">
                <a:latin typeface="Garamond" panose="02020404030301010803" pitchFamily="18" charset="0"/>
              </a:rPr>
              <a:t>Must be approved in advance by University Advancement Office, and Property Management via Asset Update Form.</a:t>
            </a:r>
          </a:p>
          <a:p>
            <a:endParaRPr lang="en-US" sz="2000" b="1" dirty="0">
              <a:latin typeface="Garamond" panose="02020404030301010803" pitchFamily="18" charset="0"/>
            </a:endParaRPr>
          </a:p>
          <a:p>
            <a:r>
              <a:rPr lang="en-US" sz="2000" b="1" dirty="0">
                <a:latin typeface="Garamond" panose="02020404030301010803" pitchFamily="18" charset="0"/>
              </a:rPr>
              <a:t>Federal Loaned Equipment – </a:t>
            </a:r>
            <a:r>
              <a:rPr lang="en-US" sz="2000" dirty="0">
                <a:latin typeface="Garamond" panose="02020404030301010803" pitchFamily="18" charset="0"/>
              </a:rPr>
              <a:t>Sponsored program, academic or research, must be approved by Division of Research.  Use Asset Update Form and submit to Property Management</a:t>
            </a:r>
          </a:p>
          <a:p>
            <a:pPr marL="285750" indent="-285750">
              <a:buFont typeface="Arial" panose="020B0604020202020204" pitchFamily="34" charset="0"/>
              <a:buChar char="•"/>
            </a:pPr>
            <a:endParaRPr lang="en-US" dirty="0">
              <a:latin typeface="Garamond" panose="02020404030301010803" pitchFamily="18" charset="0"/>
            </a:endParaRPr>
          </a:p>
          <a:p>
            <a:endParaRPr lang="en-US" sz="1600" dirty="0">
              <a:latin typeface="Garamond" panose="02020404030301010803" pitchFamily="18" charset="0"/>
            </a:endParaRPr>
          </a:p>
          <a:p>
            <a:pPr marL="285750" indent="-285750">
              <a:buFont typeface="Courier New" panose="02070309020205020404" pitchFamily="49" charset="0"/>
              <a:buChar char="o"/>
            </a:pPr>
            <a:endParaRPr lang="en-US" sz="1600" dirty="0">
              <a:latin typeface="Garamond" panose="02020404030301010803" pitchFamily="18" charset="0"/>
            </a:endParaRPr>
          </a:p>
          <a:p>
            <a:pPr marL="800100" lvl="1" indent="-342900" algn="just" eaLnBrk="0" hangingPunct="0">
              <a:buFont typeface="Courier New" panose="02070309020205020404" pitchFamily="49" charset="0"/>
              <a:buChar char="o"/>
              <a:defRPr/>
            </a:pPr>
            <a:endParaRPr lang="en-US" sz="1600" dirty="0">
              <a:latin typeface="Garamond" panose="02020404030301010803" pitchFamily="18" charset="0"/>
            </a:endParaRPr>
          </a:p>
        </p:txBody>
      </p:sp>
      <p:sp>
        <p:nvSpPr>
          <p:cNvPr id="4" name="Footer Placeholder 3">
            <a:extLst>
              <a:ext uri="{FF2B5EF4-FFF2-40B4-BE49-F238E27FC236}">
                <a16:creationId xmlns:a16="http://schemas.microsoft.com/office/drawing/2014/main" id="{33B4857C-374E-4D21-8DB1-9222DC497039}"/>
              </a:ext>
            </a:extLst>
          </p:cNvPr>
          <p:cNvSpPr>
            <a:spLocks noGrp="1"/>
          </p:cNvSpPr>
          <p:nvPr>
            <p:ph type="ftr" sz="quarter" idx="11"/>
          </p:nvPr>
        </p:nvSpPr>
        <p:spPr>
          <a:xfrm>
            <a:off x="7924800" y="6208776"/>
            <a:ext cx="381000" cy="365125"/>
          </a:xfrm>
        </p:spPr>
        <p:txBody>
          <a:bodyPr/>
          <a:lstStyle/>
          <a:p>
            <a:pPr>
              <a:defRPr/>
            </a:pPr>
            <a:r>
              <a:rPr lang="en-US" dirty="0"/>
              <a:t>11</a:t>
            </a:r>
          </a:p>
          <a:p>
            <a:pPr>
              <a:defRPr/>
            </a:pPr>
            <a:endParaRPr lang="en-US" dirty="0"/>
          </a:p>
        </p:txBody>
      </p:sp>
    </p:spTree>
    <p:extLst>
      <p:ext uri="{BB962C8B-B14F-4D97-AF65-F5344CB8AC3E}">
        <p14:creationId xmlns:p14="http://schemas.microsoft.com/office/powerpoint/2010/main" val="248296746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609600" y="838200"/>
            <a:ext cx="8077200" cy="6036578"/>
          </a:xfrm>
        </p:spPr>
        <p:txBody>
          <a:bodyPr>
            <a:noAutofit/>
          </a:bodyPr>
          <a:lstStyle/>
          <a:p>
            <a:pPr marL="0" indent="0">
              <a:buNone/>
            </a:pPr>
            <a:r>
              <a:rPr lang="en-US" sz="2000" dirty="0">
                <a:latin typeface="Garamond" panose="02020404030301010803" pitchFamily="18" charset="0"/>
              </a:rPr>
              <a:t>Federally purchased equipment is equipment purchased with federal funds, including pass-through to the University.  Equipment can be Federally Titled or Conditionally Titled with the University.</a:t>
            </a:r>
          </a:p>
          <a:p>
            <a:pPr lvl="1"/>
            <a:r>
              <a:rPr lang="en-US" sz="2000" dirty="0">
                <a:latin typeface="Garamond" panose="02020404030301010803" pitchFamily="18" charset="0"/>
              </a:rPr>
              <a:t>Federally titled equipment (government property) is equipment furnished to the university by the federal government, or equipment acquired or fabricated using funds from a federal sponsored project or contract where the agreement specifies that the title to the equipment remains with the government. </a:t>
            </a:r>
          </a:p>
          <a:p>
            <a:pPr lvl="1"/>
            <a:r>
              <a:rPr lang="en-US" sz="2000" dirty="0">
                <a:latin typeface="Garamond" panose="02020404030301010803" pitchFamily="18" charset="0"/>
              </a:rPr>
              <a:t>Conditionally Titled equipment is equipment that was purchased on federally sponsored projects where the title conditionally vests with the University.  </a:t>
            </a:r>
          </a:p>
          <a:p>
            <a:pPr lvl="1"/>
            <a:r>
              <a:rPr lang="en-US" sz="2000" dirty="0">
                <a:latin typeface="Garamond" panose="02020404030301010803" pitchFamily="18" charset="0"/>
              </a:rPr>
              <a:t>In general, sponsored projects identify the title to equipment in the terms of the agreement while sponsored contracts retain federal ownership for all equipment with a cost of over $10,000. </a:t>
            </a:r>
          </a:p>
          <a:p>
            <a:pPr marL="0" indent="0">
              <a:buNone/>
            </a:pPr>
            <a:endParaRPr lang="en-US" sz="1200" dirty="0">
              <a:latin typeface="Garamond" panose="02020404030301010803" pitchFamily="18" charset="0"/>
            </a:endParaRPr>
          </a:p>
          <a:p>
            <a:pPr marL="0" indent="0">
              <a:buNone/>
            </a:pPr>
            <a:endParaRPr lang="en-US" sz="1100" dirty="0">
              <a:solidFill>
                <a:schemeClr val="tx1"/>
              </a:solidFill>
              <a:latin typeface="Garamond" panose="02020404030301010803" pitchFamily="18" charset="0"/>
            </a:endParaRPr>
          </a:p>
          <a:p>
            <a:pPr marL="0" indent="0">
              <a:buNone/>
            </a:pPr>
            <a:endParaRPr lang="en-US" sz="1200" dirty="0">
              <a:solidFill>
                <a:schemeClr val="tx1"/>
              </a:solidFill>
            </a:endParaRPr>
          </a:p>
          <a:p>
            <a:pPr marL="0" indent="0">
              <a:buNone/>
            </a:pPr>
            <a:endParaRPr lang="en-US" sz="1200" dirty="0">
              <a:solidFill>
                <a:schemeClr val="tx1"/>
              </a:solidFill>
            </a:endParaRPr>
          </a:p>
        </p:txBody>
      </p:sp>
      <p:sp>
        <p:nvSpPr>
          <p:cNvPr id="5" name="TextBox 4"/>
          <p:cNvSpPr txBox="1"/>
          <p:nvPr/>
        </p:nvSpPr>
        <p:spPr>
          <a:xfrm>
            <a:off x="771939" y="424190"/>
            <a:ext cx="8077200" cy="523220"/>
          </a:xfrm>
          <a:prstGeom prst="rect">
            <a:avLst/>
          </a:prstGeom>
          <a:noFill/>
        </p:spPr>
        <p:txBody>
          <a:bodyPr wrap="square" rtlCol="0">
            <a:spAutoFit/>
          </a:bodyPr>
          <a:lstStyle/>
          <a:p>
            <a:pPr algn="ctr"/>
            <a:r>
              <a:rPr lang="en-US" sz="2800" b="1" dirty="0">
                <a:latin typeface="Garamond" panose="02020404030301010803" pitchFamily="18" charset="0"/>
              </a:rPr>
              <a:t>Federally Purchased Equipment </a:t>
            </a:r>
          </a:p>
        </p:txBody>
      </p:sp>
      <p:sp>
        <p:nvSpPr>
          <p:cNvPr id="4" name="Rectangle 3"/>
          <p:cNvSpPr/>
          <p:nvPr/>
        </p:nvSpPr>
        <p:spPr>
          <a:xfrm>
            <a:off x="685800" y="1041633"/>
            <a:ext cx="7696200" cy="646331"/>
          </a:xfrm>
          <a:prstGeom prst="rect">
            <a:avLst/>
          </a:prstGeom>
        </p:spPr>
        <p:txBody>
          <a:bodyPr wrap="square">
            <a:spAutoFit/>
          </a:bodyPr>
          <a:lstStyle/>
          <a:p>
            <a:endParaRPr lang="en-US" b="1" dirty="0">
              <a:latin typeface="Garamond" panose="02020404030301010803" pitchFamily="18" charset="0"/>
            </a:endParaRPr>
          </a:p>
          <a:p>
            <a:endParaRPr lang="en-US" b="1" u="sng" dirty="0">
              <a:latin typeface="Garamond" panose="02020404030301010803" pitchFamily="18" charset="0"/>
            </a:endParaRPr>
          </a:p>
        </p:txBody>
      </p:sp>
      <p:sp>
        <p:nvSpPr>
          <p:cNvPr id="6" name="Footer Placeholder 5">
            <a:extLst>
              <a:ext uri="{FF2B5EF4-FFF2-40B4-BE49-F238E27FC236}">
                <a16:creationId xmlns:a16="http://schemas.microsoft.com/office/drawing/2014/main" id="{7B19CAC1-EEDF-4487-A827-B38EE79A1B51}"/>
              </a:ext>
            </a:extLst>
          </p:cNvPr>
          <p:cNvSpPr>
            <a:spLocks noGrp="1"/>
          </p:cNvSpPr>
          <p:nvPr>
            <p:ph type="ftr" sz="quarter" idx="11"/>
          </p:nvPr>
        </p:nvSpPr>
        <p:spPr>
          <a:xfrm>
            <a:off x="7924800" y="6208776"/>
            <a:ext cx="381000" cy="365125"/>
          </a:xfrm>
        </p:spPr>
        <p:txBody>
          <a:bodyPr/>
          <a:lstStyle/>
          <a:p>
            <a:pPr>
              <a:defRPr/>
            </a:pPr>
            <a:r>
              <a:rPr lang="en-US" dirty="0"/>
              <a:t>12</a:t>
            </a:r>
          </a:p>
        </p:txBody>
      </p:sp>
    </p:spTree>
    <p:extLst>
      <p:ext uri="{BB962C8B-B14F-4D97-AF65-F5344CB8AC3E}">
        <p14:creationId xmlns:p14="http://schemas.microsoft.com/office/powerpoint/2010/main" val="382545314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609600" y="980421"/>
            <a:ext cx="8077200" cy="5877580"/>
          </a:xfrm>
        </p:spPr>
        <p:txBody>
          <a:bodyPr>
            <a:noAutofit/>
          </a:bodyPr>
          <a:lstStyle/>
          <a:p>
            <a:pPr marL="0" indent="0">
              <a:buNone/>
            </a:pPr>
            <a:r>
              <a:rPr lang="en-US" sz="1800" dirty="0">
                <a:latin typeface="Garamond" panose="02020404030301010803" pitchFamily="18" charset="0"/>
              </a:rPr>
              <a:t>If property is funded by a Federal Grant, or furnished to the University by the Federal Government the property tag number will begin with a “G”.  Specific information about these assets are maintained in the Property Management inventory record.</a:t>
            </a:r>
          </a:p>
          <a:p>
            <a:pPr lvl="1"/>
            <a:r>
              <a:rPr lang="en-US" sz="1600" dirty="0">
                <a:latin typeface="Garamond" panose="02020404030301010803" pitchFamily="18" charset="0"/>
              </a:rPr>
              <a:t>The capital threshold for federally titled assets are $5,000.</a:t>
            </a:r>
          </a:p>
          <a:p>
            <a:pPr lvl="1"/>
            <a:r>
              <a:rPr lang="en-US" sz="1600" dirty="0">
                <a:latin typeface="Garamond" panose="02020404030301010803" pitchFamily="18" charset="0"/>
              </a:rPr>
              <a:t>Departments with such property are required to:</a:t>
            </a:r>
            <a:endParaRPr lang="en-US" sz="1600" dirty="0">
              <a:solidFill>
                <a:srgbClr val="303030"/>
              </a:solidFill>
              <a:latin typeface="Garamond" panose="02020404030301010803" pitchFamily="18" charset="0"/>
            </a:endParaRPr>
          </a:p>
          <a:p>
            <a:pPr marL="1040130" lvl="3" indent="-171450">
              <a:buClr>
                <a:srgbClr val="AD0101"/>
              </a:buClr>
              <a:buFont typeface="Wingdings" panose="05000000000000000000" pitchFamily="2" charset="2"/>
              <a:buChar char="§"/>
            </a:pPr>
            <a:r>
              <a:rPr lang="en-US" sz="1600" dirty="0">
                <a:solidFill>
                  <a:srgbClr val="303030"/>
                </a:solidFill>
                <a:latin typeface="Garamond" panose="02020404030301010803" pitchFamily="18" charset="0"/>
              </a:rPr>
              <a:t>Conducting annual inventory.</a:t>
            </a:r>
            <a:endParaRPr lang="en-US" sz="1600" dirty="0">
              <a:latin typeface="Garamond" panose="02020404030301010803" pitchFamily="18" charset="0"/>
            </a:endParaRPr>
          </a:p>
          <a:p>
            <a:pPr marL="1040130" lvl="3" indent="-171450">
              <a:buFont typeface="Wingdings" panose="05000000000000000000" pitchFamily="2" charset="2"/>
              <a:buChar char="§"/>
            </a:pPr>
            <a:r>
              <a:rPr lang="en-US" sz="1600" dirty="0">
                <a:latin typeface="Garamond" panose="02020404030301010803" pitchFamily="18" charset="0"/>
              </a:rPr>
              <a:t>Ensuring that equipment is properly maintained and used for award purposes until the award ends or the equipment is no longer needed. </a:t>
            </a:r>
          </a:p>
          <a:p>
            <a:pPr marL="1040130" lvl="3" indent="-171450">
              <a:buFont typeface="Wingdings" panose="05000000000000000000" pitchFamily="2" charset="2"/>
              <a:buChar char="§"/>
            </a:pPr>
            <a:r>
              <a:rPr lang="en-US" sz="1600" dirty="0">
                <a:latin typeface="Garamond" panose="02020404030301010803" pitchFamily="18" charset="0"/>
              </a:rPr>
              <a:t>Ensuring that equipment purchased with federal funds is made available for use on other federally funded programs. </a:t>
            </a:r>
          </a:p>
          <a:p>
            <a:pPr marL="1040130" lvl="3" indent="-171450">
              <a:buFont typeface="Wingdings" panose="05000000000000000000" pitchFamily="2" charset="2"/>
              <a:buChar char="§"/>
            </a:pPr>
            <a:r>
              <a:rPr lang="en-US" sz="1600" dirty="0">
                <a:latin typeface="Garamond" panose="02020404030301010803" pitchFamily="18" charset="0"/>
              </a:rPr>
              <a:t>Obtain Division of Research and Property Management’s approval for all assets transferred or disposed. The Grant may stipulate unique disposal actions.</a:t>
            </a:r>
          </a:p>
          <a:p>
            <a:pPr marL="1040130" lvl="3" indent="-171450">
              <a:buFont typeface="Wingdings" panose="05000000000000000000" pitchFamily="2" charset="2"/>
              <a:buChar char="§"/>
            </a:pPr>
            <a:r>
              <a:rPr lang="en-US" sz="1600" dirty="0">
                <a:latin typeface="Garamond" panose="02020404030301010803" pitchFamily="18" charset="0"/>
              </a:rPr>
              <a:t>Notify Property Management of impaired assets that require a change in condition from “good” to “fair” or “poor”. </a:t>
            </a:r>
          </a:p>
          <a:p>
            <a:pPr marL="1040130" lvl="3" indent="-171450">
              <a:buFont typeface="Wingdings" panose="05000000000000000000" pitchFamily="2" charset="2"/>
              <a:buChar char="§"/>
            </a:pPr>
            <a:r>
              <a:rPr lang="en-US" sz="1600" dirty="0">
                <a:latin typeface="Garamond" panose="02020404030301010803" pitchFamily="18" charset="0"/>
              </a:rPr>
              <a:t>This rule is effective for Grants Awarded after 12/26/2014.</a:t>
            </a:r>
          </a:p>
          <a:p>
            <a:pPr lvl="2"/>
            <a:endParaRPr lang="en-US" sz="1600" dirty="0">
              <a:latin typeface="Garamond" panose="02020404030301010803" pitchFamily="18" charset="0"/>
            </a:endParaRPr>
          </a:p>
          <a:p>
            <a:pPr marL="0" indent="0">
              <a:buNone/>
            </a:pPr>
            <a:endParaRPr lang="en-US" sz="1200" dirty="0">
              <a:latin typeface="Garamond" panose="02020404030301010803" pitchFamily="18" charset="0"/>
            </a:endParaRPr>
          </a:p>
          <a:p>
            <a:pPr marL="0" indent="0">
              <a:buNone/>
            </a:pPr>
            <a:endParaRPr lang="en-US" sz="1100" dirty="0">
              <a:solidFill>
                <a:schemeClr val="tx1"/>
              </a:solidFill>
              <a:latin typeface="Garamond" panose="02020404030301010803" pitchFamily="18" charset="0"/>
            </a:endParaRPr>
          </a:p>
          <a:p>
            <a:pPr marL="0" indent="0">
              <a:buNone/>
            </a:pPr>
            <a:endParaRPr lang="en-US" sz="1200" dirty="0">
              <a:solidFill>
                <a:schemeClr val="tx1"/>
              </a:solidFill>
            </a:endParaRPr>
          </a:p>
          <a:p>
            <a:pPr marL="0" indent="0">
              <a:buNone/>
            </a:pPr>
            <a:endParaRPr lang="en-US" sz="1200" dirty="0">
              <a:solidFill>
                <a:schemeClr val="tx1"/>
              </a:solidFill>
            </a:endParaRPr>
          </a:p>
        </p:txBody>
      </p:sp>
      <p:sp>
        <p:nvSpPr>
          <p:cNvPr id="5" name="TextBox 4"/>
          <p:cNvSpPr txBox="1"/>
          <p:nvPr/>
        </p:nvSpPr>
        <p:spPr>
          <a:xfrm>
            <a:off x="771939" y="424190"/>
            <a:ext cx="8077200" cy="523220"/>
          </a:xfrm>
          <a:prstGeom prst="rect">
            <a:avLst/>
          </a:prstGeom>
          <a:noFill/>
        </p:spPr>
        <p:txBody>
          <a:bodyPr wrap="square" rtlCol="0">
            <a:spAutoFit/>
          </a:bodyPr>
          <a:lstStyle/>
          <a:p>
            <a:pPr algn="ctr"/>
            <a:r>
              <a:rPr lang="en-US" sz="2800" b="1" dirty="0">
                <a:latin typeface="Garamond" panose="02020404030301010803" pitchFamily="18" charset="0"/>
              </a:rPr>
              <a:t>Federally Purchased Equipment (continued)</a:t>
            </a:r>
          </a:p>
        </p:txBody>
      </p:sp>
      <p:sp>
        <p:nvSpPr>
          <p:cNvPr id="4" name="Rectangle 3"/>
          <p:cNvSpPr/>
          <p:nvPr/>
        </p:nvSpPr>
        <p:spPr>
          <a:xfrm>
            <a:off x="685800" y="1041633"/>
            <a:ext cx="7696200" cy="646331"/>
          </a:xfrm>
          <a:prstGeom prst="rect">
            <a:avLst/>
          </a:prstGeom>
        </p:spPr>
        <p:txBody>
          <a:bodyPr wrap="square">
            <a:spAutoFit/>
          </a:bodyPr>
          <a:lstStyle/>
          <a:p>
            <a:endParaRPr lang="en-US" b="1" dirty="0">
              <a:latin typeface="Garamond" panose="02020404030301010803" pitchFamily="18" charset="0"/>
            </a:endParaRPr>
          </a:p>
          <a:p>
            <a:endParaRPr lang="en-US" b="1" u="sng" dirty="0">
              <a:latin typeface="Garamond" panose="02020404030301010803" pitchFamily="18" charset="0"/>
            </a:endParaRPr>
          </a:p>
        </p:txBody>
      </p:sp>
      <p:sp>
        <p:nvSpPr>
          <p:cNvPr id="6" name="Footer Placeholder 5">
            <a:extLst>
              <a:ext uri="{FF2B5EF4-FFF2-40B4-BE49-F238E27FC236}">
                <a16:creationId xmlns:a16="http://schemas.microsoft.com/office/drawing/2014/main" id="{7B19CAC1-EEDF-4487-A827-B38EE79A1B51}"/>
              </a:ext>
            </a:extLst>
          </p:cNvPr>
          <p:cNvSpPr>
            <a:spLocks noGrp="1"/>
          </p:cNvSpPr>
          <p:nvPr>
            <p:ph type="ftr" sz="quarter" idx="11"/>
          </p:nvPr>
        </p:nvSpPr>
        <p:spPr>
          <a:xfrm>
            <a:off x="7924800" y="6208776"/>
            <a:ext cx="381000" cy="365125"/>
          </a:xfrm>
        </p:spPr>
        <p:txBody>
          <a:bodyPr/>
          <a:lstStyle/>
          <a:p>
            <a:pPr>
              <a:defRPr/>
            </a:pPr>
            <a:r>
              <a:rPr lang="en-US" dirty="0"/>
              <a:t>13</a:t>
            </a:r>
          </a:p>
        </p:txBody>
      </p:sp>
    </p:spTree>
    <p:extLst>
      <p:ext uri="{BB962C8B-B14F-4D97-AF65-F5344CB8AC3E}">
        <p14:creationId xmlns:p14="http://schemas.microsoft.com/office/powerpoint/2010/main" val="3526322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838200" y="1066800"/>
            <a:ext cx="7848600" cy="4953000"/>
          </a:xfrm>
        </p:spPr>
        <p:txBody>
          <a:bodyPr>
            <a:noAutofit/>
          </a:bodyPr>
          <a:lstStyle/>
          <a:p>
            <a:endParaRPr lang="en-US" sz="1200" dirty="0"/>
          </a:p>
          <a:p>
            <a:pPr lvl="1"/>
            <a:endParaRPr lang="en-US" sz="1000" dirty="0"/>
          </a:p>
          <a:p>
            <a:pPr marL="0" indent="0">
              <a:buNone/>
            </a:pPr>
            <a:endParaRPr lang="en-US" sz="1200" dirty="0"/>
          </a:p>
        </p:txBody>
      </p:sp>
      <p:sp>
        <p:nvSpPr>
          <p:cNvPr id="5" name="TextBox 4"/>
          <p:cNvSpPr txBox="1"/>
          <p:nvPr/>
        </p:nvSpPr>
        <p:spPr>
          <a:xfrm>
            <a:off x="838200" y="391180"/>
            <a:ext cx="7467600" cy="523220"/>
          </a:xfrm>
          <a:prstGeom prst="rect">
            <a:avLst/>
          </a:prstGeom>
          <a:noFill/>
        </p:spPr>
        <p:txBody>
          <a:bodyPr wrap="square" rtlCol="0">
            <a:spAutoFit/>
          </a:bodyPr>
          <a:lstStyle/>
          <a:p>
            <a:pPr algn="ctr"/>
            <a:r>
              <a:rPr lang="en-US" sz="2800" b="1" dirty="0">
                <a:latin typeface="Garamond" panose="02020404030301010803" pitchFamily="18" charset="0"/>
              </a:rPr>
              <a:t>Identification and Tagging</a:t>
            </a:r>
            <a:endParaRPr lang="en-US" sz="2800" b="1" i="1" dirty="0">
              <a:latin typeface="Garamond" panose="02020404030301010803" pitchFamily="18" charset="0"/>
            </a:endParaRPr>
          </a:p>
        </p:txBody>
      </p:sp>
      <p:sp>
        <p:nvSpPr>
          <p:cNvPr id="6" name="TextBox 5"/>
          <p:cNvSpPr txBox="1"/>
          <p:nvPr/>
        </p:nvSpPr>
        <p:spPr>
          <a:xfrm>
            <a:off x="838200" y="893781"/>
            <a:ext cx="8153400" cy="4431983"/>
          </a:xfrm>
          <a:prstGeom prst="rect">
            <a:avLst/>
          </a:prstGeom>
          <a:noFill/>
        </p:spPr>
        <p:txBody>
          <a:bodyPr wrap="square" rtlCol="0">
            <a:spAutoFit/>
          </a:bodyPr>
          <a:lstStyle/>
          <a:p>
            <a:endParaRPr lang="en-US" b="1" dirty="0">
              <a:latin typeface="Garamond" panose="02020404030301010803" pitchFamily="18" charset="0"/>
            </a:endParaRPr>
          </a:p>
          <a:p>
            <a:r>
              <a:rPr lang="en-US" b="1" dirty="0">
                <a:latin typeface="Garamond" panose="02020404030301010803" pitchFamily="18" charset="0"/>
              </a:rPr>
              <a:t>Property Tagging </a:t>
            </a:r>
          </a:p>
          <a:p>
            <a:pPr marL="742950" lvl="1" indent="-285750">
              <a:buFont typeface="Arial" panose="020B0604020202020204" pitchFamily="34" charset="0"/>
              <a:buChar char="•"/>
            </a:pPr>
            <a:r>
              <a:rPr lang="en-US" dirty="0">
                <a:latin typeface="Garamond" panose="02020404030301010803" pitchFamily="18" charset="0"/>
              </a:rPr>
              <a:t>Why – Ownership identification</a:t>
            </a:r>
          </a:p>
          <a:p>
            <a:pPr marL="742950" lvl="1" indent="-285750">
              <a:buFont typeface="Arial" panose="020B0604020202020204" pitchFamily="34" charset="0"/>
              <a:buChar char="•"/>
            </a:pPr>
            <a:r>
              <a:rPr lang="en-US" dirty="0">
                <a:latin typeface="Garamond" panose="02020404030301010803" pitchFamily="18" charset="0"/>
              </a:rPr>
              <a:t>What – Capital and Controlled assets </a:t>
            </a:r>
          </a:p>
          <a:p>
            <a:pPr marL="742950" lvl="1" indent="-285750">
              <a:buFont typeface="Arial" panose="020B0604020202020204" pitchFamily="34" charset="0"/>
              <a:buChar char="•"/>
            </a:pPr>
            <a:r>
              <a:rPr lang="en-US" dirty="0">
                <a:latin typeface="Garamond" panose="02020404030301010803" pitchFamily="18" charset="0"/>
              </a:rPr>
              <a:t>How – Barcode tags </a:t>
            </a:r>
          </a:p>
          <a:p>
            <a:pPr marL="742950" lvl="1" indent="-285750">
              <a:buFont typeface="Arial" panose="020B0604020202020204" pitchFamily="34" charset="0"/>
              <a:buChar char="•"/>
            </a:pPr>
            <a:r>
              <a:rPr lang="en-US" dirty="0">
                <a:latin typeface="Garamond" panose="02020404030301010803" pitchFamily="18" charset="0"/>
              </a:rPr>
              <a:t>Who – Department Property Custodian and/or Property Management Only</a:t>
            </a:r>
          </a:p>
          <a:p>
            <a:pPr marL="742950" lvl="1" indent="-285750">
              <a:buFont typeface="Arial" panose="020B0604020202020204" pitchFamily="34" charset="0"/>
              <a:buChar char="•"/>
            </a:pPr>
            <a:r>
              <a:rPr lang="en-US" dirty="0">
                <a:latin typeface="Garamond" panose="02020404030301010803" pitchFamily="18" charset="0"/>
              </a:rPr>
              <a:t>Where –Visible to all</a:t>
            </a:r>
          </a:p>
          <a:p>
            <a:pPr marL="742950" lvl="1" indent="-285750">
              <a:buFont typeface="Arial" panose="020B0604020202020204" pitchFamily="34" charset="0"/>
              <a:buChar char="•"/>
            </a:pPr>
            <a:r>
              <a:rPr lang="en-US" dirty="0">
                <a:latin typeface="Garamond" panose="02020404030301010803" pitchFamily="18" charset="0"/>
              </a:rPr>
              <a:t>Key Elements –Property assigned to a department; Physical Location (Obtained from Requisition/Purchase order/voucher or manual update via Asset Tagging Form)</a:t>
            </a:r>
          </a:p>
          <a:p>
            <a:pPr marL="742950" lvl="1" indent="-285750">
              <a:buFont typeface="Arial" panose="020B0604020202020204" pitchFamily="34" charset="0"/>
              <a:buChar char="•"/>
            </a:pPr>
            <a:r>
              <a:rPr lang="en-US" dirty="0">
                <a:latin typeface="Garamond" panose="02020404030301010803" pitchFamily="18" charset="0"/>
              </a:rPr>
              <a:t>Federal Property requires a separate barcode tag that begins with ‘G’ </a:t>
            </a:r>
          </a:p>
          <a:p>
            <a:endParaRPr lang="en-US" b="1" dirty="0">
              <a:latin typeface="Garamond" panose="02020404030301010803" pitchFamily="18" charset="0"/>
            </a:endParaRPr>
          </a:p>
          <a:p>
            <a:pPr marL="285750" indent="-285750">
              <a:buFont typeface="Arial" panose="020B0604020202020204" pitchFamily="34" charset="0"/>
              <a:buChar char="•"/>
            </a:pPr>
            <a:endParaRPr lang="en-US" dirty="0">
              <a:latin typeface="Garamond" panose="02020404030301010803" pitchFamily="18" charset="0"/>
            </a:endParaRPr>
          </a:p>
          <a:p>
            <a:endParaRPr lang="en-US" sz="1600" dirty="0">
              <a:latin typeface="Garamond" panose="02020404030301010803" pitchFamily="18" charset="0"/>
            </a:endParaRPr>
          </a:p>
          <a:p>
            <a:pPr marL="285750" indent="-285750">
              <a:buFont typeface="Courier New" panose="02070309020205020404" pitchFamily="49" charset="0"/>
              <a:buChar char="o"/>
            </a:pPr>
            <a:endParaRPr lang="en-US" sz="1600" dirty="0">
              <a:latin typeface="Garamond" panose="02020404030301010803" pitchFamily="18" charset="0"/>
            </a:endParaRPr>
          </a:p>
          <a:p>
            <a:pPr marL="800100" lvl="1" indent="-342900" algn="just" eaLnBrk="0" hangingPunct="0">
              <a:buFont typeface="Courier New" panose="02070309020205020404" pitchFamily="49" charset="0"/>
              <a:buChar char="o"/>
              <a:defRPr/>
            </a:pPr>
            <a:endParaRPr lang="en-US" sz="1600" dirty="0">
              <a:latin typeface="Garamond" panose="02020404030301010803" pitchFamily="18" charset="0"/>
            </a:endParaRPr>
          </a:p>
        </p:txBody>
      </p:sp>
      <p:sp>
        <p:nvSpPr>
          <p:cNvPr id="4" name="Footer Placeholder 3">
            <a:extLst>
              <a:ext uri="{FF2B5EF4-FFF2-40B4-BE49-F238E27FC236}">
                <a16:creationId xmlns:a16="http://schemas.microsoft.com/office/drawing/2014/main" id="{33B4857C-374E-4D21-8DB1-9222DC497039}"/>
              </a:ext>
            </a:extLst>
          </p:cNvPr>
          <p:cNvSpPr>
            <a:spLocks noGrp="1"/>
          </p:cNvSpPr>
          <p:nvPr>
            <p:ph type="ftr" sz="quarter" idx="11"/>
          </p:nvPr>
        </p:nvSpPr>
        <p:spPr>
          <a:xfrm>
            <a:off x="7924800" y="6208776"/>
            <a:ext cx="381000" cy="365125"/>
          </a:xfrm>
        </p:spPr>
        <p:txBody>
          <a:bodyPr/>
          <a:lstStyle/>
          <a:p>
            <a:pPr>
              <a:defRPr/>
            </a:pPr>
            <a:r>
              <a:rPr lang="en-US" dirty="0"/>
              <a:t>14</a:t>
            </a:r>
          </a:p>
          <a:p>
            <a:pPr>
              <a:defRPr/>
            </a:pPr>
            <a:endParaRPr lang="en-US" dirty="0"/>
          </a:p>
        </p:txBody>
      </p:sp>
    </p:spTree>
    <p:extLst>
      <p:ext uri="{BB962C8B-B14F-4D97-AF65-F5344CB8AC3E}">
        <p14:creationId xmlns:p14="http://schemas.microsoft.com/office/powerpoint/2010/main" val="426913724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762000" y="762000"/>
            <a:ext cx="7924800" cy="5257800"/>
          </a:xfrm>
        </p:spPr>
        <p:txBody>
          <a:bodyPr>
            <a:noAutofit/>
          </a:bodyPr>
          <a:lstStyle/>
          <a:p>
            <a:endParaRPr lang="en-US" sz="1200" dirty="0"/>
          </a:p>
          <a:p>
            <a:pPr lvl="1"/>
            <a:endParaRPr lang="en-US" sz="1000" dirty="0"/>
          </a:p>
          <a:p>
            <a:pPr marL="0" indent="0">
              <a:buNone/>
            </a:pPr>
            <a:endParaRPr lang="en-US" sz="1200" dirty="0"/>
          </a:p>
        </p:txBody>
      </p:sp>
      <p:sp>
        <p:nvSpPr>
          <p:cNvPr id="5" name="TextBox 4"/>
          <p:cNvSpPr txBox="1"/>
          <p:nvPr/>
        </p:nvSpPr>
        <p:spPr>
          <a:xfrm>
            <a:off x="838200" y="391180"/>
            <a:ext cx="7467600" cy="523220"/>
          </a:xfrm>
          <a:prstGeom prst="rect">
            <a:avLst/>
          </a:prstGeom>
          <a:noFill/>
        </p:spPr>
        <p:txBody>
          <a:bodyPr wrap="square" rtlCol="0">
            <a:spAutoFit/>
          </a:bodyPr>
          <a:lstStyle/>
          <a:p>
            <a:pPr algn="ctr"/>
            <a:r>
              <a:rPr lang="en-US" sz="2800" b="1" dirty="0">
                <a:latin typeface="Garamond" panose="02020404030301010803" pitchFamily="18" charset="0"/>
              </a:rPr>
              <a:t>Tagging Assets</a:t>
            </a:r>
            <a:endParaRPr lang="en-US" sz="2800" b="1" i="1" dirty="0">
              <a:latin typeface="Garamond" panose="02020404030301010803" pitchFamily="18" charset="0"/>
            </a:endParaRPr>
          </a:p>
        </p:txBody>
      </p:sp>
      <p:sp>
        <p:nvSpPr>
          <p:cNvPr id="6" name="TextBox 5"/>
          <p:cNvSpPr txBox="1"/>
          <p:nvPr/>
        </p:nvSpPr>
        <p:spPr>
          <a:xfrm>
            <a:off x="457200" y="914400"/>
            <a:ext cx="8229600" cy="5546134"/>
          </a:xfrm>
          <a:prstGeom prst="rect">
            <a:avLst/>
          </a:prstGeom>
          <a:noFill/>
        </p:spPr>
        <p:txBody>
          <a:bodyPr wrap="square" rtlCol="0">
            <a:spAutoFit/>
          </a:bodyPr>
          <a:lstStyle/>
          <a:p>
            <a:pPr marL="274320" indent="-274320" fontAlgn="auto">
              <a:lnSpc>
                <a:spcPct val="120000"/>
              </a:lnSpc>
              <a:spcBef>
                <a:spcPct val="20000"/>
              </a:spcBef>
              <a:spcAft>
                <a:spcPts val="0"/>
              </a:spcAft>
              <a:buClr>
                <a:srgbClr val="AD0101"/>
              </a:buClr>
              <a:buFont typeface="Wingdings" panose="05000000000000000000" pitchFamily="2" charset="2"/>
              <a:buChar char="v"/>
            </a:pPr>
            <a:r>
              <a:rPr lang="en-US" dirty="0">
                <a:solidFill>
                  <a:srgbClr val="303030"/>
                </a:solidFill>
                <a:latin typeface="Garamond" panose="02020404030301010803" pitchFamily="18" charset="0"/>
                <a:cs typeface="Arial" panose="020B0604020202020204" pitchFamily="34" charset="0"/>
              </a:rPr>
              <a:t>Property Management will generate tags for Department assets</a:t>
            </a:r>
          </a:p>
          <a:p>
            <a:pPr marL="274320" lvl="0" indent="-274320" fontAlgn="auto">
              <a:lnSpc>
                <a:spcPct val="120000"/>
              </a:lnSpc>
              <a:spcBef>
                <a:spcPct val="20000"/>
              </a:spcBef>
              <a:spcAft>
                <a:spcPts val="0"/>
              </a:spcAft>
              <a:buClr>
                <a:srgbClr val="AD0101"/>
              </a:buClr>
              <a:buFont typeface="Wingdings" panose="05000000000000000000" pitchFamily="2" charset="2"/>
              <a:buChar char="v"/>
            </a:pPr>
            <a:r>
              <a:rPr lang="en-US" dirty="0">
                <a:solidFill>
                  <a:srgbClr val="303030"/>
                </a:solidFill>
                <a:latin typeface="Garamond" panose="02020404030301010803" pitchFamily="18" charset="0"/>
                <a:cs typeface="Arial" panose="020B0604020202020204" pitchFamily="34" charset="0"/>
              </a:rPr>
              <a:t>A property tag (paper tag printed with name of the institution, a barcode and  6-digit number) must be affixed to all tangible items that are – Capital assets with a cost of $10,000 and greater and Controlled assets with a cost between $500-$9,999.99.</a:t>
            </a:r>
          </a:p>
          <a:p>
            <a:pPr marL="137160" indent="-274320" fontAlgn="auto">
              <a:lnSpc>
                <a:spcPct val="120000"/>
              </a:lnSpc>
              <a:spcBef>
                <a:spcPct val="20000"/>
              </a:spcBef>
              <a:spcAft>
                <a:spcPts val="0"/>
              </a:spcAft>
              <a:buClr>
                <a:srgbClr val="AD0101"/>
              </a:buClr>
              <a:buFont typeface="Wingdings" panose="05000000000000000000" pitchFamily="2" charset="2"/>
              <a:buChar char="v"/>
            </a:pPr>
            <a:r>
              <a:rPr lang="en-US" dirty="0">
                <a:solidFill>
                  <a:srgbClr val="303030"/>
                </a:solidFill>
                <a:latin typeface="Garamond" panose="02020404030301010803" pitchFamily="18" charset="0"/>
                <a:cs typeface="Arial" panose="020B0604020202020204" pitchFamily="34" charset="0"/>
              </a:rPr>
              <a:t>Capital and controlled assets purchased with federal funds, or items that are furnished to the university by the federal government, after December 2014 are tagged with a barcode and a seven-digit tag that is alpha-numeric begins with the letter G. </a:t>
            </a:r>
          </a:p>
          <a:p>
            <a:pPr marL="137160" indent="-274320" fontAlgn="auto">
              <a:lnSpc>
                <a:spcPct val="120000"/>
              </a:lnSpc>
              <a:spcBef>
                <a:spcPct val="20000"/>
              </a:spcBef>
              <a:spcAft>
                <a:spcPts val="0"/>
              </a:spcAft>
              <a:buClr>
                <a:srgbClr val="AD0101"/>
              </a:buClr>
              <a:buFont typeface="Wingdings" panose="05000000000000000000" pitchFamily="2" charset="2"/>
              <a:buChar char="v"/>
            </a:pPr>
            <a:r>
              <a:rPr lang="en-US" dirty="0">
                <a:solidFill>
                  <a:srgbClr val="303030"/>
                </a:solidFill>
                <a:latin typeface="Garamond" panose="02020404030301010803" pitchFamily="18" charset="0"/>
                <a:cs typeface="Arial" panose="020B0604020202020204" pitchFamily="34" charset="0"/>
              </a:rPr>
              <a:t>This is to identify the asset as federally sourced for compliance with the new A-81 regulations. </a:t>
            </a:r>
          </a:p>
          <a:p>
            <a:pPr marL="274320" lvl="0" indent="-274320" fontAlgn="auto">
              <a:lnSpc>
                <a:spcPct val="120000"/>
              </a:lnSpc>
              <a:spcBef>
                <a:spcPct val="20000"/>
              </a:spcBef>
              <a:spcAft>
                <a:spcPts val="0"/>
              </a:spcAft>
              <a:buClr>
                <a:srgbClr val="AD0101"/>
              </a:buClr>
              <a:buFont typeface="Wingdings" panose="05000000000000000000" pitchFamily="2" charset="2"/>
              <a:buChar char="v"/>
            </a:pPr>
            <a:r>
              <a:rPr lang="en-US" dirty="0">
                <a:solidFill>
                  <a:srgbClr val="303030"/>
                </a:solidFill>
                <a:latin typeface="Garamond" panose="02020404030301010803" pitchFamily="18" charset="0"/>
                <a:cs typeface="Arial" panose="020B0604020202020204" pitchFamily="34" charset="0"/>
              </a:rPr>
              <a:t>Property Management personnel will work with departmental property custodians to help ensure tags are affixed to purchased property.</a:t>
            </a:r>
          </a:p>
          <a:p>
            <a:pPr marL="274320" lvl="0" indent="-274320" fontAlgn="auto">
              <a:lnSpc>
                <a:spcPct val="120000"/>
              </a:lnSpc>
              <a:spcBef>
                <a:spcPct val="20000"/>
              </a:spcBef>
              <a:spcAft>
                <a:spcPts val="0"/>
              </a:spcAft>
              <a:buClr>
                <a:srgbClr val="AD0101"/>
              </a:buClr>
              <a:buFont typeface="Wingdings" panose="05000000000000000000" pitchFamily="2" charset="2"/>
              <a:buChar char="v"/>
            </a:pPr>
            <a:r>
              <a:rPr lang="en-US" dirty="0">
                <a:solidFill>
                  <a:srgbClr val="303030"/>
                </a:solidFill>
                <a:latin typeface="Garamond" panose="02020404030301010803" pitchFamily="18" charset="0"/>
                <a:cs typeface="Arial" panose="020B0604020202020204" pitchFamily="34" charset="0"/>
              </a:rPr>
              <a:t>Capital property of fixed assets received as donations or gifts are also marked with the standard University of Houston property tag.  Contact Property Management for guidance on these items.</a:t>
            </a:r>
          </a:p>
          <a:p>
            <a:pPr marL="0" indent="0" eaLnBrk="0" hangingPunct="0">
              <a:buNone/>
            </a:pPr>
            <a:endParaRPr lang="en-US" dirty="0"/>
          </a:p>
          <a:p>
            <a:pPr marL="285750" indent="-285750">
              <a:buFont typeface="Arial" panose="020B0604020202020204" pitchFamily="34" charset="0"/>
              <a:buChar char="•"/>
            </a:pPr>
            <a:endParaRPr lang="en-US" sz="1600" dirty="0">
              <a:latin typeface="Garamond" panose="02020404030301010803" pitchFamily="18" charset="0"/>
            </a:endParaRPr>
          </a:p>
        </p:txBody>
      </p:sp>
      <p:sp>
        <p:nvSpPr>
          <p:cNvPr id="4" name="Footer Placeholder 3">
            <a:extLst>
              <a:ext uri="{FF2B5EF4-FFF2-40B4-BE49-F238E27FC236}">
                <a16:creationId xmlns:a16="http://schemas.microsoft.com/office/drawing/2014/main" id="{E11459C6-6823-430F-A2C8-422E59D7764A}"/>
              </a:ext>
            </a:extLst>
          </p:cNvPr>
          <p:cNvSpPr>
            <a:spLocks noGrp="1"/>
          </p:cNvSpPr>
          <p:nvPr>
            <p:ph type="ftr" sz="quarter" idx="11"/>
          </p:nvPr>
        </p:nvSpPr>
        <p:spPr>
          <a:xfrm>
            <a:off x="7924800" y="6208776"/>
            <a:ext cx="381000" cy="365125"/>
          </a:xfrm>
        </p:spPr>
        <p:txBody>
          <a:bodyPr/>
          <a:lstStyle/>
          <a:p>
            <a:pPr>
              <a:defRPr/>
            </a:pPr>
            <a:r>
              <a:rPr lang="en-US" dirty="0"/>
              <a:t>15</a:t>
            </a:r>
          </a:p>
          <a:p>
            <a:pPr>
              <a:defRPr/>
            </a:pPr>
            <a:endParaRPr lang="en-US" dirty="0"/>
          </a:p>
        </p:txBody>
      </p:sp>
    </p:spTree>
    <p:extLst>
      <p:ext uri="{BB962C8B-B14F-4D97-AF65-F5344CB8AC3E}">
        <p14:creationId xmlns:p14="http://schemas.microsoft.com/office/powerpoint/2010/main" val="311370085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762000" y="762000"/>
            <a:ext cx="7924800" cy="5257800"/>
          </a:xfrm>
        </p:spPr>
        <p:txBody>
          <a:bodyPr>
            <a:noAutofit/>
          </a:bodyPr>
          <a:lstStyle/>
          <a:p>
            <a:endParaRPr lang="en-US" sz="1200" dirty="0"/>
          </a:p>
          <a:p>
            <a:pPr lvl="1"/>
            <a:endParaRPr lang="en-US" sz="1000" dirty="0"/>
          </a:p>
          <a:p>
            <a:pPr marL="0" indent="0">
              <a:buNone/>
            </a:pPr>
            <a:endParaRPr lang="en-US" sz="1200" dirty="0"/>
          </a:p>
        </p:txBody>
      </p:sp>
      <p:sp>
        <p:nvSpPr>
          <p:cNvPr id="5" name="TextBox 4"/>
          <p:cNvSpPr txBox="1"/>
          <p:nvPr/>
        </p:nvSpPr>
        <p:spPr>
          <a:xfrm>
            <a:off x="838200" y="391180"/>
            <a:ext cx="7467600" cy="523220"/>
          </a:xfrm>
          <a:prstGeom prst="rect">
            <a:avLst/>
          </a:prstGeom>
          <a:noFill/>
        </p:spPr>
        <p:txBody>
          <a:bodyPr wrap="square" rtlCol="0">
            <a:spAutoFit/>
          </a:bodyPr>
          <a:lstStyle/>
          <a:p>
            <a:pPr algn="ctr"/>
            <a:r>
              <a:rPr lang="en-US" sz="2800" b="1" dirty="0">
                <a:latin typeface="Garamond" panose="02020404030301010803" pitchFamily="18" charset="0"/>
              </a:rPr>
              <a:t>Tagging Dell Assets</a:t>
            </a:r>
            <a:endParaRPr lang="en-US" sz="2800" b="1" i="1" dirty="0">
              <a:latin typeface="Garamond" panose="02020404030301010803" pitchFamily="18" charset="0"/>
            </a:endParaRPr>
          </a:p>
        </p:txBody>
      </p:sp>
      <p:sp>
        <p:nvSpPr>
          <p:cNvPr id="6" name="TextBox 5"/>
          <p:cNvSpPr txBox="1"/>
          <p:nvPr/>
        </p:nvSpPr>
        <p:spPr>
          <a:xfrm>
            <a:off x="457200" y="914400"/>
            <a:ext cx="8229600" cy="5349157"/>
          </a:xfrm>
          <a:prstGeom prst="rect">
            <a:avLst/>
          </a:prstGeom>
          <a:noFill/>
        </p:spPr>
        <p:txBody>
          <a:bodyPr wrap="square" rtlCol="0">
            <a:spAutoFit/>
          </a:bodyPr>
          <a:lstStyle/>
          <a:p>
            <a:pPr marL="395478" lvl="0" indent="-285750" fontAlgn="auto">
              <a:lnSpc>
                <a:spcPct val="120000"/>
              </a:lnSpc>
              <a:spcBef>
                <a:spcPct val="20000"/>
              </a:spcBef>
              <a:spcAft>
                <a:spcPts val="0"/>
              </a:spcAft>
              <a:buClr>
                <a:srgbClr val="AD0101"/>
              </a:buClr>
              <a:buFont typeface="Arial" pitchFamily="34" charset="0"/>
              <a:buChar char="•"/>
            </a:pPr>
            <a:endParaRPr lang="en-US" sz="2000" dirty="0">
              <a:solidFill>
                <a:srgbClr val="303030"/>
              </a:solidFill>
              <a:latin typeface="Garamond" panose="02020404030301010803" pitchFamily="18" charset="0"/>
              <a:cs typeface="Arial" panose="020B0604020202020204" pitchFamily="34" charset="0"/>
            </a:endParaRPr>
          </a:p>
          <a:p>
            <a:pPr marL="452628" lvl="0" indent="-342900" fontAlgn="auto">
              <a:lnSpc>
                <a:spcPct val="120000"/>
              </a:lnSpc>
              <a:spcBef>
                <a:spcPct val="20000"/>
              </a:spcBef>
              <a:spcAft>
                <a:spcPts val="0"/>
              </a:spcAft>
              <a:buClr>
                <a:srgbClr val="AD0101"/>
              </a:buClr>
              <a:buFont typeface="Wingdings" panose="05000000000000000000" pitchFamily="2" charset="2"/>
              <a:buChar char="v"/>
            </a:pPr>
            <a:r>
              <a:rPr lang="en-US" sz="2000" dirty="0">
                <a:solidFill>
                  <a:srgbClr val="303030"/>
                </a:solidFill>
                <a:latin typeface="Garamond" panose="02020404030301010803" pitchFamily="18" charset="0"/>
                <a:cs typeface="Arial" panose="020B0604020202020204" pitchFamily="34" charset="0"/>
              </a:rPr>
              <a:t>Certain items purchased from Dell are delivered to the University with a tag already affixed. </a:t>
            </a:r>
          </a:p>
          <a:p>
            <a:pPr marL="109728" lvl="0" fontAlgn="auto">
              <a:lnSpc>
                <a:spcPct val="120000"/>
              </a:lnSpc>
              <a:spcBef>
                <a:spcPct val="20000"/>
              </a:spcBef>
              <a:spcAft>
                <a:spcPts val="0"/>
              </a:spcAft>
              <a:buClr>
                <a:srgbClr val="AD0101"/>
              </a:buClr>
            </a:pPr>
            <a:endParaRPr lang="en-US" sz="2000" dirty="0">
              <a:solidFill>
                <a:srgbClr val="303030"/>
              </a:solidFill>
              <a:latin typeface="Garamond" panose="02020404030301010803" pitchFamily="18" charset="0"/>
              <a:cs typeface="Arial" panose="020B0604020202020204" pitchFamily="34" charset="0"/>
            </a:endParaRPr>
          </a:p>
          <a:p>
            <a:pPr marL="452628" indent="-342900" fontAlgn="auto">
              <a:lnSpc>
                <a:spcPct val="120000"/>
              </a:lnSpc>
              <a:spcBef>
                <a:spcPct val="20000"/>
              </a:spcBef>
              <a:spcAft>
                <a:spcPts val="0"/>
              </a:spcAft>
              <a:buClr>
                <a:srgbClr val="AD0101"/>
              </a:buClr>
              <a:buFont typeface="Wingdings" panose="05000000000000000000" pitchFamily="2" charset="2"/>
              <a:buChar char="v"/>
            </a:pPr>
            <a:r>
              <a:rPr lang="en-US" sz="2000" dirty="0">
                <a:solidFill>
                  <a:srgbClr val="303030"/>
                </a:solidFill>
                <a:latin typeface="Garamond" panose="02020404030301010803" pitchFamily="18" charset="0"/>
                <a:cs typeface="Arial" panose="020B0604020202020204" pitchFamily="34" charset="0"/>
              </a:rPr>
              <a:t>Property Management receives a Daily Asset Report from Dell which provides a listing of tagged assets.</a:t>
            </a:r>
          </a:p>
          <a:p>
            <a:pPr marL="452628" indent="-342900" fontAlgn="auto">
              <a:lnSpc>
                <a:spcPct val="120000"/>
              </a:lnSpc>
              <a:spcBef>
                <a:spcPct val="20000"/>
              </a:spcBef>
              <a:spcAft>
                <a:spcPts val="0"/>
              </a:spcAft>
              <a:buClr>
                <a:srgbClr val="AD0101"/>
              </a:buClr>
              <a:buFont typeface="Wingdings" panose="05000000000000000000" pitchFamily="2" charset="2"/>
              <a:buChar char="v"/>
            </a:pPr>
            <a:endParaRPr lang="en-US" sz="2000" dirty="0">
              <a:solidFill>
                <a:srgbClr val="303030"/>
              </a:solidFill>
              <a:latin typeface="Garamond" panose="02020404030301010803" pitchFamily="18" charset="0"/>
              <a:cs typeface="Arial" panose="020B0604020202020204" pitchFamily="34" charset="0"/>
            </a:endParaRPr>
          </a:p>
          <a:p>
            <a:pPr marL="452628" indent="-342900" fontAlgn="auto">
              <a:lnSpc>
                <a:spcPct val="120000"/>
              </a:lnSpc>
              <a:spcBef>
                <a:spcPct val="20000"/>
              </a:spcBef>
              <a:spcAft>
                <a:spcPts val="0"/>
              </a:spcAft>
              <a:buClr>
                <a:srgbClr val="AD0101"/>
              </a:buClr>
              <a:buFont typeface="Wingdings" panose="05000000000000000000" pitchFamily="2" charset="2"/>
              <a:buChar char="v"/>
            </a:pPr>
            <a:r>
              <a:rPr lang="en-US" sz="2000" dirty="0">
                <a:solidFill>
                  <a:srgbClr val="303030"/>
                </a:solidFill>
                <a:latin typeface="Garamond" panose="02020404030301010803" pitchFamily="18" charset="0"/>
                <a:cs typeface="Arial" panose="020B0604020202020204" pitchFamily="34" charset="0"/>
              </a:rPr>
              <a:t>Property Management reviews and analyzes the capital and controlled assets to update the Asset Management system. </a:t>
            </a:r>
          </a:p>
          <a:p>
            <a:pPr marL="395478" lvl="0" indent="-285750" fontAlgn="auto">
              <a:lnSpc>
                <a:spcPct val="120000"/>
              </a:lnSpc>
              <a:spcBef>
                <a:spcPct val="20000"/>
              </a:spcBef>
              <a:spcAft>
                <a:spcPts val="0"/>
              </a:spcAft>
              <a:buClr>
                <a:srgbClr val="AD0101"/>
              </a:buClr>
              <a:buFont typeface="Arial" pitchFamily="34" charset="0"/>
              <a:buChar char="•"/>
            </a:pPr>
            <a:endParaRPr lang="en-US" sz="2000" dirty="0">
              <a:solidFill>
                <a:srgbClr val="303030"/>
              </a:solidFill>
              <a:latin typeface="Garamond" panose="02020404030301010803" pitchFamily="18" charset="0"/>
              <a:cs typeface="Arial" panose="020B0604020202020204" pitchFamily="34" charset="0"/>
            </a:endParaRPr>
          </a:p>
          <a:p>
            <a:pPr marL="109728" lvl="0" fontAlgn="auto">
              <a:lnSpc>
                <a:spcPct val="120000"/>
              </a:lnSpc>
              <a:spcBef>
                <a:spcPct val="20000"/>
              </a:spcBef>
              <a:spcAft>
                <a:spcPts val="0"/>
              </a:spcAft>
              <a:buClr>
                <a:srgbClr val="AD0101"/>
              </a:buClr>
            </a:pPr>
            <a:endParaRPr lang="en-US" sz="2000" dirty="0">
              <a:solidFill>
                <a:srgbClr val="FF0000"/>
              </a:solidFill>
              <a:latin typeface="Garamond" panose="02020404030301010803" pitchFamily="18" charset="0"/>
              <a:cs typeface="Arial" panose="020B0604020202020204" pitchFamily="34" charset="0"/>
            </a:endParaRPr>
          </a:p>
          <a:p>
            <a:pPr marL="521208" lvl="1" fontAlgn="auto">
              <a:lnSpc>
                <a:spcPct val="120000"/>
              </a:lnSpc>
              <a:spcBef>
                <a:spcPct val="20000"/>
              </a:spcBef>
              <a:spcAft>
                <a:spcPts val="0"/>
              </a:spcAft>
              <a:buClr>
                <a:srgbClr val="AD0101"/>
              </a:buClr>
            </a:pPr>
            <a:endParaRPr lang="en-US" sz="2000" dirty="0">
              <a:solidFill>
                <a:srgbClr val="303030"/>
              </a:solidFill>
              <a:highlight>
                <a:srgbClr val="FFFF00"/>
              </a:highlight>
              <a:latin typeface="Garamond" panose="02020404030301010803" pitchFamily="18" charset="0"/>
              <a:cs typeface="Arial" panose="020B0604020202020204" pitchFamily="34" charset="0"/>
            </a:endParaRPr>
          </a:p>
          <a:p>
            <a:pPr lvl="0" fontAlgn="auto">
              <a:spcBef>
                <a:spcPct val="20000"/>
              </a:spcBef>
              <a:spcAft>
                <a:spcPts val="0"/>
              </a:spcAft>
              <a:buClr>
                <a:srgbClr val="AD0101"/>
              </a:buClr>
            </a:pPr>
            <a:endParaRPr lang="en-US" dirty="0">
              <a:solidFill>
                <a:srgbClr val="303030"/>
              </a:solidFill>
              <a:latin typeface="Times New Roman"/>
            </a:endParaRPr>
          </a:p>
        </p:txBody>
      </p:sp>
      <p:sp>
        <p:nvSpPr>
          <p:cNvPr id="4" name="Footer Placeholder 3">
            <a:extLst>
              <a:ext uri="{FF2B5EF4-FFF2-40B4-BE49-F238E27FC236}">
                <a16:creationId xmlns:a16="http://schemas.microsoft.com/office/drawing/2014/main" id="{F42427D6-3579-420A-A179-4D53AE4843A7}"/>
              </a:ext>
            </a:extLst>
          </p:cNvPr>
          <p:cNvSpPr>
            <a:spLocks noGrp="1"/>
          </p:cNvSpPr>
          <p:nvPr>
            <p:ph type="ftr" sz="quarter" idx="11"/>
          </p:nvPr>
        </p:nvSpPr>
        <p:spPr>
          <a:xfrm>
            <a:off x="7924800" y="6263556"/>
            <a:ext cx="381000" cy="365843"/>
          </a:xfrm>
        </p:spPr>
        <p:txBody>
          <a:bodyPr/>
          <a:lstStyle/>
          <a:p>
            <a:pPr>
              <a:defRPr/>
            </a:pPr>
            <a:r>
              <a:rPr lang="en-US" dirty="0"/>
              <a:t>16</a:t>
            </a:r>
          </a:p>
          <a:p>
            <a:pPr>
              <a:defRPr/>
            </a:pPr>
            <a:endParaRPr lang="en-US" dirty="0"/>
          </a:p>
        </p:txBody>
      </p:sp>
    </p:spTree>
    <p:extLst>
      <p:ext uri="{BB962C8B-B14F-4D97-AF65-F5344CB8AC3E}">
        <p14:creationId xmlns:p14="http://schemas.microsoft.com/office/powerpoint/2010/main" val="412633247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762000" y="762000"/>
            <a:ext cx="7924800" cy="5257800"/>
          </a:xfrm>
        </p:spPr>
        <p:txBody>
          <a:bodyPr>
            <a:noAutofit/>
          </a:bodyPr>
          <a:lstStyle/>
          <a:p>
            <a:endParaRPr lang="en-US" sz="1200" dirty="0"/>
          </a:p>
          <a:p>
            <a:pPr lvl="1"/>
            <a:endParaRPr lang="en-US" sz="1000" dirty="0"/>
          </a:p>
          <a:p>
            <a:pPr marL="0" indent="0">
              <a:buNone/>
            </a:pPr>
            <a:endParaRPr lang="en-US" sz="1200" dirty="0"/>
          </a:p>
        </p:txBody>
      </p:sp>
      <p:sp>
        <p:nvSpPr>
          <p:cNvPr id="5" name="TextBox 4"/>
          <p:cNvSpPr txBox="1"/>
          <p:nvPr/>
        </p:nvSpPr>
        <p:spPr>
          <a:xfrm>
            <a:off x="838200" y="391180"/>
            <a:ext cx="7467600" cy="523220"/>
          </a:xfrm>
          <a:prstGeom prst="rect">
            <a:avLst/>
          </a:prstGeom>
          <a:noFill/>
        </p:spPr>
        <p:txBody>
          <a:bodyPr wrap="square" rtlCol="0">
            <a:spAutoFit/>
          </a:bodyPr>
          <a:lstStyle/>
          <a:p>
            <a:pPr algn="ctr"/>
            <a:r>
              <a:rPr lang="en-US" sz="2800" b="1" dirty="0">
                <a:latin typeface="Garamond" panose="02020404030301010803" pitchFamily="18" charset="0"/>
              </a:rPr>
              <a:t>Disposition of Assets</a:t>
            </a:r>
            <a:endParaRPr lang="en-US" sz="2800" b="1" i="1" dirty="0">
              <a:latin typeface="Garamond" panose="02020404030301010803" pitchFamily="18" charset="0"/>
            </a:endParaRPr>
          </a:p>
        </p:txBody>
      </p:sp>
      <p:sp>
        <p:nvSpPr>
          <p:cNvPr id="6" name="TextBox 5"/>
          <p:cNvSpPr txBox="1"/>
          <p:nvPr/>
        </p:nvSpPr>
        <p:spPr>
          <a:xfrm>
            <a:off x="457200" y="914400"/>
            <a:ext cx="8229600" cy="5893921"/>
          </a:xfrm>
          <a:prstGeom prst="rect">
            <a:avLst/>
          </a:prstGeom>
          <a:noFill/>
        </p:spPr>
        <p:txBody>
          <a:bodyPr wrap="square" rtlCol="0">
            <a:spAutoFit/>
          </a:bodyPr>
          <a:lstStyle/>
          <a:p>
            <a:endParaRPr lang="en-US" dirty="0">
              <a:latin typeface="Garamond" panose="02020404030301010803" pitchFamily="18" charset="0"/>
            </a:endParaRPr>
          </a:p>
          <a:p>
            <a:r>
              <a:rPr lang="en-US" dirty="0">
                <a:latin typeface="Garamond" panose="02020404030301010803" pitchFamily="18" charset="0"/>
              </a:rPr>
              <a:t>Most commonly used disposition methods at UH are:</a:t>
            </a:r>
          </a:p>
          <a:p>
            <a:pPr marL="742950" lvl="1" indent="-285750">
              <a:buFont typeface="Arial" panose="020B0604020202020204" pitchFamily="34" charset="0"/>
              <a:buChar char="•"/>
            </a:pPr>
            <a:r>
              <a:rPr lang="en-US" sz="1500" b="1" dirty="0">
                <a:latin typeface="Garamond" panose="02020404030301010803" pitchFamily="18" charset="0"/>
              </a:rPr>
              <a:t>Surplus Property </a:t>
            </a:r>
            <a:r>
              <a:rPr lang="en-US" sz="1500" dirty="0">
                <a:latin typeface="Garamond" panose="02020404030301010803" pitchFamily="18" charset="0"/>
              </a:rPr>
              <a:t>- Surplus property is any personal property that is in excess of the needs of the Department/College. Surplus property may be new, used or salvage.</a:t>
            </a:r>
          </a:p>
          <a:p>
            <a:pPr marL="742950" lvl="1" indent="-285750">
              <a:buFont typeface="Arial" panose="020B0604020202020204" pitchFamily="34" charset="0"/>
              <a:buChar char="•"/>
            </a:pPr>
            <a:r>
              <a:rPr lang="en-US" sz="1500" b="1" dirty="0">
                <a:latin typeface="Garamond" panose="02020404030301010803" pitchFamily="18" charset="0"/>
              </a:rPr>
              <a:t>Donations </a:t>
            </a:r>
            <a:r>
              <a:rPr lang="en-US" sz="1500" dirty="0">
                <a:latin typeface="Garamond" panose="02020404030301010803" pitchFamily="18" charset="0"/>
              </a:rPr>
              <a:t>- </a:t>
            </a:r>
            <a:r>
              <a:rPr lang="en-US" sz="1500" i="0" strike="noStrike" baseline="0" dirty="0">
                <a:latin typeface="Garamond" panose="02020404030301010803" pitchFamily="18" charset="0"/>
              </a:rPr>
              <a:t>Only to Independent School Districts or other State Institutions. Must be coordinated through Property Management. Receiving agency must request (on their letterhead) the specific property in advance of the donation. Departmental approvals are required.</a:t>
            </a:r>
          </a:p>
          <a:p>
            <a:pPr marL="742950" lvl="1" indent="-285750">
              <a:buFont typeface="Arial" panose="020B0604020202020204" pitchFamily="34" charset="0"/>
              <a:buChar char="•"/>
            </a:pPr>
            <a:r>
              <a:rPr lang="en-US" sz="1500" b="1" dirty="0">
                <a:latin typeface="Garamond" panose="02020404030301010803" pitchFamily="18" charset="0"/>
              </a:rPr>
              <a:t>Trade-in </a:t>
            </a:r>
            <a:r>
              <a:rPr lang="en-US" sz="1500" dirty="0">
                <a:latin typeface="Garamond" panose="02020404030301010803" pitchFamily="18" charset="0"/>
              </a:rPr>
              <a:t>-one property is acquired by the exchange of another property. A Department/College may offer surplus or salvage property as a trade-in on new property of the same general type if the exchange is in the best interest of the university. Prior approval from Property Management is required via the Asset Update Form.</a:t>
            </a:r>
          </a:p>
          <a:p>
            <a:pPr marL="742950" lvl="1" indent="-285750">
              <a:buFont typeface="Arial" panose="020B0604020202020204" pitchFamily="34" charset="0"/>
              <a:buChar char="•"/>
            </a:pPr>
            <a:r>
              <a:rPr lang="en-US" sz="1500" b="1" dirty="0">
                <a:latin typeface="Garamond" panose="02020404030301010803" pitchFamily="18" charset="0"/>
              </a:rPr>
              <a:t>Inter-Agency Transfers </a:t>
            </a:r>
            <a:r>
              <a:rPr lang="en-US" sz="1500" dirty="0">
                <a:latin typeface="Garamond" panose="02020404030301010803" pitchFamily="18" charset="0"/>
              </a:rPr>
              <a:t>– Transfer of property to another state agency.  Department/College must inform Property Management prior to transfer of the property via the Asset Update Form.  </a:t>
            </a:r>
          </a:p>
          <a:p>
            <a:pPr marL="742950" lvl="1" indent="-285750">
              <a:buFont typeface="Arial" panose="020B0604020202020204" pitchFamily="34" charset="0"/>
              <a:buChar char="•"/>
            </a:pPr>
            <a:r>
              <a:rPr lang="en-US" sz="1500" b="1" dirty="0">
                <a:latin typeface="Garamond" panose="02020404030301010803" pitchFamily="18" charset="0"/>
              </a:rPr>
              <a:t>Obsolete/Salvage</a:t>
            </a:r>
            <a:r>
              <a:rPr lang="en-US" sz="1500" dirty="0">
                <a:latin typeface="Garamond" panose="02020404030301010803" pitchFamily="18" charset="0"/>
              </a:rPr>
              <a:t> - Property which through use, time or accident becomes depleted, worn out, damaged and can no longer serve the purpose for which it was originally intended</a:t>
            </a:r>
            <a:r>
              <a:rPr lang="en-US" sz="1500" dirty="0"/>
              <a:t>. </a:t>
            </a:r>
            <a:r>
              <a:rPr lang="en-US" sz="1500" dirty="0">
                <a:latin typeface="Garamond" panose="02020404030301010803" pitchFamily="18" charset="0"/>
              </a:rPr>
              <a:t>Salvage property can be cannibalized or sent to Property Management for disposal.</a:t>
            </a:r>
          </a:p>
          <a:p>
            <a:pPr marL="742950" lvl="1" indent="-285750">
              <a:buFont typeface="Arial" panose="020B0604020202020204" pitchFamily="34" charset="0"/>
              <a:buChar char="•"/>
            </a:pPr>
            <a:r>
              <a:rPr lang="en-US" sz="1500" b="1" dirty="0">
                <a:latin typeface="Garamond" panose="02020404030301010803" pitchFamily="18" charset="0"/>
              </a:rPr>
              <a:t>Cannibalization</a:t>
            </a:r>
            <a:r>
              <a:rPr lang="en-US" sz="1500" dirty="0">
                <a:latin typeface="Garamond" panose="02020404030301010803" pitchFamily="18" charset="0"/>
              </a:rPr>
              <a:t> – Parts may be cannibalized from one asset to another to return to service.  Prior approval from Property management is required via Asset Update Form.</a:t>
            </a:r>
            <a:r>
              <a:rPr lang="en-US" sz="1500" dirty="0"/>
              <a:t> </a:t>
            </a:r>
          </a:p>
          <a:p>
            <a:pPr marL="742950" lvl="1" indent="-285750">
              <a:buFont typeface="Arial" panose="020B0604020202020204" pitchFamily="34" charset="0"/>
              <a:buChar char="•"/>
            </a:pPr>
            <a:r>
              <a:rPr lang="en-US" sz="1500" b="1" dirty="0">
                <a:latin typeface="Garamond" panose="02020404030301010803" pitchFamily="18" charset="0"/>
              </a:rPr>
              <a:t>Missing, Damaged, or Stolen – </a:t>
            </a:r>
            <a:r>
              <a:rPr lang="en-US" sz="1500" dirty="0">
                <a:latin typeface="Garamond" panose="02020404030301010803" pitchFamily="18" charset="0"/>
              </a:rPr>
              <a:t>Property lost, missing, or stolen must be reported to Property Management immediately with appropriate documentation. Failure to properly track and report missing property would represent negligence or fraud.</a:t>
            </a:r>
          </a:p>
          <a:p>
            <a:pPr lvl="1"/>
            <a:endParaRPr lang="en-US" sz="1400" dirty="0">
              <a:latin typeface="Garamond" panose="02020404030301010803" pitchFamily="18" charset="0"/>
              <a:ea typeface="Times New Roman" panose="02020603050405020304" pitchFamily="18" charset="0"/>
              <a:cs typeface="Times New Roman" panose="02020603050405020304" pitchFamily="18" charset="0"/>
            </a:endParaRPr>
          </a:p>
          <a:p>
            <a:pPr lvl="1"/>
            <a:endParaRPr lang="en-US" sz="1400" dirty="0">
              <a:latin typeface="Garamond" panose="02020404030301010803" pitchFamily="18" charset="0"/>
              <a:ea typeface="Times New Roman" panose="02020603050405020304" pitchFamily="18" charset="0"/>
              <a:cs typeface="Times New Roman" panose="02020603050405020304" pitchFamily="18" charset="0"/>
            </a:endParaRPr>
          </a:p>
          <a:p>
            <a:pPr marL="0" lvl="0" indent="0" algn="just">
              <a:buNone/>
            </a:pPr>
            <a:r>
              <a:rPr lang="en-US" sz="1400" b="1" dirty="0">
                <a:solidFill>
                  <a:srgbClr val="0070C0"/>
                </a:solidFill>
                <a:latin typeface="Garamond" panose="02020404030301010803" pitchFamily="18" charset="0"/>
              </a:rPr>
              <a:t>Note:  </a:t>
            </a:r>
            <a:r>
              <a:rPr lang="en-US" sz="1400" dirty="0">
                <a:solidFill>
                  <a:srgbClr val="0070C0"/>
                </a:solidFill>
                <a:latin typeface="Garamond" panose="02020404030301010803" pitchFamily="18" charset="0"/>
              </a:rPr>
              <a:t>Federal equipment with ‘G’ tags shall not be cannibalized or disposed without approval from Division of Research and Property Management.</a:t>
            </a:r>
          </a:p>
        </p:txBody>
      </p:sp>
      <p:sp>
        <p:nvSpPr>
          <p:cNvPr id="4" name="Footer Placeholder 3">
            <a:extLst>
              <a:ext uri="{FF2B5EF4-FFF2-40B4-BE49-F238E27FC236}">
                <a16:creationId xmlns:a16="http://schemas.microsoft.com/office/drawing/2014/main" id="{80E8D4EC-E5DF-4740-8DF7-2488A6D02501}"/>
              </a:ext>
            </a:extLst>
          </p:cNvPr>
          <p:cNvSpPr>
            <a:spLocks noGrp="1"/>
          </p:cNvSpPr>
          <p:nvPr>
            <p:ph type="ftr" sz="quarter" idx="11"/>
          </p:nvPr>
        </p:nvSpPr>
        <p:spPr>
          <a:xfrm>
            <a:off x="8001000" y="6324600"/>
            <a:ext cx="381000" cy="457200"/>
          </a:xfrm>
        </p:spPr>
        <p:txBody>
          <a:bodyPr/>
          <a:lstStyle/>
          <a:p>
            <a:pPr>
              <a:defRPr/>
            </a:pPr>
            <a:endParaRPr lang="en-US" dirty="0"/>
          </a:p>
          <a:p>
            <a:pPr>
              <a:defRPr/>
            </a:pPr>
            <a:r>
              <a:rPr lang="en-US" dirty="0"/>
              <a:t>17</a:t>
            </a:r>
          </a:p>
        </p:txBody>
      </p:sp>
    </p:spTree>
    <p:extLst>
      <p:ext uri="{BB962C8B-B14F-4D97-AF65-F5344CB8AC3E}">
        <p14:creationId xmlns:p14="http://schemas.microsoft.com/office/powerpoint/2010/main" val="6005181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762000" y="762000"/>
            <a:ext cx="7924800" cy="5257800"/>
          </a:xfrm>
        </p:spPr>
        <p:txBody>
          <a:bodyPr>
            <a:noAutofit/>
          </a:bodyPr>
          <a:lstStyle/>
          <a:p>
            <a:endParaRPr lang="en-US" sz="1200" dirty="0"/>
          </a:p>
          <a:p>
            <a:pPr lvl="1"/>
            <a:endParaRPr lang="en-US" sz="1000" dirty="0"/>
          </a:p>
          <a:p>
            <a:pPr marL="0" indent="0">
              <a:buNone/>
            </a:pPr>
            <a:endParaRPr lang="en-US" sz="1200" dirty="0"/>
          </a:p>
        </p:txBody>
      </p:sp>
      <p:sp>
        <p:nvSpPr>
          <p:cNvPr id="5" name="TextBox 4"/>
          <p:cNvSpPr txBox="1"/>
          <p:nvPr/>
        </p:nvSpPr>
        <p:spPr>
          <a:xfrm>
            <a:off x="838200" y="391180"/>
            <a:ext cx="7467600" cy="523220"/>
          </a:xfrm>
          <a:prstGeom prst="rect">
            <a:avLst/>
          </a:prstGeom>
          <a:noFill/>
        </p:spPr>
        <p:txBody>
          <a:bodyPr wrap="square" rtlCol="0">
            <a:spAutoFit/>
          </a:bodyPr>
          <a:lstStyle/>
          <a:p>
            <a:pPr algn="ctr"/>
            <a:r>
              <a:rPr lang="en-US" sz="2800" b="1" dirty="0">
                <a:latin typeface="Garamond" panose="02020404030301010803" pitchFamily="18" charset="0"/>
              </a:rPr>
              <a:t>Surplus Warehouse Asset Transfers</a:t>
            </a:r>
            <a:endParaRPr lang="en-US" sz="2800" b="1" i="1" dirty="0">
              <a:latin typeface="Garamond" panose="02020404030301010803" pitchFamily="18" charset="0"/>
            </a:endParaRPr>
          </a:p>
        </p:txBody>
      </p:sp>
      <p:sp>
        <p:nvSpPr>
          <p:cNvPr id="6" name="TextBox 5"/>
          <p:cNvSpPr txBox="1"/>
          <p:nvPr/>
        </p:nvSpPr>
        <p:spPr>
          <a:xfrm>
            <a:off x="457200" y="914400"/>
            <a:ext cx="8229600" cy="5706177"/>
          </a:xfrm>
          <a:prstGeom prst="rect">
            <a:avLst/>
          </a:prstGeom>
          <a:noFill/>
        </p:spPr>
        <p:txBody>
          <a:bodyPr wrap="square" rtlCol="0">
            <a:spAutoFit/>
          </a:bodyPr>
          <a:lstStyle/>
          <a:p>
            <a:pPr marL="285750" indent="-285750">
              <a:buFont typeface="Arial" panose="020B0604020202020204" pitchFamily="34" charset="0"/>
              <a:buChar char="•"/>
            </a:pPr>
            <a:endParaRPr lang="en-US" sz="1600" dirty="0">
              <a:latin typeface="Garamond" panose="02020404030301010803" pitchFamily="18" charset="0"/>
            </a:endParaRPr>
          </a:p>
          <a:p>
            <a:pPr marL="274320" lvl="0" indent="-274320" fontAlgn="auto">
              <a:spcBef>
                <a:spcPct val="20000"/>
              </a:spcBef>
              <a:spcAft>
                <a:spcPts val="0"/>
              </a:spcAft>
              <a:buClr>
                <a:srgbClr val="AD0101"/>
              </a:buClr>
              <a:buFont typeface="Wingdings" panose="05000000000000000000" pitchFamily="2" charset="2"/>
              <a:buChar char="v"/>
            </a:pPr>
            <a:r>
              <a:rPr lang="en-US" sz="1600" dirty="0">
                <a:solidFill>
                  <a:srgbClr val="303030"/>
                </a:solidFill>
                <a:latin typeface="Garamond" panose="02020404030301010803" pitchFamily="18" charset="0"/>
                <a:cs typeface="Arial" panose="020B0604020202020204" pitchFamily="34" charset="0"/>
              </a:rPr>
              <a:t>To transfer assets to the Surplus Warehouse</a:t>
            </a:r>
          </a:p>
          <a:p>
            <a:pPr lvl="0" fontAlgn="auto">
              <a:spcBef>
                <a:spcPct val="20000"/>
              </a:spcBef>
              <a:spcAft>
                <a:spcPts val="0"/>
              </a:spcAft>
              <a:buClr>
                <a:srgbClr val="AD0101"/>
              </a:buClr>
            </a:pPr>
            <a:endParaRPr lang="en-US" sz="1600" dirty="0">
              <a:solidFill>
                <a:srgbClr val="303030"/>
              </a:solidFill>
              <a:latin typeface="Garamond" panose="02020404030301010803" pitchFamily="18" charset="0"/>
              <a:cs typeface="Arial" panose="020B0604020202020204" pitchFamily="34" charset="0"/>
            </a:endParaRPr>
          </a:p>
          <a:p>
            <a:pPr marL="605790" lvl="1" indent="-285750" fontAlgn="auto">
              <a:spcBef>
                <a:spcPct val="20000"/>
              </a:spcBef>
              <a:spcAft>
                <a:spcPts val="0"/>
              </a:spcAft>
              <a:buClr>
                <a:srgbClr val="AD0101"/>
              </a:buClr>
              <a:buFont typeface="Arial" panose="020B0604020202020204" pitchFamily="34" charset="0"/>
              <a:buChar char="•"/>
            </a:pPr>
            <a:r>
              <a:rPr lang="en-US" sz="1600" dirty="0">
                <a:solidFill>
                  <a:srgbClr val="303030"/>
                </a:solidFill>
                <a:latin typeface="Garamond" panose="02020404030301010803" pitchFamily="18" charset="0"/>
                <a:cs typeface="Arial" panose="020B0604020202020204" pitchFamily="34" charset="0"/>
              </a:rPr>
              <a:t>The department will complete the forms listed below, providing information on the assets to be transferred, the cost center to be used for the work order, and contact information.</a:t>
            </a:r>
          </a:p>
          <a:p>
            <a:pPr marL="594360" lvl="1" indent="-274320" fontAlgn="auto">
              <a:spcBef>
                <a:spcPct val="20000"/>
              </a:spcBef>
              <a:spcAft>
                <a:spcPts val="0"/>
              </a:spcAft>
              <a:buClr>
                <a:srgbClr val="AD0101"/>
              </a:buClr>
              <a:buFont typeface="Arial" pitchFamily="34" charset="0"/>
              <a:buChar char="•"/>
            </a:pPr>
            <a:endParaRPr lang="en-US" sz="1600" dirty="0">
              <a:solidFill>
                <a:srgbClr val="303030"/>
              </a:solidFill>
              <a:latin typeface="Garamond" panose="02020404030301010803" pitchFamily="18" charset="0"/>
              <a:cs typeface="Arial" panose="020B0604020202020204" pitchFamily="34" charset="0"/>
            </a:endParaRPr>
          </a:p>
          <a:p>
            <a:pPr marL="868680" lvl="2" indent="-228600" fontAlgn="auto">
              <a:spcBef>
                <a:spcPct val="20000"/>
              </a:spcBef>
              <a:spcAft>
                <a:spcPts val="0"/>
              </a:spcAft>
              <a:buClr>
                <a:srgbClr val="AD0101"/>
              </a:buClr>
              <a:buFont typeface="Wingdings" panose="05000000000000000000" pitchFamily="2" charset="2"/>
              <a:buChar char="ü"/>
            </a:pPr>
            <a:r>
              <a:rPr lang="en-US" sz="1600" dirty="0">
                <a:solidFill>
                  <a:srgbClr val="303030"/>
                </a:solidFill>
                <a:latin typeface="Garamond" panose="02020404030301010803" pitchFamily="18" charset="0"/>
                <a:cs typeface="Arial" panose="020B0604020202020204" pitchFamily="34" charset="0"/>
              </a:rPr>
              <a:t>Form PRP-1A, Asset Update Form </a:t>
            </a:r>
          </a:p>
          <a:p>
            <a:pPr marL="868680" lvl="2" indent="-228600" fontAlgn="auto">
              <a:spcBef>
                <a:spcPct val="20000"/>
              </a:spcBef>
              <a:spcAft>
                <a:spcPts val="0"/>
              </a:spcAft>
              <a:buClr>
                <a:srgbClr val="AD0101"/>
              </a:buClr>
              <a:buFont typeface="Wingdings" panose="05000000000000000000" pitchFamily="2" charset="2"/>
              <a:buChar char="ü"/>
            </a:pPr>
            <a:r>
              <a:rPr lang="en-US" sz="1600" dirty="0">
                <a:solidFill>
                  <a:srgbClr val="303030"/>
                </a:solidFill>
                <a:latin typeface="Garamond" panose="02020404030301010803" pitchFamily="18" charset="0"/>
                <a:cs typeface="Arial" panose="020B0604020202020204" pitchFamily="34" charset="0"/>
              </a:rPr>
              <a:t>Form PRP- 1A (section B), if data processing equipment is being transferred</a:t>
            </a:r>
          </a:p>
          <a:p>
            <a:pPr marL="868680" lvl="2" indent="-228600" fontAlgn="auto">
              <a:spcBef>
                <a:spcPct val="20000"/>
              </a:spcBef>
              <a:spcAft>
                <a:spcPts val="0"/>
              </a:spcAft>
              <a:buClr>
                <a:srgbClr val="AD0101"/>
              </a:buClr>
              <a:buFont typeface="Wingdings" panose="05000000000000000000" pitchFamily="2" charset="2"/>
              <a:buChar char="ü"/>
            </a:pPr>
            <a:r>
              <a:rPr lang="en-US" sz="1600" dirty="0">
                <a:solidFill>
                  <a:srgbClr val="303030"/>
                </a:solidFill>
                <a:latin typeface="Garamond" panose="02020404030301010803" pitchFamily="18" charset="0"/>
                <a:cs typeface="Arial" panose="020B0604020202020204" pitchFamily="34" charset="0"/>
              </a:rPr>
              <a:t>Surplus Transfer Property List</a:t>
            </a:r>
          </a:p>
          <a:p>
            <a:pPr marL="868680" lvl="2" indent="-228600" fontAlgn="auto">
              <a:spcBef>
                <a:spcPct val="20000"/>
              </a:spcBef>
              <a:spcAft>
                <a:spcPts val="0"/>
              </a:spcAft>
              <a:buClr>
                <a:srgbClr val="AD0101"/>
              </a:buClr>
              <a:buFont typeface="Wingdings" panose="05000000000000000000" pitchFamily="2" charset="2"/>
              <a:buChar char="ü"/>
            </a:pPr>
            <a:r>
              <a:rPr lang="en-US" sz="1600" dirty="0">
                <a:solidFill>
                  <a:srgbClr val="303030"/>
                </a:solidFill>
                <a:latin typeface="Garamond" panose="02020404030301010803" pitchFamily="18" charset="0"/>
                <a:cs typeface="Arial" panose="020B0604020202020204" pitchFamily="34" charset="0"/>
              </a:rPr>
              <a:t>Lab Equipment Safety Form (if required)</a:t>
            </a:r>
          </a:p>
          <a:p>
            <a:pPr marL="640080" lvl="2" fontAlgn="auto">
              <a:spcBef>
                <a:spcPct val="20000"/>
              </a:spcBef>
              <a:spcAft>
                <a:spcPts val="0"/>
              </a:spcAft>
              <a:buClr>
                <a:srgbClr val="AD0101"/>
              </a:buClr>
            </a:pPr>
            <a:endParaRPr lang="en-US" sz="1600" dirty="0">
              <a:solidFill>
                <a:srgbClr val="303030"/>
              </a:solidFill>
              <a:latin typeface="Garamond" panose="02020404030301010803" pitchFamily="18" charset="0"/>
              <a:cs typeface="Arial" panose="020B0604020202020204" pitchFamily="34" charset="0"/>
            </a:endParaRPr>
          </a:p>
          <a:p>
            <a:pPr marL="594360" lvl="1" indent="-274320" fontAlgn="auto">
              <a:spcBef>
                <a:spcPct val="20000"/>
              </a:spcBef>
              <a:spcAft>
                <a:spcPts val="0"/>
              </a:spcAft>
              <a:buClr>
                <a:srgbClr val="AD0101"/>
              </a:buClr>
              <a:buFont typeface="Arial" pitchFamily="34" charset="0"/>
              <a:buChar char="•"/>
            </a:pPr>
            <a:r>
              <a:rPr lang="en-US" sz="1600" dirty="0">
                <a:solidFill>
                  <a:srgbClr val="303030"/>
                </a:solidFill>
                <a:latin typeface="Garamond" panose="02020404030301010803" pitchFamily="18" charset="0"/>
                <a:cs typeface="Arial" panose="020B0604020202020204" pitchFamily="34" charset="0"/>
              </a:rPr>
              <a:t>If lab equipment or other potentially hazardous material is being requested to be transferred to the Surplus Warehouse, Environmental Health and Safety’s (EHS) approval is required on the Lab Equipment Safety Form.  Potentially hazardous items cannot be transferred without the approval of EHS.</a:t>
            </a:r>
          </a:p>
          <a:p>
            <a:pPr marL="320040" lvl="1" fontAlgn="auto">
              <a:spcBef>
                <a:spcPct val="20000"/>
              </a:spcBef>
              <a:spcAft>
                <a:spcPts val="0"/>
              </a:spcAft>
              <a:buClr>
                <a:srgbClr val="AD0101"/>
              </a:buClr>
            </a:pPr>
            <a:endParaRPr lang="en-US" sz="1600" dirty="0">
              <a:solidFill>
                <a:srgbClr val="303030"/>
              </a:solidFill>
              <a:latin typeface="Garamond" panose="02020404030301010803" pitchFamily="18" charset="0"/>
              <a:cs typeface="Arial" panose="020B0604020202020204" pitchFamily="34" charset="0"/>
            </a:endParaRPr>
          </a:p>
          <a:p>
            <a:pPr marL="594360" lvl="1" indent="-274320" fontAlgn="auto">
              <a:spcBef>
                <a:spcPct val="20000"/>
              </a:spcBef>
              <a:spcAft>
                <a:spcPts val="0"/>
              </a:spcAft>
              <a:buClr>
                <a:srgbClr val="AD0101"/>
              </a:buClr>
              <a:buFont typeface="Arial" pitchFamily="34" charset="0"/>
              <a:buChar char="•"/>
            </a:pPr>
            <a:r>
              <a:rPr lang="en-US" sz="1600" dirty="0">
                <a:solidFill>
                  <a:srgbClr val="303030"/>
                </a:solidFill>
                <a:latin typeface="Garamond" panose="02020404030301010803" pitchFamily="18" charset="0"/>
                <a:cs typeface="Arial" panose="020B0604020202020204" pitchFamily="34" charset="0"/>
              </a:rPr>
              <a:t>Property Management requests a work order for moving services and submits to the Facilities Service Center.</a:t>
            </a:r>
          </a:p>
          <a:p>
            <a:pPr marL="594360" lvl="1" indent="-274320" fontAlgn="auto">
              <a:spcBef>
                <a:spcPct val="20000"/>
              </a:spcBef>
              <a:spcAft>
                <a:spcPts val="0"/>
              </a:spcAft>
              <a:buClr>
                <a:srgbClr val="AD0101"/>
              </a:buClr>
              <a:buFont typeface="Arial" pitchFamily="34" charset="0"/>
              <a:buChar char="•"/>
            </a:pPr>
            <a:endParaRPr lang="en-US" sz="1600" dirty="0">
              <a:solidFill>
                <a:srgbClr val="303030"/>
              </a:solidFill>
              <a:latin typeface="Garamond" panose="02020404030301010803" pitchFamily="18" charset="0"/>
              <a:cs typeface="Arial" panose="020B0604020202020204" pitchFamily="34" charset="0"/>
            </a:endParaRPr>
          </a:p>
          <a:p>
            <a:pPr marL="320040" lvl="1" fontAlgn="auto">
              <a:spcBef>
                <a:spcPct val="20000"/>
              </a:spcBef>
              <a:spcAft>
                <a:spcPts val="0"/>
              </a:spcAft>
              <a:buClr>
                <a:srgbClr val="AD0101"/>
              </a:buClr>
            </a:pPr>
            <a:endParaRPr lang="en-US" sz="1600" dirty="0">
              <a:solidFill>
                <a:srgbClr val="303030"/>
              </a:solidFill>
              <a:latin typeface="Garamond" panose="02020404030301010803" pitchFamily="18" charset="0"/>
              <a:cs typeface="Arial" panose="020B0604020202020204" pitchFamily="34" charset="0"/>
            </a:endParaRPr>
          </a:p>
        </p:txBody>
      </p:sp>
      <p:sp>
        <p:nvSpPr>
          <p:cNvPr id="4" name="Footer Placeholder 3">
            <a:extLst>
              <a:ext uri="{FF2B5EF4-FFF2-40B4-BE49-F238E27FC236}">
                <a16:creationId xmlns:a16="http://schemas.microsoft.com/office/drawing/2014/main" id="{80E8D4EC-E5DF-4740-8DF7-2488A6D02501}"/>
              </a:ext>
            </a:extLst>
          </p:cNvPr>
          <p:cNvSpPr>
            <a:spLocks noGrp="1"/>
          </p:cNvSpPr>
          <p:nvPr>
            <p:ph type="ftr" sz="quarter" idx="11"/>
          </p:nvPr>
        </p:nvSpPr>
        <p:spPr>
          <a:xfrm>
            <a:off x="8001000" y="6172200"/>
            <a:ext cx="381000" cy="381000"/>
          </a:xfrm>
        </p:spPr>
        <p:txBody>
          <a:bodyPr/>
          <a:lstStyle/>
          <a:p>
            <a:pPr>
              <a:defRPr/>
            </a:pPr>
            <a:r>
              <a:rPr lang="en-US" dirty="0"/>
              <a:t>18</a:t>
            </a:r>
          </a:p>
          <a:p>
            <a:pPr>
              <a:defRPr/>
            </a:pPr>
            <a:endParaRPr lang="en-US" dirty="0"/>
          </a:p>
        </p:txBody>
      </p:sp>
    </p:spTree>
    <p:extLst>
      <p:ext uri="{BB962C8B-B14F-4D97-AF65-F5344CB8AC3E}">
        <p14:creationId xmlns:p14="http://schemas.microsoft.com/office/powerpoint/2010/main" val="38698216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609600" y="762000"/>
            <a:ext cx="8077200" cy="5257800"/>
          </a:xfrm>
        </p:spPr>
        <p:txBody>
          <a:bodyPr>
            <a:noAutofit/>
          </a:bodyPr>
          <a:lstStyle/>
          <a:p>
            <a:endParaRPr lang="en-US" sz="1200" dirty="0"/>
          </a:p>
          <a:p>
            <a:pPr lvl="1"/>
            <a:endParaRPr lang="en-US" sz="1000" dirty="0"/>
          </a:p>
          <a:p>
            <a:pPr marL="0" indent="0">
              <a:buNone/>
            </a:pPr>
            <a:endParaRPr lang="en-US" sz="1200" dirty="0"/>
          </a:p>
        </p:txBody>
      </p:sp>
      <p:sp>
        <p:nvSpPr>
          <p:cNvPr id="5" name="TextBox 4"/>
          <p:cNvSpPr txBox="1"/>
          <p:nvPr/>
        </p:nvSpPr>
        <p:spPr>
          <a:xfrm>
            <a:off x="762000" y="391180"/>
            <a:ext cx="7543800" cy="523220"/>
          </a:xfrm>
          <a:prstGeom prst="rect">
            <a:avLst/>
          </a:prstGeom>
          <a:noFill/>
        </p:spPr>
        <p:txBody>
          <a:bodyPr wrap="square" rtlCol="0">
            <a:spAutoFit/>
          </a:bodyPr>
          <a:lstStyle/>
          <a:p>
            <a:pPr algn="ctr"/>
            <a:r>
              <a:rPr lang="en-US" sz="2800" b="1" dirty="0">
                <a:latin typeface="Garamond" panose="02020404030301010803" pitchFamily="18" charset="0"/>
              </a:rPr>
              <a:t>Annual Physical Inventory</a:t>
            </a:r>
            <a:endParaRPr lang="en-US" sz="2800" b="1" i="1" dirty="0">
              <a:latin typeface="Garamond" panose="02020404030301010803" pitchFamily="18" charset="0"/>
            </a:endParaRPr>
          </a:p>
        </p:txBody>
      </p:sp>
      <p:sp>
        <p:nvSpPr>
          <p:cNvPr id="6" name="TextBox 5"/>
          <p:cNvSpPr txBox="1"/>
          <p:nvPr/>
        </p:nvSpPr>
        <p:spPr>
          <a:xfrm>
            <a:off x="609600" y="1189055"/>
            <a:ext cx="8382000" cy="5401479"/>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Garamond" panose="02020404030301010803" pitchFamily="18" charset="0"/>
              </a:rPr>
              <a:t>The University is required to conduct an annual physical inventory of the trust, capitalized and controlled personal property (excluding libraries and historical arts and treasurers) that is in the University’s possession at a time its own choosing.  </a:t>
            </a:r>
          </a:p>
          <a:p>
            <a:endParaRPr lang="en-US" sz="1300" dirty="0">
              <a:latin typeface="Garamond" panose="02020404030301010803" pitchFamily="18" charset="0"/>
            </a:endParaRPr>
          </a:p>
          <a:p>
            <a:pPr marL="285750" indent="-285750">
              <a:buFont typeface="Arial" panose="020B0604020202020204" pitchFamily="34" charset="0"/>
              <a:buChar char="•"/>
            </a:pPr>
            <a:r>
              <a:rPr lang="en-US" dirty="0">
                <a:latin typeface="Garamond" panose="02020404030301010803" pitchFamily="18" charset="0"/>
              </a:rPr>
              <a:t>Annual inventory time frames and due dates will be made available by publication on the Property Management website and emails to the College/Division Administrators and Property Custodians.</a:t>
            </a:r>
          </a:p>
          <a:p>
            <a:endParaRPr lang="en-US" dirty="0">
              <a:latin typeface="Garamond" panose="02020404030301010803" pitchFamily="18" charset="0"/>
            </a:endParaRPr>
          </a:p>
          <a:p>
            <a:pPr marL="171450" indent="-171450">
              <a:buFont typeface="Arial" panose="020B0604020202020204" pitchFamily="34" charset="0"/>
              <a:buChar char="•"/>
            </a:pPr>
            <a:r>
              <a:rPr lang="en-US" dirty="0">
                <a:latin typeface="Garamond" panose="02020404030301010803" pitchFamily="18" charset="0"/>
              </a:rPr>
              <a:t>All departments are required to conduct annual inventory using a scanner</a:t>
            </a:r>
          </a:p>
          <a:p>
            <a:pPr marL="742950" lvl="1" indent="-285750">
              <a:buFont typeface="Wingdings" panose="05000000000000000000" pitchFamily="2" charset="2"/>
              <a:buChar char="v"/>
            </a:pPr>
            <a:r>
              <a:rPr lang="en-US" sz="1600" dirty="0">
                <a:latin typeface="Garamond" panose="02020404030301010803" pitchFamily="18" charset="0"/>
              </a:rPr>
              <a:t>60 scanners are available to be reserved and checked out. </a:t>
            </a:r>
          </a:p>
          <a:p>
            <a:pPr marL="742950" lvl="1" indent="-285750">
              <a:buFont typeface="Wingdings" panose="05000000000000000000" pitchFamily="2" charset="2"/>
              <a:buChar char="v"/>
            </a:pPr>
            <a:r>
              <a:rPr lang="en-US" sz="1600" dirty="0">
                <a:latin typeface="Garamond" panose="02020404030301010803" pitchFamily="18" charset="0"/>
              </a:rPr>
              <a:t>To reserve a scanner email at </a:t>
            </a:r>
            <a:r>
              <a:rPr lang="en-US" sz="1600" dirty="0">
                <a:latin typeface="Garamond" panose="02020404030301010803" pitchFamily="18" charset="0"/>
                <a:hlinkClick r:id="rId5"/>
              </a:rPr>
              <a:t>ajhutch3@Central.uh.edu</a:t>
            </a:r>
            <a:r>
              <a:rPr lang="en-US" sz="1600" dirty="0">
                <a:latin typeface="Garamond" panose="02020404030301010803" pitchFamily="18" charset="0"/>
              </a:rPr>
              <a:t>  by providing the following information:</a:t>
            </a:r>
            <a:r>
              <a:rPr lang="en-US" sz="1400" dirty="0">
                <a:latin typeface="Garamond" panose="02020404030301010803" pitchFamily="18" charset="0"/>
              </a:rPr>
              <a:t> </a:t>
            </a:r>
          </a:p>
          <a:p>
            <a:pPr marL="1543050" lvl="3" indent="-171450">
              <a:buFont typeface="Arial" panose="020B0604020202020204" pitchFamily="34" charset="0"/>
              <a:buChar char="•"/>
            </a:pPr>
            <a:r>
              <a:rPr lang="en-US" sz="1400" dirty="0">
                <a:latin typeface="Garamond" panose="02020404030301010803" pitchFamily="18" charset="0"/>
              </a:rPr>
              <a:t>Your name</a:t>
            </a:r>
          </a:p>
          <a:p>
            <a:pPr marL="1543050" lvl="3" indent="-171450">
              <a:buFont typeface="Arial" panose="020B0604020202020204" pitchFamily="34" charset="0"/>
              <a:buChar char="•"/>
            </a:pPr>
            <a:r>
              <a:rPr lang="en-US" sz="1400" dirty="0">
                <a:latin typeface="Garamond" panose="02020404030301010803" pitchFamily="18" charset="0"/>
              </a:rPr>
              <a:t>The Department ID(s) of the inventory to be scanned</a:t>
            </a:r>
          </a:p>
          <a:p>
            <a:pPr marL="1543050" lvl="3" indent="-171450">
              <a:buFont typeface="Arial" panose="020B0604020202020204" pitchFamily="34" charset="0"/>
              <a:buChar char="•"/>
            </a:pPr>
            <a:r>
              <a:rPr lang="en-US" sz="1400" dirty="0">
                <a:latin typeface="Garamond" panose="02020404030301010803" pitchFamily="18" charset="0"/>
              </a:rPr>
              <a:t>The email address to send the scan results</a:t>
            </a:r>
          </a:p>
          <a:p>
            <a:pPr marL="1543050" lvl="3" indent="-171450">
              <a:buFont typeface="Arial" panose="020B0604020202020204" pitchFamily="34" charset="0"/>
              <a:buChar char="•"/>
            </a:pPr>
            <a:r>
              <a:rPr lang="en-US" sz="1400" dirty="0">
                <a:latin typeface="Garamond" panose="02020404030301010803" pitchFamily="18" charset="0"/>
              </a:rPr>
              <a:t>The date you would like to pick up the scanner</a:t>
            </a:r>
          </a:p>
          <a:p>
            <a:pPr marL="1543050" lvl="3" indent="-171450">
              <a:buFont typeface="Arial" panose="020B0604020202020204" pitchFamily="34" charset="0"/>
              <a:buChar char="•"/>
            </a:pPr>
            <a:r>
              <a:rPr lang="en-US" sz="1400" dirty="0">
                <a:latin typeface="Garamond" panose="02020404030301010803" pitchFamily="18" charset="0"/>
              </a:rPr>
              <a:t>Scanners can be picked up after 8:00 AM on Mondays</a:t>
            </a:r>
          </a:p>
          <a:p>
            <a:pPr marL="1543050" lvl="3" indent="-171450">
              <a:buFont typeface="Arial" panose="020B0604020202020204" pitchFamily="34" charset="0"/>
              <a:buChar char="•"/>
            </a:pPr>
            <a:r>
              <a:rPr lang="en-US" sz="1400" dirty="0">
                <a:latin typeface="Garamond" panose="02020404030301010803" pitchFamily="18" charset="0"/>
              </a:rPr>
              <a:t>Scanners are due by 5:00 PM on Friday of the same week</a:t>
            </a:r>
          </a:p>
          <a:p>
            <a:pPr marL="1543050" lvl="3" indent="-171450">
              <a:buFont typeface="Arial" panose="020B0604020202020204" pitchFamily="34" charset="0"/>
              <a:buChar char="•"/>
            </a:pPr>
            <a:r>
              <a:rPr lang="en-US" sz="1400" dirty="0">
                <a:latin typeface="Garamond" panose="02020404030301010803" pitchFamily="18" charset="0"/>
              </a:rPr>
              <a:t>Scanner batteries will last for approximately five days if the scanner is turned off when not in use </a:t>
            </a:r>
          </a:p>
          <a:p>
            <a:endParaRPr lang="en-US" sz="1400" dirty="0">
              <a:latin typeface="Garamond" panose="02020404030301010803" pitchFamily="18" charset="0"/>
              <a:ea typeface="Calibri" panose="020F0502020204030204" pitchFamily="34" charset="0"/>
            </a:endParaRPr>
          </a:p>
          <a:p>
            <a:endParaRPr lang="en-US" sz="1400" dirty="0">
              <a:latin typeface="Garamond" panose="02020404030301010803" pitchFamily="18" charset="0"/>
              <a:ea typeface="Calibri" panose="020F0502020204030204" pitchFamily="34" charset="0"/>
            </a:endParaRPr>
          </a:p>
        </p:txBody>
      </p:sp>
      <p:sp>
        <p:nvSpPr>
          <p:cNvPr id="4" name="Footer Placeholder 3">
            <a:extLst>
              <a:ext uri="{FF2B5EF4-FFF2-40B4-BE49-F238E27FC236}">
                <a16:creationId xmlns:a16="http://schemas.microsoft.com/office/drawing/2014/main" id="{434665B4-DFE1-4943-ACC5-898256666BD8}"/>
              </a:ext>
            </a:extLst>
          </p:cNvPr>
          <p:cNvSpPr>
            <a:spLocks noGrp="1"/>
          </p:cNvSpPr>
          <p:nvPr>
            <p:ph type="ftr" sz="quarter" idx="11"/>
          </p:nvPr>
        </p:nvSpPr>
        <p:spPr>
          <a:xfrm>
            <a:off x="8001000" y="6248401"/>
            <a:ext cx="381000" cy="304800"/>
          </a:xfrm>
        </p:spPr>
        <p:txBody>
          <a:bodyPr/>
          <a:lstStyle/>
          <a:p>
            <a:pPr>
              <a:defRPr/>
            </a:pPr>
            <a:r>
              <a:rPr lang="en-US" dirty="0"/>
              <a:t>19</a:t>
            </a:r>
          </a:p>
          <a:p>
            <a:pPr>
              <a:defRPr/>
            </a:pPr>
            <a:endParaRPr lang="en-US" dirty="0"/>
          </a:p>
        </p:txBody>
      </p:sp>
    </p:spTree>
    <p:extLst>
      <p:ext uri="{BB962C8B-B14F-4D97-AF65-F5344CB8AC3E}">
        <p14:creationId xmlns:p14="http://schemas.microsoft.com/office/powerpoint/2010/main" val="25710431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r>
              <a:rPr lang="en-US" sz="3600" b="1" dirty="0">
                <a:solidFill>
                  <a:prstClr val="black">
                    <a:lumMod val="85000"/>
                    <a:lumOff val="15000"/>
                  </a:prstClr>
                </a:solidFill>
                <a:latin typeface="Garamond" panose="02020404030301010803" pitchFamily="18" charset="0"/>
              </a:rPr>
              <a:t>Objectives</a:t>
            </a: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381000" y="914400"/>
            <a:ext cx="8305800" cy="5105400"/>
          </a:xfrm>
        </p:spPr>
        <p:txBody>
          <a:bodyPr>
            <a:noAutofit/>
          </a:bodyPr>
          <a:lstStyle/>
          <a:p>
            <a:pPr marL="0" indent="0">
              <a:buNone/>
            </a:pPr>
            <a:endParaRPr lang="en-US" sz="1200" dirty="0"/>
          </a:p>
          <a:p>
            <a:pPr lvl="1"/>
            <a:r>
              <a:rPr lang="en-US" sz="1400" b="1" dirty="0">
                <a:latin typeface="Garamond" panose="02020404030301010803" pitchFamily="18" charset="0"/>
                <a:cs typeface="Arial" panose="020B0604020202020204" pitchFamily="34" charset="0"/>
              </a:rPr>
              <a:t>Policies and Procedures</a:t>
            </a:r>
          </a:p>
          <a:p>
            <a:pPr lvl="1"/>
            <a:r>
              <a:rPr lang="en-US" sz="1400" b="1" dirty="0">
                <a:latin typeface="Garamond" panose="02020404030301010803" pitchFamily="18" charset="0"/>
                <a:cs typeface="Arial" panose="020B0604020202020204" pitchFamily="34" charset="0"/>
              </a:rPr>
              <a:t>Why is Property Management Important?</a:t>
            </a:r>
          </a:p>
          <a:p>
            <a:pPr lvl="1"/>
            <a:r>
              <a:rPr lang="en-US" sz="1400" b="1" dirty="0">
                <a:latin typeface="Garamond" panose="02020404030301010803" pitchFamily="18" charset="0"/>
                <a:cs typeface="Arial" panose="020B0604020202020204" pitchFamily="34" charset="0"/>
              </a:rPr>
              <a:t>Roles and Responsibilities of Agency Head, University Property Manager, and Department Property Custodian</a:t>
            </a:r>
          </a:p>
          <a:p>
            <a:pPr lvl="1"/>
            <a:r>
              <a:rPr lang="en-US" sz="1400" b="1" dirty="0">
                <a:latin typeface="Garamond" panose="02020404030301010803" pitchFamily="18" charset="0"/>
                <a:cs typeface="Arial" panose="020B0604020202020204" pitchFamily="34" charset="0"/>
              </a:rPr>
              <a:t>Definition of Assets &amp; Thresholds (property) types – Capital vs. Controlled</a:t>
            </a:r>
          </a:p>
          <a:p>
            <a:pPr lvl="1"/>
            <a:r>
              <a:rPr lang="en-US" sz="1400" b="1" dirty="0">
                <a:latin typeface="Garamond" panose="02020404030301010803" pitchFamily="18" charset="0"/>
                <a:cs typeface="Arial" panose="020B0604020202020204" pitchFamily="34" charset="0"/>
              </a:rPr>
              <a:t>Expenditure Account Codes for Some Capital Assets</a:t>
            </a:r>
          </a:p>
          <a:p>
            <a:pPr lvl="1"/>
            <a:r>
              <a:rPr lang="en-US" sz="1400" b="1" dirty="0">
                <a:latin typeface="Garamond" panose="02020404030301010803" pitchFamily="18" charset="0"/>
                <a:cs typeface="Arial" panose="020B0604020202020204" pitchFamily="34" charset="0"/>
              </a:rPr>
              <a:t>Acquisition</a:t>
            </a:r>
          </a:p>
          <a:p>
            <a:pPr lvl="1"/>
            <a:r>
              <a:rPr lang="en-US" sz="1400" b="1" dirty="0">
                <a:latin typeface="Garamond" panose="02020404030301010803" pitchFamily="18" charset="0"/>
                <a:cs typeface="Arial" panose="020B0604020202020204" pitchFamily="34" charset="0"/>
              </a:rPr>
              <a:t>Federally Purchased Equipment</a:t>
            </a:r>
          </a:p>
          <a:p>
            <a:pPr lvl="1"/>
            <a:r>
              <a:rPr lang="en-US" sz="1400" b="1" dirty="0">
                <a:latin typeface="Garamond" panose="02020404030301010803" pitchFamily="18" charset="0"/>
                <a:cs typeface="Arial" panose="020B0604020202020204" pitchFamily="34" charset="0"/>
              </a:rPr>
              <a:t>Identification and Tagging of Assets</a:t>
            </a:r>
          </a:p>
          <a:p>
            <a:pPr lvl="1"/>
            <a:r>
              <a:rPr lang="en-US" sz="1400" b="1" dirty="0">
                <a:latin typeface="Garamond" panose="02020404030301010803" pitchFamily="18" charset="0"/>
                <a:cs typeface="Arial" panose="020B0604020202020204" pitchFamily="34" charset="0"/>
              </a:rPr>
              <a:t>Tagging Assets</a:t>
            </a:r>
          </a:p>
          <a:p>
            <a:pPr lvl="1"/>
            <a:r>
              <a:rPr lang="en-US" sz="1400" b="1" dirty="0">
                <a:latin typeface="Garamond" panose="02020404030301010803" pitchFamily="18" charset="0"/>
                <a:cs typeface="Arial" panose="020B0604020202020204" pitchFamily="34" charset="0"/>
              </a:rPr>
              <a:t>Dispositions of assets – Donations, Transfers, Trade-ins,  Salvage, Obsolete, Lost, Missing, Stolen</a:t>
            </a:r>
          </a:p>
          <a:p>
            <a:pPr lvl="1"/>
            <a:r>
              <a:rPr lang="en-US" sz="1400" b="1" dirty="0">
                <a:latin typeface="Garamond" panose="02020404030301010803" pitchFamily="18" charset="0"/>
                <a:cs typeface="Arial" panose="020B0604020202020204" pitchFamily="34" charset="0"/>
              </a:rPr>
              <a:t>Surplus Warehouse Asset Transfers</a:t>
            </a:r>
          </a:p>
          <a:p>
            <a:pPr lvl="1"/>
            <a:r>
              <a:rPr lang="en-US" sz="1400" b="1" dirty="0">
                <a:latin typeface="Garamond" panose="02020404030301010803" pitchFamily="18" charset="0"/>
                <a:cs typeface="Arial" panose="020B0604020202020204" pitchFamily="34" charset="0"/>
              </a:rPr>
              <a:t>Annual Physical Inventory Verification – Key Elements</a:t>
            </a:r>
          </a:p>
          <a:p>
            <a:pPr lvl="1"/>
            <a:r>
              <a:rPr lang="en-US" sz="1400" b="1" dirty="0">
                <a:latin typeface="Garamond" panose="02020404030301010803" pitchFamily="18" charset="0"/>
                <a:cs typeface="Arial" panose="020B0604020202020204" pitchFamily="34" charset="0"/>
              </a:rPr>
              <a:t>Departmental Audit</a:t>
            </a:r>
          </a:p>
          <a:p>
            <a:pPr lvl="1"/>
            <a:r>
              <a:rPr lang="en-US" sz="1400" b="1" dirty="0">
                <a:latin typeface="Garamond" panose="02020404030301010803" pitchFamily="18" charset="0"/>
                <a:cs typeface="Arial" panose="020B0604020202020204" pitchFamily="34" charset="0"/>
              </a:rPr>
              <a:t>Asset By Department Report</a:t>
            </a:r>
          </a:p>
          <a:p>
            <a:pPr lvl="1"/>
            <a:r>
              <a:rPr lang="en-US" sz="1400" b="1" dirty="0">
                <a:latin typeface="Garamond" panose="02020404030301010803" pitchFamily="18" charset="0"/>
                <a:cs typeface="Arial" panose="020B0604020202020204" pitchFamily="34" charset="0"/>
              </a:rPr>
              <a:t>PeopleSoft Asset Management System (PSAM) How to use as a Resource</a:t>
            </a:r>
          </a:p>
          <a:p>
            <a:pPr lvl="1"/>
            <a:r>
              <a:rPr lang="en-US" sz="1400" b="1" dirty="0">
                <a:latin typeface="Garamond" panose="02020404030301010803" pitchFamily="18" charset="0"/>
                <a:cs typeface="Arial" panose="020B0604020202020204" pitchFamily="34" charset="0"/>
              </a:rPr>
              <a:t>Property Management Forms (Updated effective 09/01/2022)</a:t>
            </a:r>
          </a:p>
          <a:p>
            <a:pPr lvl="1"/>
            <a:r>
              <a:rPr lang="en-US" sz="1400" b="1" dirty="0">
                <a:latin typeface="Garamond" panose="02020404030301010803" pitchFamily="18" charset="0"/>
                <a:cs typeface="Arial" panose="020B0604020202020204" pitchFamily="34" charset="0"/>
              </a:rPr>
              <a:t>Contact Information</a:t>
            </a:r>
          </a:p>
          <a:p>
            <a:pPr marL="320040" lvl="1" indent="0">
              <a:buNone/>
            </a:pPr>
            <a:endParaRPr lang="en-US" sz="1800" b="1" dirty="0">
              <a:latin typeface="Garamond" panose="02020404030301010803" pitchFamily="18" charset="0"/>
            </a:endParaRPr>
          </a:p>
          <a:p>
            <a:pPr lvl="1"/>
            <a:endParaRPr lang="en-US" sz="1800" dirty="0"/>
          </a:p>
          <a:p>
            <a:pPr marL="0" indent="0">
              <a:buNone/>
            </a:pPr>
            <a:endParaRPr lang="en-US" sz="1800" dirty="0"/>
          </a:p>
        </p:txBody>
      </p:sp>
      <p:sp>
        <p:nvSpPr>
          <p:cNvPr id="4" name="Footer Placeholder 3">
            <a:extLst>
              <a:ext uri="{FF2B5EF4-FFF2-40B4-BE49-F238E27FC236}">
                <a16:creationId xmlns:a16="http://schemas.microsoft.com/office/drawing/2014/main" id="{E67443A5-C49E-4AF4-814D-E4989D2CFF6D}"/>
              </a:ext>
            </a:extLst>
          </p:cNvPr>
          <p:cNvSpPr>
            <a:spLocks noGrp="1"/>
          </p:cNvSpPr>
          <p:nvPr>
            <p:ph type="ftr" sz="quarter" idx="11"/>
          </p:nvPr>
        </p:nvSpPr>
        <p:spPr>
          <a:xfrm>
            <a:off x="7924800" y="6248400"/>
            <a:ext cx="381000" cy="325501"/>
          </a:xfrm>
        </p:spPr>
        <p:txBody>
          <a:bodyPr/>
          <a:lstStyle/>
          <a:p>
            <a:pPr>
              <a:defRPr/>
            </a:pPr>
            <a:r>
              <a:rPr lang="en-US" dirty="0"/>
              <a:t>2</a:t>
            </a:r>
          </a:p>
          <a:p>
            <a:pPr>
              <a:defRPr/>
            </a:pPr>
            <a:endParaRPr lang="en-US" dirty="0"/>
          </a:p>
        </p:txBody>
      </p:sp>
    </p:spTree>
    <p:extLst>
      <p:ext uri="{BB962C8B-B14F-4D97-AF65-F5344CB8AC3E}">
        <p14:creationId xmlns:p14="http://schemas.microsoft.com/office/powerpoint/2010/main" val="39936566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609600" y="762000"/>
            <a:ext cx="8077200" cy="5257800"/>
          </a:xfrm>
        </p:spPr>
        <p:txBody>
          <a:bodyPr>
            <a:noAutofit/>
          </a:bodyPr>
          <a:lstStyle/>
          <a:p>
            <a:pPr marL="0" indent="0">
              <a:buNone/>
            </a:pPr>
            <a:endParaRPr lang="en-US" sz="1200" dirty="0"/>
          </a:p>
          <a:p>
            <a:pPr marL="320040" lvl="1" indent="0">
              <a:buNone/>
            </a:pPr>
            <a:endParaRPr lang="en-US" sz="1000" dirty="0"/>
          </a:p>
        </p:txBody>
      </p:sp>
      <p:sp>
        <p:nvSpPr>
          <p:cNvPr id="5" name="TextBox 4"/>
          <p:cNvSpPr txBox="1"/>
          <p:nvPr/>
        </p:nvSpPr>
        <p:spPr>
          <a:xfrm>
            <a:off x="762000" y="391180"/>
            <a:ext cx="7543800" cy="523220"/>
          </a:xfrm>
          <a:prstGeom prst="rect">
            <a:avLst/>
          </a:prstGeom>
          <a:noFill/>
        </p:spPr>
        <p:txBody>
          <a:bodyPr wrap="square" rtlCol="0">
            <a:spAutoFit/>
          </a:bodyPr>
          <a:lstStyle/>
          <a:p>
            <a:pPr algn="ctr"/>
            <a:r>
              <a:rPr lang="en-US" sz="2800" b="1" dirty="0">
                <a:latin typeface="Garamond" panose="02020404030301010803" pitchFamily="18" charset="0"/>
              </a:rPr>
              <a:t>Annual Physical Inventory  (continued) </a:t>
            </a:r>
          </a:p>
        </p:txBody>
      </p:sp>
      <p:sp>
        <p:nvSpPr>
          <p:cNvPr id="4" name="Rectangle 3"/>
          <p:cNvSpPr/>
          <p:nvPr/>
        </p:nvSpPr>
        <p:spPr>
          <a:xfrm>
            <a:off x="685800" y="1066800"/>
            <a:ext cx="7696200" cy="5416868"/>
          </a:xfrm>
          <a:prstGeom prst="rect">
            <a:avLst/>
          </a:prstGeom>
        </p:spPr>
        <p:txBody>
          <a:bodyPr wrap="square">
            <a:spAutoFit/>
          </a:bodyPr>
          <a:lstStyle/>
          <a:p>
            <a:pPr marL="171450" indent="-171450">
              <a:buFont typeface="Arial" panose="020B0604020202020204" pitchFamily="34" charset="0"/>
              <a:buChar char="•"/>
            </a:pPr>
            <a:endParaRPr lang="en-US" sz="1400" dirty="0">
              <a:latin typeface="Garamond" panose="02020404030301010803" pitchFamily="18" charset="0"/>
            </a:endParaRPr>
          </a:p>
          <a:p>
            <a:endParaRPr lang="en-US" sz="1400" dirty="0">
              <a:latin typeface="Garamond" panose="02020404030301010803" pitchFamily="18" charset="0"/>
              <a:ea typeface="Calibri" panose="020F0502020204030204" pitchFamily="34" charset="0"/>
            </a:endParaRPr>
          </a:p>
          <a:p>
            <a:pPr marL="171450" indent="-171450">
              <a:buFont typeface="Arial" panose="020B0604020202020204" pitchFamily="34" charset="0"/>
              <a:buChar char="•"/>
            </a:pPr>
            <a:r>
              <a:rPr lang="en-US" dirty="0">
                <a:latin typeface="Garamond" panose="02020404030301010803" pitchFamily="18" charset="0"/>
                <a:ea typeface="Calibri" panose="020F0502020204030204" pitchFamily="34" charset="0"/>
              </a:rPr>
              <a:t>Each department will receive a department inventory listing with instructions on how to conduct the annual inventory when a scanner is checked out.</a:t>
            </a:r>
          </a:p>
          <a:p>
            <a:pPr marL="171450" indent="-171450">
              <a:buFont typeface="Arial" panose="020B0604020202020204" pitchFamily="34" charset="0"/>
              <a:buChar char="•"/>
            </a:pPr>
            <a:r>
              <a:rPr lang="en-US" dirty="0">
                <a:latin typeface="Garamond" panose="02020404030301010803" pitchFamily="18" charset="0"/>
                <a:ea typeface="Calibri" panose="020F0502020204030204" pitchFamily="34" charset="0"/>
              </a:rPr>
              <a:t>The department inventory listing provides the following information:</a:t>
            </a:r>
          </a:p>
          <a:p>
            <a:pPr marL="1200150" lvl="2" indent="-285750">
              <a:buFont typeface="Courier New" panose="02070309020205020404" pitchFamily="49" charset="0"/>
              <a:buChar char="o"/>
            </a:pPr>
            <a:r>
              <a:rPr lang="en-US" sz="1600" dirty="0">
                <a:latin typeface="Garamond" panose="02020404030301010803" pitchFamily="18" charset="0"/>
              </a:rPr>
              <a:t>University Inventory Tag Number </a:t>
            </a:r>
          </a:p>
          <a:p>
            <a:pPr marL="1200150" lvl="2" indent="-285750">
              <a:buFont typeface="Courier New" panose="02070309020205020404" pitchFamily="49" charset="0"/>
              <a:buChar char="o"/>
            </a:pPr>
            <a:r>
              <a:rPr lang="en-US" sz="1600" dirty="0">
                <a:latin typeface="Garamond" panose="02020404030301010803" pitchFamily="18" charset="0"/>
              </a:rPr>
              <a:t>Asset Class</a:t>
            </a:r>
          </a:p>
          <a:p>
            <a:pPr marL="1200150" lvl="2" indent="-285750">
              <a:buFont typeface="Courier New" panose="02070309020205020404" pitchFamily="49" charset="0"/>
              <a:buChar char="o"/>
            </a:pPr>
            <a:r>
              <a:rPr lang="en-US" sz="1600" dirty="0">
                <a:latin typeface="Garamond" panose="02020404030301010803" pitchFamily="18" charset="0"/>
              </a:rPr>
              <a:t>Acquisition Date </a:t>
            </a:r>
          </a:p>
          <a:p>
            <a:pPr marL="1200150" lvl="2" indent="-285750">
              <a:buFont typeface="Courier New" panose="02070309020205020404" pitchFamily="49" charset="0"/>
              <a:buChar char="o"/>
            </a:pPr>
            <a:r>
              <a:rPr lang="en-US" sz="1600" dirty="0">
                <a:latin typeface="Garamond" panose="02020404030301010803" pitchFamily="18" charset="0"/>
              </a:rPr>
              <a:t>Description of the asset </a:t>
            </a:r>
          </a:p>
          <a:p>
            <a:pPr marL="1200150" lvl="2" indent="-285750">
              <a:buFont typeface="Courier New" panose="02070309020205020404" pitchFamily="49" charset="0"/>
              <a:buChar char="o"/>
            </a:pPr>
            <a:r>
              <a:rPr lang="en-US" sz="1600" dirty="0">
                <a:latin typeface="Garamond" panose="02020404030301010803" pitchFamily="18" charset="0"/>
              </a:rPr>
              <a:t>Location (department, building, and room number) </a:t>
            </a:r>
          </a:p>
          <a:p>
            <a:pPr marL="1200150" lvl="2" indent="-285750">
              <a:buFont typeface="Courier New" panose="02070309020205020404" pitchFamily="49" charset="0"/>
              <a:buChar char="o"/>
            </a:pPr>
            <a:r>
              <a:rPr lang="en-US" sz="1600" dirty="0">
                <a:latin typeface="Garamond" panose="02020404030301010803" pitchFamily="18" charset="0"/>
              </a:rPr>
              <a:t>Serial number, (when applicable) </a:t>
            </a:r>
          </a:p>
          <a:p>
            <a:pPr marL="1200150" lvl="2" indent="-285750">
              <a:buFont typeface="Courier New" panose="02070309020205020404" pitchFamily="49" charset="0"/>
              <a:buChar char="o"/>
            </a:pPr>
            <a:r>
              <a:rPr lang="en-US" sz="1600" dirty="0">
                <a:latin typeface="Garamond" panose="02020404030301010803" pitchFamily="18" charset="0"/>
              </a:rPr>
              <a:t>Historical cost of the asset </a:t>
            </a:r>
          </a:p>
          <a:p>
            <a:pPr marL="285750" indent="-285750">
              <a:buFont typeface="Arial" panose="020B0604020202020204" pitchFamily="34" charset="0"/>
              <a:buChar char="•"/>
            </a:pPr>
            <a:r>
              <a:rPr lang="en-US" dirty="0">
                <a:latin typeface="Garamond" panose="02020404030301010803" pitchFamily="18" charset="0"/>
              </a:rPr>
              <a:t>The scanners verify the</a:t>
            </a:r>
          </a:p>
          <a:p>
            <a:pPr marL="1200150" lvl="2" indent="-285750">
              <a:buFont typeface="Courier New" panose="02070309020205020404" pitchFamily="49" charset="0"/>
              <a:buChar char="o"/>
            </a:pPr>
            <a:r>
              <a:rPr lang="en-US" dirty="0">
                <a:latin typeface="Garamond" panose="02020404030301010803" pitchFamily="18" charset="0"/>
              </a:rPr>
              <a:t>University Tag Number</a:t>
            </a:r>
          </a:p>
          <a:p>
            <a:pPr marL="1200150" lvl="2" indent="-285750">
              <a:buFont typeface="Courier New" panose="02070309020205020404" pitchFamily="49" charset="0"/>
              <a:buChar char="o"/>
            </a:pPr>
            <a:r>
              <a:rPr lang="en-US" dirty="0">
                <a:latin typeface="Garamond" panose="02020404030301010803" pitchFamily="18" charset="0"/>
              </a:rPr>
              <a:t>Location: Building; Floor; Room; Suite</a:t>
            </a:r>
          </a:p>
          <a:p>
            <a:pPr marL="1200150" lvl="2" indent="-285750">
              <a:buFont typeface="Courier New" panose="02070309020205020404" pitchFamily="49" charset="0"/>
              <a:buChar char="o"/>
            </a:pPr>
            <a:r>
              <a:rPr lang="en-US" dirty="0">
                <a:latin typeface="Garamond" panose="02020404030301010803" pitchFamily="18" charset="0"/>
              </a:rPr>
              <a:t>Off-Campus – Possession of the property verified with Off-campus Asset form</a:t>
            </a:r>
          </a:p>
          <a:p>
            <a:pPr marL="742950" lvl="1" indent="-285750">
              <a:buFont typeface="Courier New" panose="02070309020205020404" pitchFamily="49" charset="0"/>
              <a:buChar char="o"/>
            </a:pPr>
            <a:endParaRPr lang="en-US" dirty="0">
              <a:latin typeface="Garamond" panose="02020404030301010803" pitchFamily="18" charset="0"/>
            </a:endParaRPr>
          </a:p>
          <a:p>
            <a:pPr marL="628650" lvl="1" indent="-171450">
              <a:buFont typeface="Arial" panose="020B0604020202020204" pitchFamily="34" charset="0"/>
              <a:buChar char="•"/>
            </a:pPr>
            <a:endParaRPr lang="en-US" dirty="0">
              <a:latin typeface="Garamond" panose="02020404030301010803" pitchFamily="18" charset="0"/>
              <a:ea typeface="Calibri" panose="020F0502020204030204" pitchFamily="34" charset="0"/>
            </a:endParaRPr>
          </a:p>
          <a:p>
            <a:endParaRPr lang="en-US" sz="1400" dirty="0">
              <a:latin typeface="Garamond" panose="02020404030301010803" pitchFamily="18" charset="0"/>
              <a:ea typeface="Calibri" panose="020F0502020204030204" pitchFamily="34" charset="0"/>
            </a:endParaRPr>
          </a:p>
          <a:p>
            <a:endParaRPr lang="en-US" sz="1200" dirty="0">
              <a:latin typeface="Garamond" panose="02020404030301010803" pitchFamily="18" charset="0"/>
            </a:endParaRPr>
          </a:p>
        </p:txBody>
      </p:sp>
      <p:sp>
        <p:nvSpPr>
          <p:cNvPr id="6" name="Footer Placeholder 5">
            <a:extLst>
              <a:ext uri="{FF2B5EF4-FFF2-40B4-BE49-F238E27FC236}">
                <a16:creationId xmlns:a16="http://schemas.microsoft.com/office/drawing/2014/main" id="{B6BD9D94-1436-4514-BBBE-2FE6D19BCE68}"/>
              </a:ext>
            </a:extLst>
          </p:cNvPr>
          <p:cNvSpPr>
            <a:spLocks noGrp="1"/>
          </p:cNvSpPr>
          <p:nvPr>
            <p:ph type="ftr" sz="quarter" idx="11"/>
          </p:nvPr>
        </p:nvSpPr>
        <p:spPr>
          <a:xfrm>
            <a:off x="7924800" y="6208776"/>
            <a:ext cx="381000" cy="365125"/>
          </a:xfrm>
        </p:spPr>
        <p:txBody>
          <a:bodyPr/>
          <a:lstStyle/>
          <a:p>
            <a:pPr>
              <a:defRPr/>
            </a:pPr>
            <a:r>
              <a:rPr lang="en-US" dirty="0"/>
              <a:t>20</a:t>
            </a:r>
          </a:p>
        </p:txBody>
      </p:sp>
    </p:spTree>
    <p:extLst>
      <p:ext uri="{BB962C8B-B14F-4D97-AF65-F5344CB8AC3E}">
        <p14:creationId xmlns:p14="http://schemas.microsoft.com/office/powerpoint/2010/main" val="33780933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609600" y="914400"/>
            <a:ext cx="8077200" cy="5105400"/>
          </a:xfrm>
        </p:spPr>
        <p:txBody>
          <a:bodyPr>
            <a:noAutofit/>
          </a:bodyPr>
          <a:lstStyle/>
          <a:p>
            <a:pPr marL="0" indent="0">
              <a:buNone/>
            </a:pPr>
            <a:endParaRPr lang="en-US" sz="1200" dirty="0"/>
          </a:p>
          <a:p>
            <a:pPr marL="320040" lvl="1" indent="0">
              <a:buNone/>
            </a:pPr>
            <a:endParaRPr lang="en-US" sz="1000" dirty="0"/>
          </a:p>
        </p:txBody>
      </p:sp>
      <p:sp>
        <p:nvSpPr>
          <p:cNvPr id="5" name="TextBox 4"/>
          <p:cNvSpPr txBox="1"/>
          <p:nvPr/>
        </p:nvSpPr>
        <p:spPr>
          <a:xfrm>
            <a:off x="762000" y="391180"/>
            <a:ext cx="7543800" cy="52322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Annual Physical Inventory (continued)   </a:t>
            </a:r>
          </a:p>
        </p:txBody>
      </p:sp>
      <p:sp>
        <p:nvSpPr>
          <p:cNvPr id="4" name="Rectangle 3"/>
          <p:cNvSpPr/>
          <p:nvPr/>
        </p:nvSpPr>
        <p:spPr>
          <a:xfrm>
            <a:off x="685800" y="1066800"/>
            <a:ext cx="7696200" cy="5570756"/>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Garamond" panose="02020404030301010803" pitchFamily="18" charset="0"/>
              <a:ea typeface="Calibri" panose="020F050202020403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Garamond" panose="02020404030301010803" pitchFamily="18" charset="0"/>
              </a:rPr>
              <a:t>After Department Inventory is completed</a:t>
            </a:r>
            <a:r>
              <a:rPr lang="en-US" sz="2000" dirty="0">
                <a:solidFill>
                  <a:prstClr val="black"/>
                </a:solidFill>
                <a:latin typeface="Garamond" panose="02020404030301010803" pitchFamily="18" charset="0"/>
              </a:rPr>
              <a:t> with scanning</a:t>
            </a:r>
          </a:p>
          <a:p>
            <a:pPr marL="731520" lvl="1" indent="-274320" fontAlgn="auto">
              <a:spcBef>
                <a:spcPct val="20000"/>
              </a:spcBef>
              <a:spcAft>
                <a:spcPts val="0"/>
              </a:spcAft>
              <a:buClr>
                <a:srgbClr val="AD0101"/>
              </a:buClr>
              <a:buFont typeface="Wingdings" panose="05000000000000000000" pitchFamily="2" charset="2"/>
              <a:buChar char="v"/>
            </a:pPr>
            <a:r>
              <a:rPr lang="en-US" sz="1600" dirty="0">
                <a:solidFill>
                  <a:srgbClr val="303030"/>
                </a:solidFill>
                <a:latin typeface="Garamond" panose="02020404030301010803" pitchFamily="18" charset="0"/>
              </a:rPr>
              <a:t>The scanner is returned, Property Management extracts the scanned inventory report from the scanner. Scanned inventory files are uploaded to PeopleSoft Asset Management, Property Management personnel generate an inventory report for the Department. The inventory reports are emailed to the department Property Custodian for review and updates.</a:t>
            </a:r>
          </a:p>
          <a:p>
            <a:pPr marL="731520" lvl="1" indent="-274320" fontAlgn="auto">
              <a:spcBef>
                <a:spcPct val="20000"/>
              </a:spcBef>
              <a:spcAft>
                <a:spcPts val="0"/>
              </a:spcAft>
              <a:buClr>
                <a:srgbClr val="AD0101"/>
              </a:buClr>
              <a:buFont typeface="Wingdings" panose="05000000000000000000" pitchFamily="2" charset="2"/>
              <a:buChar char="v"/>
            </a:pPr>
            <a:r>
              <a:rPr lang="en-US" sz="1600" dirty="0">
                <a:solidFill>
                  <a:srgbClr val="303030"/>
                </a:solidFill>
                <a:latin typeface="Garamond" panose="02020404030301010803" pitchFamily="18" charset="0"/>
              </a:rPr>
              <a:t>After the final scanned inventory is completed and all related forms are received (Missing/Stolen, Transfer, updated Off-Campus Equipment forms), Property Management will send the department the final Property Listing.</a:t>
            </a:r>
          </a:p>
          <a:p>
            <a:pPr marL="731520" lvl="1" indent="-274320" fontAlgn="auto">
              <a:spcBef>
                <a:spcPct val="20000"/>
              </a:spcBef>
              <a:spcAft>
                <a:spcPts val="0"/>
              </a:spcAft>
              <a:buClr>
                <a:srgbClr val="AD0101"/>
              </a:buClr>
              <a:buFont typeface="Wingdings" panose="05000000000000000000" pitchFamily="2" charset="2"/>
              <a:buChar char="v"/>
            </a:pPr>
            <a:r>
              <a:rPr lang="en-US" sz="1600" dirty="0">
                <a:solidFill>
                  <a:srgbClr val="303030"/>
                </a:solidFill>
                <a:latin typeface="Garamond" panose="02020404030301010803" pitchFamily="18" charset="0"/>
              </a:rPr>
              <a:t>Departments submit the CERTIFICATION OF DEPARTMENTAL PHYSICAL INVENTORY Form via DocuSign. </a:t>
            </a:r>
          </a:p>
          <a:p>
            <a:pPr marL="1223010" lvl="3" indent="-171450" fontAlgn="auto">
              <a:spcBef>
                <a:spcPct val="20000"/>
              </a:spcBef>
              <a:spcAft>
                <a:spcPts val="0"/>
              </a:spcAft>
              <a:buClr>
                <a:srgbClr val="AD0101"/>
              </a:buClr>
              <a:buFont typeface="Wingdings" panose="05000000000000000000" pitchFamily="2" charset="2"/>
              <a:buChar char="Ø"/>
            </a:pPr>
            <a:r>
              <a:rPr lang="en-US" sz="1600" dirty="0">
                <a:solidFill>
                  <a:srgbClr val="303030"/>
                </a:solidFill>
                <a:latin typeface="Garamond" panose="02020404030301010803" pitchFamily="18" charset="0"/>
              </a:rPr>
              <a:t>This form requires the signature of the Property Custodian, the Department Head, and College/Division Business Administrator. </a:t>
            </a:r>
          </a:p>
          <a:p>
            <a:pPr marL="1223010" lvl="3" indent="-171450" fontAlgn="auto">
              <a:spcBef>
                <a:spcPct val="20000"/>
              </a:spcBef>
              <a:spcAft>
                <a:spcPts val="0"/>
              </a:spcAft>
              <a:buClr>
                <a:srgbClr val="AD0101"/>
              </a:buClr>
              <a:buFont typeface="Wingdings" panose="05000000000000000000" pitchFamily="2" charset="2"/>
              <a:buChar char="Ø"/>
            </a:pPr>
            <a:r>
              <a:rPr lang="en-US" sz="1600" dirty="0">
                <a:solidFill>
                  <a:srgbClr val="303030"/>
                </a:solidFill>
                <a:latin typeface="Garamond" panose="02020404030301010803" pitchFamily="18" charset="0"/>
              </a:rPr>
              <a:t>This form is due to Property Management within 30 days of the Annual Inventory due date.</a:t>
            </a:r>
            <a:endParaRPr lang="en-US" sz="1600" dirty="0">
              <a:solidFill>
                <a:prstClr val="black"/>
              </a:solidFill>
              <a:latin typeface="Garamond" panose="02020404030301010803" pitchFamily="18" charset="0"/>
            </a:endParaRPr>
          </a:p>
          <a:p>
            <a:pPr lvl="0">
              <a:defRPr/>
            </a:pPr>
            <a:endParaRPr lang="en-US" sz="1600" dirty="0">
              <a:solidFill>
                <a:prstClr val="black"/>
              </a:solidFill>
              <a:latin typeface="Garamond" panose="02020404030301010803"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Garamond" panose="02020404030301010803" pitchFamily="18" charset="0"/>
            </a:endParaRPr>
          </a:p>
          <a:p>
            <a:pPr lvl="1"/>
            <a:r>
              <a:rPr kumimoji="0" lang="en-US" sz="1600" b="0" i="0" u="none" strike="noStrike" kern="1200" cap="none" spc="0" normalizeH="0" baseline="0" noProof="0" dirty="0">
                <a:ln>
                  <a:noFill/>
                </a:ln>
                <a:solidFill>
                  <a:prstClr val="black"/>
                </a:solidFill>
                <a:effectLst/>
                <a:uLnTx/>
                <a:uFillTx/>
                <a:latin typeface="Garamond" panose="02020404030301010803"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Garamond" panose="02020404030301010803"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p:txBody>
      </p:sp>
      <p:sp>
        <p:nvSpPr>
          <p:cNvPr id="6" name="Footer Placeholder 5">
            <a:extLst>
              <a:ext uri="{FF2B5EF4-FFF2-40B4-BE49-F238E27FC236}">
                <a16:creationId xmlns:a16="http://schemas.microsoft.com/office/drawing/2014/main" id="{D6DFF6C2-437A-499A-B8DD-C3B90B427F89}"/>
              </a:ext>
            </a:extLst>
          </p:cNvPr>
          <p:cNvSpPr>
            <a:spLocks noGrp="1"/>
          </p:cNvSpPr>
          <p:nvPr>
            <p:ph type="ftr" sz="quarter" idx="11"/>
          </p:nvPr>
        </p:nvSpPr>
        <p:spPr>
          <a:xfrm>
            <a:off x="7924800" y="6208776"/>
            <a:ext cx="381000" cy="365125"/>
          </a:xfrm>
        </p:spPr>
        <p:txBody>
          <a:bodyPr/>
          <a:lstStyle/>
          <a:p>
            <a:pPr>
              <a:defRPr/>
            </a:pPr>
            <a:r>
              <a:rPr lang="en-US" dirty="0"/>
              <a:t>21</a:t>
            </a:r>
          </a:p>
          <a:p>
            <a:pPr>
              <a:defRPr/>
            </a:pPr>
            <a:endParaRPr lang="en-US" dirty="0"/>
          </a:p>
        </p:txBody>
      </p:sp>
    </p:spTree>
    <p:extLst>
      <p:ext uri="{BB962C8B-B14F-4D97-AF65-F5344CB8AC3E}">
        <p14:creationId xmlns:p14="http://schemas.microsoft.com/office/powerpoint/2010/main" val="18678170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609600" y="914400"/>
            <a:ext cx="8077200" cy="5105400"/>
          </a:xfrm>
        </p:spPr>
        <p:txBody>
          <a:bodyPr>
            <a:noAutofit/>
          </a:bodyPr>
          <a:lstStyle/>
          <a:p>
            <a:pPr marL="0" indent="0">
              <a:buNone/>
            </a:pPr>
            <a:endParaRPr lang="en-US" sz="1200" dirty="0"/>
          </a:p>
          <a:p>
            <a:pPr marL="320040" lvl="1" indent="0">
              <a:buNone/>
            </a:pPr>
            <a:endParaRPr lang="en-US" sz="1000" dirty="0"/>
          </a:p>
        </p:txBody>
      </p:sp>
      <p:sp>
        <p:nvSpPr>
          <p:cNvPr id="5" name="TextBox 4"/>
          <p:cNvSpPr txBox="1"/>
          <p:nvPr/>
        </p:nvSpPr>
        <p:spPr>
          <a:xfrm>
            <a:off x="762000" y="413551"/>
            <a:ext cx="7543800" cy="52322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Departmental Audit   </a:t>
            </a:r>
          </a:p>
        </p:txBody>
      </p:sp>
      <p:sp>
        <p:nvSpPr>
          <p:cNvPr id="4" name="Rectangle 3"/>
          <p:cNvSpPr/>
          <p:nvPr/>
        </p:nvSpPr>
        <p:spPr>
          <a:xfrm>
            <a:off x="685800" y="1066800"/>
            <a:ext cx="7696200" cy="5650778"/>
          </a:xfrm>
          <a:prstGeom prst="rect">
            <a:avLst/>
          </a:prstGeom>
        </p:spPr>
        <p:txBody>
          <a:bodyPr wrap="square">
            <a:spAutoFit/>
          </a:bodyPr>
          <a:lstStyle/>
          <a:p>
            <a:pPr marL="274320" lvl="0" indent="-274320" fontAlgn="auto">
              <a:spcBef>
                <a:spcPct val="20000"/>
              </a:spcBef>
              <a:spcAft>
                <a:spcPts val="0"/>
              </a:spcAft>
              <a:buClr>
                <a:srgbClr val="AD0101"/>
              </a:buClr>
              <a:buFont typeface="Wingdings" panose="05000000000000000000" pitchFamily="2" charset="2"/>
              <a:buChar char="v"/>
            </a:pPr>
            <a:r>
              <a:rPr lang="en-US" dirty="0">
                <a:solidFill>
                  <a:srgbClr val="303030"/>
                </a:solidFill>
                <a:latin typeface="Garamond" panose="02020404030301010803" pitchFamily="18" charset="0"/>
                <a:cs typeface="Arial" panose="020B0604020202020204" pitchFamily="34" charset="0"/>
              </a:rPr>
              <a:t>Annually, after all inventories are complete, 15 departments are randomly selected for inventory verification audits.</a:t>
            </a:r>
          </a:p>
          <a:p>
            <a:pPr marL="274320" lvl="0" indent="-274320" fontAlgn="auto">
              <a:spcBef>
                <a:spcPct val="20000"/>
              </a:spcBef>
              <a:spcAft>
                <a:spcPts val="0"/>
              </a:spcAft>
              <a:buClr>
                <a:srgbClr val="AD0101"/>
              </a:buClr>
              <a:buFont typeface="Wingdings" panose="05000000000000000000" pitchFamily="2" charset="2"/>
              <a:buChar char="v"/>
            </a:pPr>
            <a:endParaRPr lang="en-US" dirty="0">
              <a:solidFill>
                <a:srgbClr val="303030"/>
              </a:solidFill>
              <a:latin typeface="Garamond" panose="02020404030301010803" pitchFamily="18" charset="0"/>
              <a:cs typeface="Arial" panose="020B0604020202020204" pitchFamily="34" charset="0"/>
            </a:endParaRPr>
          </a:p>
          <a:p>
            <a:pPr marL="274320" lvl="0" indent="-274320" fontAlgn="auto">
              <a:spcBef>
                <a:spcPct val="20000"/>
              </a:spcBef>
              <a:spcAft>
                <a:spcPts val="0"/>
              </a:spcAft>
              <a:buClr>
                <a:srgbClr val="AD0101"/>
              </a:buClr>
              <a:buFont typeface="Wingdings" panose="05000000000000000000" pitchFamily="2" charset="2"/>
              <a:buChar char="v"/>
            </a:pPr>
            <a:r>
              <a:rPr lang="en-US" dirty="0">
                <a:solidFill>
                  <a:srgbClr val="303030"/>
                </a:solidFill>
                <a:latin typeface="Garamond" panose="02020404030301010803" pitchFamily="18" charset="0"/>
                <a:cs typeface="Arial" panose="020B0604020202020204" pitchFamily="34" charset="0"/>
              </a:rPr>
              <a:t>Property Management contacts the selected departments to schedule the verification visit.</a:t>
            </a:r>
          </a:p>
          <a:p>
            <a:pPr marL="274320" lvl="0" indent="-274320" fontAlgn="auto">
              <a:spcBef>
                <a:spcPct val="20000"/>
              </a:spcBef>
              <a:spcAft>
                <a:spcPts val="0"/>
              </a:spcAft>
              <a:buClr>
                <a:srgbClr val="AD0101"/>
              </a:buClr>
              <a:buFont typeface="Wingdings" panose="05000000000000000000" pitchFamily="2" charset="2"/>
              <a:buChar char="v"/>
            </a:pPr>
            <a:endParaRPr lang="en-US" dirty="0">
              <a:solidFill>
                <a:srgbClr val="303030"/>
              </a:solidFill>
              <a:latin typeface="Garamond" panose="02020404030301010803" pitchFamily="18" charset="0"/>
              <a:cs typeface="Arial" panose="020B0604020202020204" pitchFamily="34" charset="0"/>
            </a:endParaRPr>
          </a:p>
          <a:p>
            <a:pPr marL="274320" lvl="0" indent="-274320" fontAlgn="auto">
              <a:spcBef>
                <a:spcPct val="20000"/>
              </a:spcBef>
              <a:spcAft>
                <a:spcPts val="0"/>
              </a:spcAft>
              <a:buClr>
                <a:srgbClr val="AD0101"/>
              </a:buClr>
              <a:buFont typeface="Wingdings" panose="05000000000000000000" pitchFamily="2" charset="2"/>
              <a:buChar char="v"/>
            </a:pPr>
            <a:r>
              <a:rPr lang="en-US" dirty="0">
                <a:solidFill>
                  <a:srgbClr val="303030"/>
                </a:solidFill>
                <a:latin typeface="Garamond" panose="02020404030301010803" pitchFamily="18" charset="0"/>
                <a:cs typeface="Arial" panose="020B0604020202020204" pitchFamily="34" charset="0"/>
              </a:rPr>
              <a:t>Inventory audit verification includes confirming the location and existence of a sample of departmental assets to the most recently submitted inventory report.</a:t>
            </a:r>
          </a:p>
          <a:p>
            <a:pPr marL="274320" lvl="0" indent="-274320" fontAlgn="auto">
              <a:spcBef>
                <a:spcPct val="20000"/>
              </a:spcBef>
              <a:spcAft>
                <a:spcPts val="0"/>
              </a:spcAft>
              <a:buClr>
                <a:srgbClr val="AD0101"/>
              </a:buClr>
              <a:buFont typeface="Wingdings" panose="05000000000000000000" pitchFamily="2" charset="2"/>
              <a:buChar char="v"/>
            </a:pPr>
            <a:endParaRPr lang="en-US" dirty="0">
              <a:solidFill>
                <a:srgbClr val="303030"/>
              </a:solidFill>
              <a:latin typeface="Garamond" panose="02020404030301010803" pitchFamily="18" charset="0"/>
              <a:cs typeface="Arial" panose="020B0604020202020204" pitchFamily="34" charset="0"/>
            </a:endParaRPr>
          </a:p>
          <a:p>
            <a:pPr marL="274320" lvl="0" indent="-274320" fontAlgn="auto">
              <a:spcBef>
                <a:spcPct val="20000"/>
              </a:spcBef>
              <a:spcAft>
                <a:spcPts val="0"/>
              </a:spcAft>
              <a:buClr>
                <a:srgbClr val="AD0101"/>
              </a:buClr>
              <a:buFont typeface="Wingdings" panose="05000000000000000000" pitchFamily="2" charset="2"/>
              <a:buChar char="v"/>
            </a:pPr>
            <a:r>
              <a:rPr lang="en-US" dirty="0">
                <a:solidFill>
                  <a:srgbClr val="303030"/>
                </a:solidFill>
                <a:latin typeface="Garamond" panose="02020404030301010803" pitchFamily="18" charset="0"/>
                <a:cs typeface="Arial" panose="020B0604020202020204" pitchFamily="34" charset="0"/>
              </a:rPr>
              <a:t>For a detailing of Annual Physical Inventory processes, refer to UH Property Management Guidelines at: </a:t>
            </a:r>
          </a:p>
          <a:p>
            <a:pPr lvl="2" fontAlgn="auto">
              <a:spcBef>
                <a:spcPct val="20000"/>
              </a:spcBef>
              <a:spcAft>
                <a:spcPts val="0"/>
              </a:spcAft>
              <a:buClr>
                <a:srgbClr val="AD0101"/>
              </a:buClr>
            </a:pPr>
            <a:r>
              <a:rPr lang="en-US" dirty="0">
                <a:latin typeface="Garamond" panose="02020404030301010803" pitchFamily="18" charset="0"/>
                <a:hlinkClick r:id="rId5"/>
              </a:rPr>
              <a:t>Property Management Guidelines - University of Houston (uh.edu)</a:t>
            </a:r>
            <a:endParaRPr lang="en-US" dirty="0">
              <a:solidFill>
                <a:srgbClr val="303030"/>
              </a:solidFill>
              <a:latin typeface="Garamond" panose="02020404030301010803" pitchFamily="18"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b="1" i="0" u="none" strike="noStrike" kern="1200" cap="none" spc="0" normalizeH="0" baseline="0" noProof="0" dirty="0">
                <a:ln>
                  <a:noFill/>
                </a:ln>
                <a:solidFill>
                  <a:prstClr val="black"/>
                </a:solidFill>
                <a:effectLst/>
                <a:uLnTx/>
                <a:uFillTx/>
                <a:latin typeface="Garamond" panose="02020404030301010803" pitchFamily="18" charset="0"/>
                <a:ea typeface="Calibri" panose="020F0502020204030204"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Garamond" panose="02020404030301010803" pitchFamily="18" charset="0"/>
              <a:ea typeface="Calibri" panose="020F050202020403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2000" dirty="0">
              <a:solidFill>
                <a:prstClr val="black"/>
              </a:solidFill>
              <a:latin typeface="Garamond" panose="02020404030301010803"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Garamond" panose="02020404030301010803"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Garamond" panose="02020404030301010803" pitchFamily="18" charset="0"/>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600" b="1" dirty="0">
              <a:solidFill>
                <a:prstClr val="black"/>
              </a:solidFill>
              <a:latin typeface="Garamond" panose="02020404030301010803" pitchFamily="18" charset="0"/>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6" name="Footer Placeholder 5">
            <a:extLst>
              <a:ext uri="{FF2B5EF4-FFF2-40B4-BE49-F238E27FC236}">
                <a16:creationId xmlns:a16="http://schemas.microsoft.com/office/drawing/2014/main" id="{D6DFF6C2-437A-499A-B8DD-C3B90B427F89}"/>
              </a:ext>
            </a:extLst>
          </p:cNvPr>
          <p:cNvSpPr>
            <a:spLocks noGrp="1"/>
          </p:cNvSpPr>
          <p:nvPr>
            <p:ph type="ftr" sz="quarter" idx="11"/>
          </p:nvPr>
        </p:nvSpPr>
        <p:spPr>
          <a:xfrm>
            <a:off x="7924800" y="6149829"/>
            <a:ext cx="381000" cy="401701"/>
          </a:xfrm>
        </p:spPr>
        <p:txBody>
          <a:bodyPr/>
          <a:lstStyle/>
          <a:p>
            <a:pPr>
              <a:defRPr/>
            </a:pPr>
            <a:endParaRPr lang="en-US" dirty="0"/>
          </a:p>
          <a:p>
            <a:pPr>
              <a:defRPr/>
            </a:pPr>
            <a:r>
              <a:rPr lang="en-US" dirty="0"/>
              <a:t>22</a:t>
            </a:r>
          </a:p>
          <a:p>
            <a:pPr>
              <a:defRPr/>
            </a:pPr>
            <a:endParaRPr lang="en-US" dirty="0"/>
          </a:p>
        </p:txBody>
      </p:sp>
    </p:spTree>
    <p:extLst>
      <p:ext uri="{BB962C8B-B14F-4D97-AF65-F5344CB8AC3E}">
        <p14:creationId xmlns:p14="http://schemas.microsoft.com/office/powerpoint/2010/main" val="320674009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609600" y="914400"/>
            <a:ext cx="8077200" cy="5105400"/>
          </a:xfrm>
        </p:spPr>
        <p:txBody>
          <a:bodyPr>
            <a:noAutofit/>
          </a:bodyPr>
          <a:lstStyle/>
          <a:p>
            <a:pPr marL="0" indent="0">
              <a:buNone/>
            </a:pPr>
            <a:endParaRPr lang="en-US" sz="1200" dirty="0"/>
          </a:p>
          <a:p>
            <a:pPr marL="320040" lvl="1" indent="0">
              <a:buNone/>
            </a:pPr>
            <a:endParaRPr lang="en-US" sz="1000" dirty="0"/>
          </a:p>
        </p:txBody>
      </p:sp>
      <p:sp>
        <p:nvSpPr>
          <p:cNvPr id="5" name="TextBox 4"/>
          <p:cNvSpPr txBox="1"/>
          <p:nvPr/>
        </p:nvSpPr>
        <p:spPr>
          <a:xfrm>
            <a:off x="762000" y="391180"/>
            <a:ext cx="7543800" cy="52322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b="1" dirty="0">
                <a:solidFill>
                  <a:prstClr val="black"/>
                </a:solidFill>
                <a:latin typeface="Garamond" panose="02020404030301010803" pitchFamily="18" charset="0"/>
              </a:rPr>
              <a:t>Asset By Department Report</a:t>
            </a:r>
            <a:r>
              <a:rPr kumimoji="0" lang="en-US" sz="2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   </a:t>
            </a:r>
          </a:p>
        </p:txBody>
      </p:sp>
      <p:sp>
        <p:nvSpPr>
          <p:cNvPr id="4" name="Rectangle 3"/>
          <p:cNvSpPr/>
          <p:nvPr/>
        </p:nvSpPr>
        <p:spPr>
          <a:xfrm>
            <a:off x="685800" y="1066800"/>
            <a:ext cx="7696200" cy="5186035"/>
          </a:xfrm>
          <a:prstGeom prst="rect">
            <a:avLst/>
          </a:prstGeom>
        </p:spPr>
        <p:txBody>
          <a:bodyPr wrap="square">
            <a:spAutoFit/>
          </a:bodyPr>
          <a:lstStyle/>
          <a:p>
            <a:pPr marL="285750" indent="-285750">
              <a:buFont typeface="Arial" panose="020B0604020202020204" pitchFamily="34" charset="0"/>
              <a:buChar char="•"/>
              <a:defRPr/>
            </a:pPr>
            <a:r>
              <a:rPr kumimoji="0" lang="en-US" sz="2000" i="0" u="none" strike="noStrike" kern="1200" cap="none" spc="0" normalizeH="0" baseline="0" noProof="0" dirty="0">
                <a:ln>
                  <a:noFill/>
                </a:ln>
                <a:solidFill>
                  <a:prstClr val="black"/>
                </a:solidFill>
                <a:effectLst/>
                <a:uLnTx/>
                <a:uFillTx/>
                <a:latin typeface="Garamond" panose="02020404030301010803" pitchFamily="18" charset="0"/>
                <a:ea typeface="Calibri" panose="020F0502020204030204" pitchFamily="34" charset="0"/>
              </a:rPr>
              <a:t>Departments can run an Asset By Department Report in PeopleSoft.</a:t>
            </a:r>
          </a:p>
          <a:p>
            <a:pPr marL="800100" lvl="1" indent="-342900">
              <a:buFont typeface="Courier New" panose="02070309020205020404" pitchFamily="49" charset="0"/>
              <a:buChar char="o"/>
              <a:defRPr/>
            </a:pPr>
            <a:r>
              <a:rPr lang="en-US" sz="2000" dirty="0">
                <a:solidFill>
                  <a:prstClr val="black"/>
                </a:solidFill>
                <a:latin typeface="Garamond" panose="02020404030301010803" pitchFamily="18" charset="0"/>
                <a:ea typeface="Calibri" panose="020F0502020204030204" pitchFamily="34" charset="0"/>
              </a:rPr>
              <a:t>The report provides a</a:t>
            </a:r>
            <a:r>
              <a:rPr lang="en-US" sz="2000" dirty="0">
                <a:solidFill>
                  <a:prstClr val="black"/>
                </a:solidFill>
                <a:latin typeface="Garamond" panose="02020404030301010803" pitchFamily="18" charset="0"/>
              </a:rPr>
              <a:t> list of the  current assets assigned to the department.</a:t>
            </a:r>
          </a:p>
          <a:p>
            <a:pPr marL="800100" lvl="1" indent="-342900">
              <a:buFont typeface="Courier New" panose="02070309020205020404" pitchFamily="49" charset="0"/>
              <a:buChar char="o"/>
              <a:defRPr/>
            </a:pPr>
            <a:r>
              <a:rPr lang="en-US" sz="2000" dirty="0">
                <a:solidFill>
                  <a:prstClr val="black"/>
                </a:solidFill>
                <a:latin typeface="Garamond" panose="02020404030301010803" pitchFamily="18" charset="0"/>
              </a:rPr>
              <a:t>The cost center of the asset</a:t>
            </a:r>
          </a:p>
          <a:p>
            <a:pPr marL="285750" indent="-285750" algn="ctr">
              <a:buFont typeface="Arial" panose="020B0604020202020204" pitchFamily="34" charset="0"/>
              <a:buChar char="•"/>
              <a:defRPr/>
            </a:pPr>
            <a:r>
              <a:rPr lang="en-US" dirty="0">
                <a:solidFill>
                  <a:prstClr val="black"/>
                </a:solidFill>
                <a:latin typeface="Garamond" panose="02020404030301010803" pitchFamily="18" charset="0"/>
              </a:rPr>
              <a:t> </a:t>
            </a:r>
          </a:p>
          <a:p>
            <a:pPr marL="285750" lvl="0" indent="-285750">
              <a:buFont typeface="Arial" panose="020B0604020202020204" pitchFamily="34" charset="0"/>
              <a:buChar char="•"/>
              <a:defRPr/>
            </a:pPr>
            <a:r>
              <a:rPr lang="en-US" sz="2000" dirty="0">
                <a:solidFill>
                  <a:prstClr val="black"/>
                </a:solidFill>
                <a:latin typeface="Garamond" panose="02020404030301010803" pitchFamily="18" charset="0"/>
              </a:rPr>
              <a:t>The Asset By Department Report is ran in PeopleSoft Finance by selecting the following:</a:t>
            </a:r>
          </a:p>
          <a:p>
            <a:pPr marL="800100" lvl="1" indent="-342900">
              <a:buFont typeface="Courier New" panose="02070309020205020404" pitchFamily="49" charset="0"/>
              <a:buChar char="o"/>
              <a:defRPr/>
            </a:pPr>
            <a:r>
              <a:rPr lang="en-US" sz="2000" dirty="0">
                <a:solidFill>
                  <a:prstClr val="black"/>
                </a:solidFill>
                <a:latin typeface="Garamond" panose="02020404030301010803" pitchFamily="18" charset="0"/>
              </a:rPr>
              <a:t>Main Menu&gt;Custom Reports&gt;AM&gt;Asset By Department</a:t>
            </a:r>
            <a:endParaRPr kumimoji="0" lang="en-US" sz="2000" b="0" i="0" u="none" strike="noStrike" kern="1200" cap="none" spc="0" normalizeH="0" baseline="0" noProof="0" dirty="0">
              <a:ln>
                <a:noFill/>
              </a:ln>
              <a:solidFill>
                <a:prstClr val="black"/>
              </a:solidFill>
              <a:effectLst/>
              <a:uLnTx/>
              <a:uFillTx/>
              <a:latin typeface="Garamond" panose="02020404030301010803" pitchFamily="18" charset="0"/>
            </a:endParaRPr>
          </a:p>
          <a:p>
            <a:pPr marL="342900" marR="0" lvl="0" indent="-34290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endParaRPr lang="en-US" sz="2000" dirty="0">
              <a:solidFill>
                <a:prstClr val="black"/>
              </a:solidFill>
              <a:latin typeface="Garamond" panose="02020404030301010803"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Garamond" panose="02020404030301010803"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Garamond" panose="02020404030301010803"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Garamond" panose="02020404030301010803" pitchFamily="18" charset="0"/>
                <a:ea typeface="Calibri" panose="020F0502020204030204" pitchFamily="34" charset="0"/>
                <a:cs typeface="+mn-cs"/>
              </a:rPr>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charset="0"/>
                <a:ea typeface="+mn-ea"/>
                <a:cs typeface="+mn-cs"/>
              </a:rPr>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1" i="0" u="sng"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p:txBody>
      </p:sp>
      <p:sp>
        <p:nvSpPr>
          <p:cNvPr id="6" name="Footer Placeholder 5">
            <a:extLst>
              <a:ext uri="{FF2B5EF4-FFF2-40B4-BE49-F238E27FC236}">
                <a16:creationId xmlns:a16="http://schemas.microsoft.com/office/drawing/2014/main" id="{D6DFF6C2-437A-499A-B8DD-C3B90B427F89}"/>
              </a:ext>
            </a:extLst>
          </p:cNvPr>
          <p:cNvSpPr>
            <a:spLocks noGrp="1"/>
          </p:cNvSpPr>
          <p:nvPr>
            <p:ph type="ftr" sz="quarter" idx="11"/>
          </p:nvPr>
        </p:nvSpPr>
        <p:spPr>
          <a:xfrm>
            <a:off x="7924800" y="6248400"/>
            <a:ext cx="381000" cy="457200"/>
          </a:xfrm>
        </p:spPr>
        <p:txBody>
          <a:bodyPr/>
          <a:lstStyle/>
          <a:p>
            <a:pPr>
              <a:defRPr/>
            </a:pPr>
            <a:r>
              <a:rPr lang="en-US" dirty="0"/>
              <a:t>23</a:t>
            </a:r>
          </a:p>
          <a:p>
            <a:pPr>
              <a:defRPr/>
            </a:pPr>
            <a:endParaRPr lang="en-US" dirty="0"/>
          </a:p>
        </p:txBody>
      </p:sp>
    </p:spTree>
    <p:extLst>
      <p:ext uri="{BB962C8B-B14F-4D97-AF65-F5344CB8AC3E}">
        <p14:creationId xmlns:p14="http://schemas.microsoft.com/office/powerpoint/2010/main" val="37337931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609600" y="762000"/>
            <a:ext cx="8077200" cy="5257800"/>
          </a:xfrm>
        </p:spPr>
        <p:txBody>
          <a:bodyPr>
            <a:noAutofit/>
          </a:bodyPr>
          <a:lstStyle/>
          <a:p>
            <a:endParaRPr lang="en-US" sz="1200" dirty="0"/>
          </a:p>
          <a:p>
            <a:pPr lvl="1"/>
            <a:endParaRPr lang="en-US" sz="1000" dirty="0"/>
          </a:p>
          <a:p>
            <a:pPr marL="0" indent="0">
              <a:buNone/>
            </a:pPr>
            <a:endParaRPr lang="en-US" sz="1200" dirty="0"/>
          </a:p>
        </p:txBody>
      </p:sp>
      <p:sp>
        <p:nvSpPr>
          <p:cNvPr id="5" name="TextBox 4"/>
          <p:cNvSpPr txBox="1"/>
          <p:nvPr/>
        </p:nvSpPr>
        <p:spPr>
          <a:xfrm>
            <a:off x="762000" y="391180"/>
            <a:ext cx="7543800" cy="954107"/>
          </a:xfrm>
          <a:prstGeom prst="rect">
            <a:avLst/>
          </a:prstGeom>
          <a:noFill/>
        </p:spPr>
        <p:txBody>
          <a:bodyPr wrap="square" rtlCol="0">
            <a:spAutoFit/>
          </a:bodyPr>
          <a:lstStyle/>
          <a:p>
            <a:pPr algn="ctr"/>
            <a:r>
              <a:rPr lang="en-US" sz="2800" b="1" dirty="0">
                <a:latin typeface="Garamond" panose="02020404030301010803" pitchFamily="18" charset="0"/>
              </a:rPr>
              <a:t>PeopleSoft Asset Management System (PSAM) – How to run Asset By Department Report</a:t>
            </a:r>
            <a:endParaRPr lang="en-US" sz="2800" b="1" i="1" dirty="0">
              <a:latin typeface="Garamond" panose="02020404030301010803" pitchFamily="18" charset="0"/>
            </a:endParaRPr>
          </a:p>
        </p:txBody>
      </p:sp>
      <p:sp>
        <p:nvSpPr>
          <p:cNvPr id="6" name="TextBox 5"/>
          <p:cNvSpPr txBox="1"/>
          <p:nvPr/>
        </p:nvSpPr>
        <p:spPr>
          <a:xfrm>
            <a:off x="609600" y="1189055"/>
            <a:ext cx="8458200" cy="338554"/>
          </a:xfrm>
          <a:prstGeom prst="rect">
            <a:avLst/>
          </a:prstGeom>
          <a:noFill/>
        </p:spPr>
        <p:txBody>
          <a:bodyPr wrap="square" rtlCol="0">
            <a:spAutoFit/>
          </a:bodyPr>
          <a:lstStyle/>
          <a:p>
            <a:endParaRPr lang="en-US" sz="1600" b="1" dirty="0">
              <a:latin typeface="Garamond" panose="02020404030301010803" pitchFamily="18" charset="0"/>
            </a:endParaRPr>
          </a:p>
        </p:txBody>
      </p:sp>
      <p:pic>
        <p:nvPicPr>
          <p:cNvPr id="10" name="Picture 9"/>
          <p:cNvPicPr>
            <a:picLocks noChangeAspect="1"/>
          </p:cNvPicPr>
          <p:nvPr/>
        </p:nvPicPr>
        <p:blipFill>
          <a:blip r:embed="rId5"/>
          <a:stretch>
            <a:fillRect/>
          </a:stretch>
        </p:blipFill>
        <p:spPr>
          <a:xfrm>
            <a:off x="838200" y="1308269"/>
            <a:ext cx="3771902" cy="2691421"/>
          </a:xfrm>
          <a:prstGeom prst="rect">
            <a:avLst/>
          </a:prstGeom>
        </p:spPr>
      </p:pic>
      <p:sp>
        <p:nvSpPr>
          <p:cNvPr id="11" name="Rectangle 10"/>
          <p:cNvSpPr/>
          <p:nvPr/>
        </p:nvSpPr>
        <p:spPr>
          <a:xfrm>
            <a:off x="1295400" y="1219200"/>
            <a:ext cx="3238500" cy="400742"/>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p:nvPicPr>
        <p:blipFill>
          <a:blip r:embed="rId6"/>
          <a:stretch>
            <a:fillRect/>
          </a:stretch>
        </p:blipFill>
        <p:spPr>
          <a:xfrm>
            <a:off x="4724400" y="3034039"/>
            <a:ext cx="3962400" cy="1943100"/>
          </a:xfrm>
          <a:prstGeom prst="rect">
            <a:avLst/>
          </a:prstGeom>
        </p:spPr>
      </p:pic>
      <p:cxnSp>
        <p:nvCxnSpPr>
          <p:cNvPr id="14" name="Straight Arrow Connector 13"/>
          <p:cNvCxnSpPr>
            <a:cxnSpLocks/>
          </p:cNvCxnSpPr>
          <p:nvPr/>
        </p:nvCxnSpPr>
        <p:spPr>
          <a:xfrm>
            <a:off x="6781800" y="2326022"/>
            <a:ext cx="76200" cy="71523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cxnSpLocks/>
          </p:cNvCxnSpPr>
          <p:nvPr/>
        </p:nvCxnSpPr>
        <p:spPr>
          <a:xfrm flipV="1">
            <a:off x="4610102" y="2322730"/>
            <a:ext cx="2171698" cy="32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62000" y="4977139"/>
            <a:ext cx="6934200" cy="369332"/>
          </a:xfrm>
          <a:prstGeom prst="rect">
            <a:avLst/>
          </a:prstGeom>
          <a:noFill/>
        </p:spPr>
        <p:txBody>
          <a:bodyPr wrap="square" rtlCol="0">
            <a:spAutoFit/>
          </a:bodyPr>
          <a:lstStyle/>
          <a:p>
            <a:r>
              <a:rPr lang="en-US" dirty="0">
                <a:latin typeface="Garamond" panose="02020404030301010803" pitchFamily="18" charset="0"/>
              </a:rPr>
              <a:t>* You can RUN as PDF and/or CSV (Excel) files</a:t>
            </a:r>
          </a:p>
        </p:txBody>
      </p:sp>
      <p:sp>
        <p:nvSpPr>
          <p:cNvPr id="4" name="Footer Placeholder 3">
            <a:extLst>
              <a:ext uri="{FF2B5EF4-FFF2-40B4-BE49-F238E27FC236}">
                <a16:creationId xmlns:a16="http://schemas.microsoft.com/office/drawing/2014/main" id="{CDE7AE78-E1A0-484D-AE79-B80129698972}"/>
              </a:ext>
            </a:extLst>
          </p:cNvPr>
          <p:cNvSpPr>
            <a:spLocks noGrp="1"/>
          </p:cNvSpPr>
          <p:nvPr>
            <p:ph type="ftr" sz="quarter" idx="11"/>
          </p:nvPr>
        </p:nvSpPr>
        <p:spPr>
          <a:xfrm>
            <a:off x="7924800" y="6248400"/>
            <a:ext cx="381000" cy="304799"/>
          </a:xfrm>
        </p:spPr>
        <p:txBody>
          <a:bodyPr/>
          <a:lstStyle/>
          <a:p>
            <a:pPr>
              <a:defRPr/>
            </a:pPr>
            <a:endParaRPr lang="en-US" dirty="0"/>
          </a:p>
          <a:p>
            <a:pPr>
              <a:defRPr/>
            </a:pPr>
            <a:r>
              <a:rPr lang="en-US" dirty="0"/>
              <a:t>24</a:t>
            </a:r>
          </a:p>
          <a:p>
            <a:pPr>
              <a:defRPr/>
            </a:pPr>
            <a:endParaRPr lang="en-US" dirty="0"/>
          </a:p>
        </p:txBody>
      </p:sp>
    </p:spTree>
    <p:extLst>
      <p:ext uri="{BB962C8B-B14F-4D97-AF65-F5344CB8AC3E}">
        <p14:creationId xmlns:p14="http://schemas.microsoft.com/office/powerpoint/2010/main" val="25721565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609600" y="762000"/>
            <a:ext cx="8077200" cy="5257800"/>
          </a:xfrm>
        </p:spPr>
        <p:txBody>
          <a:bodyPr>
            <a:noAutofit/>
          </a:bodyPr>
          <a:lstStyle/>
          <a:p>
            <a:endParaRPr lang="en-US" sz="1200" dirty="0"/>
          </a:p>
          <a:p>
            <a:pPr lvl="1"/>
            <a:endParaRPr lang="en-US" sz="1000" dirty="0"/>
          </a:p>
          <a:p>
            <a:pPr marL="0" indent="0">
              <a:buNone/>
            </a:pPr>
            <a:endParaRPr lang="en-US" sz="1200" dirty="0"/>
          </a:p>
        </p:txBody>
      </p:sp>
      <p:sp>
        <p:nvSpPr>
          <p:cNvPr id="5" name="TextBox 4"/>
          <p:cNvSpPr txBox="1"/>
          <p:nvPr/>
        </p:nvSpPr>
        <p:spPr>
          <a:xfrm>
            <a:off x="762000" y="391180"/>
            <a:ext cx="7543800" cy="523220"/>
          </a:xfrm>
          <a:prstGeom prst="rect">
            <a:avLst/>
          </a:prstGeom>
          <a:noFill/>
        </p:spPr>
        <p:txBody>
          <a:bodyPr wrap="square" rtlCol="0">
            <a:spAutoFit/>
          </a:bodyPr>
          <a:lstStyle/>
          <a:p>
            <a:pPr algn="ctr"/>
            <a:r>
              <a:rPr lang="en-US" sz="2800" b="1" dirty="0">
                <a:latin typeface="Garamond" panose="02020404030301010803" pitchFamily="18" charset="0"/>
              </a:rPr>
              <a:t>Property Management Forms </a:t>
            </a:r>
          </a:p>
        </p:txBody>
      </p:sp>
      <p:sp>
        <p:nvSpPr>
          <p:cNvPr id="4" name="Rectangle 3"/>
          <p:cNvSpPr/>
          <p:nvPr/>
        </p:nvSpPr>
        <p:spPr>
          <a:xfrm>
            <a:off x="685800" y="1066800"/>
            <a:ext cx="7696200" cy="4462760"/>
          </a:xfrm>
          <a:prstGeom prst="rect">
            <a:avLst/>
          </a:prstGeom>
        </p:spPr>
        <p:txBody>
          <a:bodyPr wrap="square">
            <a:spAutoFit/>
          </a:bodyPr>
          <a:lstStyle/>
          <a:p>
            <a:endParaRPr lang="en-US" b="1" dirty="0">
              <a:latin typeface="Garamond" panose="02020404030301010803" pitchFamily="18" charset="0"/>
            </a:endParaRPr>
          </a:p>
          <a:p>
            <a:r>
              <a:rPr lang="en-US" b="1" dirty="0">
                <a:latin typeface="Garamond" panose="02020404030301010803" pitchFamily="18" charset="0"/>
              </a:rPr>
              <a:t>Property Management forms were revised effective 9/1/2022</a:t>
            </a:r>
          </a:p>
          <a:p>
            <a:r>
              <a:rPr lang="en-US" b="1" dirty="0">
                <a:latin typeface="Garamond" panose="02020404030301010803" pitchFamily="18" charset="0"/>
              </a:rPr>
              <a:t> and are  processed through DocuSign</a:t>
            </a:r>
          </a:p>
          <a:p>
            <a:endParaRPr lang="en-US" sz="1600" b="1" dirty="0">
              <a:latin typeface="Garamond" panose="02020404030301010803" pitchFamily="18" charset="0"/>
            </a:endParaRPr>
          </a:p>
          <a:p>
            <a:pPr marL="285750" indent="-285750">
              <a:buFont typeface="Arial" panose="020B0604020202020204" pitchFamily="34" charset="0"/>
              <a:buChar char="•"/>
            </a:pPr>
            <a:r>
              <a:rPr lang="en-US" sz="1600" b="1" dirty="0">
                <a:latin typeface="Garamond" panose="02020404030301010803" pitchFamily="18" charset="0"/>
              </a:rPr>
              <a:t>During the Year</a:t>
            </a:r>
          </a:p>
          <a:p>
            <a:pPr marL="742950" lvl="1" indent="-285750">
              <a:buFont typeface="Courier New" panose="02070309020205020404" pitchFamily="49" charset="0"/>
              <a:buChar char="o"/>
            </a:pPr>
            <a:r>
              <a:rPr lang="en-US" sz="1600" dirty="0">
                <a:latin typeface="Garamond" panose="02020404030301010803" pitchFamily="18" charset="0"/>
              </a:rPr>
              <a:t>Asset Update Form – PRP-1A</a:t>
            </a:r>
          </a:p>
          <a:p>
            <a:pPr marL="742950" lvl="1" indent="-285750">
              <a:buFont typeface="Courier New" panose="02070309020205020404" pitchFamily="49" charset="0"/>
              <a:buChar char="o"/>
            </a:pPr>
            <a:r>
              <a:rPr lang="en-US" sz="1600" dirty="0">
                <a:latin typeface="Garamond" panose="02020404030301010803" pitchFamily="18" charset="0"/>
              </a:rPr>
              <a:t>Off Campus Property Returned Form</a:t>
            </a:r>
          </a:p>
          <a:p>
            <a:pPr marL="742950" lvl="1" indent="-285750">
              <a:buFont typeface="Courier New" panose="02070309020205020404" pitchFamily="49" charset="0"/>
              <a:buChar char="o"/>
            </a:pPr>
            <a:r>
              <a:rPr lang="en-US" sz="1600" dirty="0">
                <a:latin typeface="Garamond" panose="02020404030301010803" pitchFamily="18" charset="0"/>
              </a:rPr>
              <a:t>Departmental Property Custodian – PRP-6 (Change of Departmental Property Custodian)</a:t>
            </a:r>
          </a:p>
          <a:p>
            <a:pPr marL="742950" lvl="1" indent="-285750">
              <a:buFont typeface="Courier New" panose="02070309020205020404" pitchFamily="49" charset="0"/>
              <a:buChar char="o"/>
            </a:pPr>
            <a:r>
              <a:rPr lang="en-US" sz="1600" dirty="0">
                <a:latin typeface="Garamond" panose="02020404030301010803" pitchFamily="18" charset="0"/>
              </a:rPr>
              <a:t>Certification of Departmental Physical Inventory</a:t>
            </a:r>
          </a:p>
          <a:p>
            <a:pPr marL="285750" indent="-285750">
              <a:buFont typeface="Arial" panose="020B0604020202020204" pitchFamily="34" charset="0"/>
              <a:buChar char="•"/>
            </a:pPr>
            <a:endParaRPr lang="en-US" sz="1600" dirty="0">
              <a:latin typeface="Garamond" panose="02020404030301010803" pitchFamily="18" charset="0"/>
            </a:endParaRPr>
          </a:p>
          <a:p>
            <a:pPr marL="285750" indent="-285750">
              <a:buFont typeface="Arial" panose="020B0604020202020204" pitchFamily="34" charset="0"/>
              <a:buChar char="•"/>
            </a:pPr>
            <a:r>
              <a:rPr lang="en-US" sz="1600" b="1" dirty="0">
                <a:latin typeface="Garamond" panose="02020404030301010803" pitchFamily="18" charset="0"/>
              </a:rPr>
              <a:t>Annually (Beginning of Fiscal Year)</a:t>
            </a:r>
          </a:p>
          <a:p>
            <a:pPr marL="742950" lvl="1" indent="-285750">
              <a:buFont typeface="Courier New" panose="02070309020205020404" pitchFamily="49" charset="0"/>
              <a:buChar char="o"/>
            </a:pPr>
            <a:r>
              <a:rPr lang="en-US" sz="1600" dirty="0">
                <a:latin typeface="Garamond" panose="02020404030301010803" pitchFamily="18" charset="0"/>
              </a:rPr>
              <a:t>Departmental Property Custodian – PRP-6</a:t>
            </a:r>
          </a:p>
          <a:p>
            <a:pPr marL="742950" lvl="1" indent="-285750">
              <a:buFont typeface="Courier New" panose="02070309020205020404" pitchFamily="49" charset="0"/>
              <a:buChar char="o"/>
            </a:pPr>
            <a:r>
              <a:rPr lang="en-US" sz="1600" dirty="0">
                <a:latin typeface="Garamond" panose="02020404030301010803" pitchFamily="18" charset="0"/>
              </a:rPr>
              <a:t>Authorization Off-Campus Property – PRP-2</a:t>
            </a:r>
          </a:p>
          <a:p>
            <a:pPr marL="285750" indent="-285750">
              <a:buFont typeface="Arial" panose="020B0604020202020204" pitchFamily="34" charset="0"/>
              <a:buChar char="•"/>
            </a:pPr>
            <a:endParaRPr lang="en-US" dirty="0">
              <a:latin typeface="Garamond" panose="02020404030301010803" pitchFamily="18" charset="0"/>
            </a:endParaRPr>
          </a:p>
          <a:p>
            <a:r>
              <a:rPr lang="en-US" dirty="0">
                <a:latin typeface="Garamond" panose="02020404030301010803" pitchFamily="18" charset="0"/>
              </a:rPr>
              <a:t>Forms are located on the Property Management </a:t>
            </a:r>
            <a:r>
              <a:rPr lang="en-US" dirty="0">
                <a:latin typeface="Garamond" panose="02020404030301010803" pitchFamily="18" charset="0"/>
                <a:hlinkClick r:id="rId5"/>
              </a:rPr>
              <a:t>website</a:t>
            </a:r>
            <a:endParaRPr lang="en-US" dirty="0">
              <a:latin typeface="Garamond" panose="02020404030301010803" pitchFamily="18" charset="0"/>
            </a:endParaRPr>
          </a:p>
          <a:p>
            <a:endParaRPr lang="en-US" b="1" u="sng" dirty="0">
              <a:latin typeface="Garamond" panose="02020404030301010803" pitchFamily="18" charset="0"/>
            </a:endParaRPr>
          </a:p>
        </p:txBody>
      </p:sp>
      <p:sp>
        <p:nvSpPr>
          <p:cNvPr id="6" name="Footer Placeholder 5">
            <a:extLst>
              <a:ext uri="{FF2B5EF4-FFF2-40B4-BE49-F238E27FC236}">
                <a16:creationId xmlns:a16="http://schemas.microsoft.com/office/drawing/2014/main" id="{5894E798-EB0B-4320-8714-E4C2AB8EAE31}"/>
              </a:ext>
            </a:extLst>
          </p:cNvPr>
          <p:cNvSpPr>
            <a:spLocks noGrp="1"/>
          </p:cNvSpPr>
          <p:nvPr>
            <p:ph type="ftr" sz="quarter" idx="11"/>
          </p:nvPr>
        </p:nvSpPr>
        <p:spPr>
          <a:xfrm>
            <a:off x="7924800" y="6248401"/>
            <a:ext cx="381000" cy="381000"/>
          </a:xfrm>
        </p:spPr>
        <p:txBody>
          <a:bodyPr/>
          <a:lstStyle/>
          <a:p>
            <a:pPr>
              <a:defRPr/>
            </a:pPr>
            <a:endParaRPr lang="en-US" dirty="0"/>
          </a:p>
          <a:p>
            <a:pPr>
              <a:defRPr/>
            </a:pPr>
            <a:r>
              <a:rPr lang="en-US" dirty="0"/>
              <a:t>25</a:t>
            </a:r>
          </a:p>
          <a:p>
            <a:pPr>
              <a:defRPr/>
            </a:pPr>
            <a:endParaRPr lang="en-US" dirty="0"/>
          </a:p>
        </p:txBody>
      </p:sp>
    </p:spTree>
    <p:extLst>
      <p:ext uri="{BB962C8B-B14F-4D97-AF65-F5344CB8AC3E}">
        <p14:creationId xmlns:p14="http://schemas.microsoft.com/office/powerpoint/2010/main" val="7303110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p:custDataLst>
              <p:tags r:id="rId1"/>
            </p:custDataLst>
          </p:nvPr>
        </p:nvSpPr>
        <p:spPr>
          <a:xfrm>
            <a:off x="838200" y="274638"/>
            <a:ext cx="7543800" cy="530669"/>
          </a:xfrm>
        </p:spPr>
        <p:txBody>
          <a:bodyPr>
            <a:normAutofit/>
          </a:bodyPr>
          <a:lstStyle/>
          <a:p>
            <a:pPr algn="ctr" eaLnBrk="1" hangingPunct="1"/>
            <a:r>
              <a:rPr lang="en-US" sz="2800" b="1" dirty="0">
                <a:latin typeface="Garamond" panose="02020404030301010803" pitchFamily="18" charset="0"/>
              </a:rPr>
              <a:t>Property Management Contacts</a:t>
            </a:r>
          </a:p>
        </p:txBody>
      </p:sp>
      <p:sp>
        <p:nvSpPr>
          <p:cNvPr id="48132" name="Rectangle 3"/>
          <p:cNvSpPr>
            <a:spLocks noGrp="1" noChangeArrowheads="1"/>
          </p:cNvSpPr>
          <p:nvPr>
            <p:ph idx="1"/>
            <p:custDataLst>
              <p:tags r:id="rId2"/>
            </p:custDataLst>
          </p:nvPr>
        </p:nvSpPr>
        <p:spPr>
          <a:xfrm>
            <a:off x="609600" y="805307"/>
            <a:ext cx="6172200" cy="4972177"/>
          </a:xfrm>
        </p:spPr>
        <p:txBody>
          <a:bodyPr>
            <a:normAutofit fontScale="77500" lnSpcReduction="20000"/>
          </a:bodyPr>
          <a:lstStyle/>
          <a:p>
            <a:pPr marL="0" indent="0" eaLnBrk="1" hangingPunct="1">
              <a:lnSpc>
                <a:spcPct val="90000"/>
              </a:lnSpc>
              <a:buNone/>
            </a:pPr>
            <a:r>
              <a:rPr lang="en-US" sz="1200" dirty="0">
                <a:solidFill>
                  <a:schemeClr val="tx1"/>
                </a:solidFill>
                <a:latin typeface="Garamond" panose="02020404030301010803" pitchFamily="18" charset="0"/>
              </a:rPr>
              <a:t>	</a:t>
            </a:r>
          </a:p>
          <a:p>
            <a:pPr marL="0" indent="0" eaLnBrk="1" hangingPunct="1">
              <a:lnSpc>
                <a:spcPct val="90000"/>
              </a:lnSpc>
              <a:buNone/>
            </a:pPr>
            <a:endParaRPr lang="en-US" sz="1400" dirty="0">
              <a:solidFill>
                <a:schemeClr val="tx1"/>
              </a:solidFill>
              <a:latin typeface="Garamond" panose="02020404030301010803" pitchFamily="18" charset="0"/>
            </a:endParaRPr>
          </a:p>
          <a:p>
            <a:pPr marL="0" indent="0" eaLnBrk="1" hangingPunct="1">
              <a:lnSpc>
                <a:spcPct val="90000"/>
              </a:lnSpc>
              <a:buNone/>
            </a:pPr>
            <a:endParaRPr lang="en-US" sz="1400" dirty="0">
              <a:solidFill>
                <a:schemeClr val="tx1"/>
              </a:solidFill>
              <a:latin typeface="Garamond" panose="02020404030301010803" pitchFamily="18" charset="0"/>
            </a:endParaRPr>
          </a:p>
          <a:p>
            <a:pPr marL="0" indent="0" eaLnBrk="1" hangingPunct="1">
              <a:lnSpc>
                <a:spcPct val="90000"/>
              </a:lnSpc>
              <a:buNone/>
            </a:pPr>
            <a:r>
              <a:rPr lang="en-US" sz="1400" dirty="0">
                <a:solidFill>
                  <a:schemeClr val="tx1"/>
                </a:solidFill>
                <a:latin typeface="Garamond" panose="02020404030301010803" pitchFamily="18" charset="0"/>
              </a:rPr>
              <a:t>Property Management Email: </a:t>
            </a:r>
            <a:r>
              <a:rPr lang="en-US" sz="1800" dirty="0">
                <a:solidFill>
                  <a:srgbClr val="FF0000"/>
                </a:solidFill>
                <a:latin typeface="Garamond" panose="02020404030301010803" pitchFamily="18" charset="0"/>
                <a:hlinkClick r:id="rId5">
                  <a:extLst>
                    <a:ext uri="{A12FA001-AC4F-418D-AE19-62706E023703}">
                      <ahyp:hlinkClr xmlns:ahyp="http://schemas.microsoft.com/office/drawing/2018/hyperlinkcolor" val="tx"/>
                    </a:ext>
                  </a:extLst>
                </a:hlinkClick>
              </a:rPr>
              <a:t>Propertyacctg@UH.EDU</a:t>
            </a:r>
            <a:endParaRPr lang="en-US" sz="1800" dirty="0">
              <a:solidFill>
                <a:srgbClr val="FF0000"/>
              </a:solidFill>
              <a:latin typeface="Garamond" panose="02020404030301010803" pitchFamily="18" charset="0"/>
            </a:endParaRPr>
          </a:p>
          <a:p>
            <a:pPr marL="0" indent="0" eaLnBrk="1" hangingPunct="1">
              <a:lnSpc>
                <a:spcPct val="90000"/>
              </a:lnSpc>
              <a:buNone/>
            </a:pPr>
            <a:endParaRPr lang="en-US" sz="1400" dirty="0">
              <a:solidFill>
                <a:srgbClr val="FF0000"/>
              </a:solidFill>
              <a:latin typeface="Garamond" panose="02020404030301010803" pitchFamily="18" charset="0"/>
            </a:endParaRPr>
          </a:p>
          <a:p>
            <a:pPr marL="0" indent="0" eaLnBrk="1" hangingPunct="1">
              <a:lnSpc>
                <a:spcPct val="90000"/>
              </a:lnSpc>
              <a:buNone/>
            </a:pPr>
            <a:endParaRPr lang="en-US" sz="1200" dirty="0">
              <a:solidFill>
                <a:schemeClr val="tx1"/>
              </a:solidFill>
              <a:latin typeface="Garamond" panose="02020404030301010803" pitchFamily="18" charset="0"/>
            </a:endParaRPr>
          </a:p>
          <a:p>
            <a:pPr marL="0" indent="0" eaLnBrk="1" hangingPunct="1">
              <a:lnSpc>
                <a:spcPct val="90000"/>
              </a:lnSpc>
              <a:buNone/>
            </a:pPr>
            <a:r>
              <a:rPr lang="en-US" sz="1600" dirty="0">
                <a:solidFill>
                  <a:schemeClr val="tx1"/>
                </a:solidFill>
                <a:latin typeface="Garamond" panose="02020404030301010803" pitchFamily="18" charset="0"/>
              </a:rPr>
              <a:t>Minhthu Pham – Senior Property Manager</a:t>
            </a:r>
          </a:p>
          <a:p>
            <a:pPr marL="0" indent="0">
              <a:lnSpc>
                <a:spcPct val="90000"/>
              </a:lnSpc>
              <a:buNone/>
            </a:pPr>
            <a:r>
              <a:rPr lang="en-US" sz="1800" dirty="0">
                <a:solidFill>
                  <a:schemeClr val="tx1"/>
                </a:solidFill>
                <a:latin typeface="Garamond" panose="02020404030301010803" pitchFamily="18" charset="0"/>
              </a:rPr>
              <a:t>Phone: 713-743-8757</a:t>
            </a:r>
          </a:p>
          <a:p>
            <a:pPr marL="0" indent="0">
              <a:lnSpc>
                <a:spcPct val="90000"/>
              </a:lnSpc>
              <a:buNone/>
            </a:pPr>
            <a:r>
              <a:rPr lang="en-US" sz="1800" dirty="0">
                <a:solidFill>
                  <a:schemeClr val="tx1"/>
                </a:solidFill>
                <a:latin typeface="Garamond" panose="02020404030301010803" pitchFamily="18" charset="0"/>
              </a:rPr>
              <a:t>Email: </a:t>
            </a:r>
            <a:r>
              <a:rPr lang="en-US" sz="1800" u="sng" dirty="0">
                <a:solidFill>
                  <a:srgbClr val="C00000"/>
                </a:solidFill>
                <a:latin typeface="Garamond" panose="02020404030301010803" pitchFamily="18" charset="0"/>
              </a:rPr>
              <a:t>Mpham@Central.UH.EDU</a:t>
            </a:r>
          </a:p>
          <a:p>
            <a:pPr marL="320040" lvl="1" indent="0" eaLnBrk="1" hangingPunct="1">
              <a:lnSpc>
                <a:spcPct val="90000"/>
              </a:lnSpc>
              <a:buNone/>
            </a:pPr>
            <a:endParaRPr lang="en-US" sz="1200" dirty="0">
              <a:latin typeface="Garamond" panose="02020404030301010803" pitchFamily="18" charset="0"/>
            </a:endParaRPr>
          </a:p>
          <a:p>
            <a:pPr marL="0" indent="0" eaLnBrk="1" hangingPunct="1">
              <a:lnSpc>
                <a:spcPct val="90000"/>
              </a:lnSpc>
              <a:buNone/>
            </a:pPr>
            <a:r>
              <a:rPr lang="en-US" sz="1200" dirty="0">
                <a:latin typeface="Garamond" panose="02020404030301010803" pitchFamily="18" charset="0"/>
              </a:rPr>
              <a:t>	</a:t>
            </a:r>
          </a:p>
          <a:p>
            <a:pPr marL="0" indent="0" eaLnBrk="1" hangingPunct="1">
              <a:lnSpc>
                <a:spcPct val="90000"/>
              </a:lnSpc>
              <a:buNone/>
            </a:pPr>
            <a:r>
              <a:rPr lang="en-US" sz="1600" dirty="0">
                <a:latin typeface="Garamond" panose="02020404030301010803" pitchFamily="18" charset="0"/>
              </a:rPr>
              <a:t>Victor Wongchukit – Assistant Property Manager</a:t>
            </a:r>
          </a:p>
          <a:p>
            <a:pPr marL="0" indent="0">
              <a:lnSpc>
                <a:spcPct val="90000"/>
              </a:lnSpc>
              <a:buNone/>
            </a:pPr>
            <a:r>
              <a:rPr lang="en-US" sz="1800" dirty="0">
                <a:latin typeface="Garamond" panose="02020404030301010803" pitchFamily="18" charset="0"/>
              </a:rPr>
              <a:t>Phone: 713-743-8758</a:t>
            </a:r>
          </a:p>
          <a:p>
            <a:pPr marL="0" indent="0">
              <a:lnSpc>
                <a:spcPct val="90000"/>
              </a:lnSpc>
              <a:buNone/>
            </a:pPr>
            <a:r>
              <a:rPr lang="en-US" sz="1800" dirty="0">
                <a:latin typeface="Garamond" panose="02020404030301010803" pitchFamily="18" charset="0"/>
              </a:rPr>
              <a:t>Email: </a:t>
            </a:r>
            <a:r>
              <a:rPr lang="en-US" sz="1800" u="sng" dirty="0">
                <a:solidFill>
                  <a:srgbClr val="C00000"/>
                </a:solidFill>
                <a:latin typeface="Garamond" panose="02020404030301010803" pitchFamily="18" charset="0"/>
              </a:rPr>
              <a:t>Vwongchukit@Central.UH.EDU</a:t>
            </a:r>
          </a:p>
          <a:p>
            <a:pPr marL="320040" lvl="1" indent="0" eaLnBrk="1" hangingPunct="1">
              <a:lnSpc>
                <a:spcPct val="90000"/>
              </a:lnSpc>
              <a:buNone/>
            </a:pPr>
            <a:endParaRPr lang="en-US" sz="1600" dirty="0">
              <a:latin typeface="Garamond" panose="02020404030301010803" pitchFamily="18" charset="0"/>
            </a:endParaRPr>
          </a:p>
          <a:p>
            <a:pPr marL="0" indent="0" eaLnBrk="1" hangingPunct="1">
              <a:lnSpc>
                <a:spcPct val="90000"/>
              </a:lnSpc>
              <a:buNone/>
            </a:pPr>
            <a:r>
              <a:rPr lang="en-US" sz="1600" dirty="0">
                <a:latin typeface="Garamond" panose="02020404030301010803" pitchFamily="18" charset="0"/>
              </a:rPr>
              <a:t>	</a:t>
            </a:r>
          </a:p>
          <a:p>
            <a:pPr marL="0" indent="0" eaLnBrk="1" hangingPunct="1">
              <a:lnSpc>
                <a:spcPct val="90000"/>
              </a:lnSpc>
              <a:buNone/>
            </a:pPr>
            <a:r>
              <a:rPr lang="en-US" sz="1600" dirty="0">
                <a:latin typeface="Garamond" panose="02020404030301010803" pitchFamily="18" charset="0"/>
              </a:rPr>
              <a:t>Langston Royster – Accountant II</a:t>
            </a:r>
          </a:p>
          <a:p>
            <a:pPr marL="0" indent="0">
              <a:lnSpc>
                <a:spcPct val="90000"/>
              </a:lnSpc>
              <a:buNone/>
            </a:pPr>
            <a:r>
              <a:rPr lang="en-US" sz="1800" dirty="0">
                <a:latin typeface="Garamond" panose="02020404030301010803" pitchFamily="18" charset="0"/>
              </a:rPr>
              <a:t>Phone: 713-743-8760</a:t>
            </a:r>
          </a:p>
          <a:p>
            <a:pPr marL="0" indent="0">
              <a:lnSpc>
                <a:spcPct val="90000"/>
              </a:lnSpc>
              <a:buNone/>
            </a:pPr>
            <a:r>
              <a:rPr lang="en-US" sz="1800" dirty="0">
                <a:latin typeface="Garamond" panose="02020404030301010803" pitchFamily="18" charset="0"/>
              </a:rPr>
              <a:t>Email: </a:t>
            </a:r>
            <a:r>
              <a:rPr lang="en-US" sz="1800" u="sng" dirty="0">
                <a:solidFill>
                  <a:srgbClr val="C00000"/>
                </a:solidFill>
                <a:latin typeface="Garamond" panose="02020404030301010803" pitchFamily="18" charset="0"/>
              </a:rPr>
              <a:t>LFRoyster@Central.UH.EDU</a:t>
            </a:r>
          </a:p>
          <a:p>
            <a:pPr marL="320040" lvl="1" indent="0" eaLnBrk="1" hangingPunct="1">
              <a:lnSpc>
                <a:spcPct val="90000"/>
              </a:lnSpc>
              <a:buNone/>
            </a:pPr>
            <a:endParaRPr lang="en-US" sz="1600" dirty="0">
              <a:latin typeface="Garamond" panose="02020404030301010803" pitchFamily="18" charset="0"/>
            </a:endParaRPr>
          </a:p>
          <a:p>
            <a:pPr marL="0" indent="0" eaLnBrk="1" hangingPunct="1">
              <a:lnSpc>
                <a:spcPct val="90000"/>
              </a:lnSpc>
              <a:buNone/>
            </a:pPr>
            <a:r>
              <a:rPr lang="en-US" sz="1600" dirty="0">
                <a:latin typeface="Garamond" panose="02020404030301010803" pitchFamily="18" charset="0"/>
              </a:rPr>
              <a:t>	</a:t>
            </a:r>
          </a:p>
          <a:p>
            <a:pPr marL="0" indent="0" eaLnBrk="1" hangingPunct="1">
              <a:lnSpc>
                <a:spcPct val="90000"/>
              </a:lnSpc>
              <a:buNone/>
            </a:pPr>
            <a:r>
              <a:rPr lang="en-US" sz="1600" dirty="0">
                <a:latin typeface="Garamond" panose="02020404030301010803" pitchFamily="18" charset="0"/>
              </a:rPr>
              <a:t>Raymon Matthews – Coordinator</a:t>
            </a:r>
          </a:p>
          <a:p>
            <a:pPr marL="0" indent="0">
              <a:lnSpc>
                <a:spcPct val="90000"/>
              </a:lnSpc>
              <a:buNone/>
            </a:pPr>
            <a:r>
              <a:rPr lang="en-US" sz="1800" dirty="0">
                <a:latin typeface="Garamond" panose="02020404030301010803" pitchFamily="18" charset="0"/>
              </a:rPr>
              <a:t>Phone: 713-743-8759</a:t>
            </a:r>
          </a:p>
          <a:p>
            <a:pPr marL="0" indent="0">
              <a:lnSpc>
                <a:spcPct val="90000"/>
              </a:lnSpc>
              <a:buNone/>
            </a:pPr>
            <a:r>
              <a:rPr lang="en-US" sz="1800" dirty="0">
                <a:latin typeface="Garamond" panose="02020404030301010803" pitchFamily="18" charset="0"/>
              </a:rPr>
              <a:t>Email: </a:t>
            </a:r>
            <a:r>
              <a:rPr lang="en-US" sz="1800" u="sng" dirty="0">
                <a:solidFill>
                  <a:srgbClr val="C00000"/>
                </a:solidFill>
                <a:latin typeface="Garamond" panose="02020404030301010803" pitchFamily="18" charset="0"/>
              </a:rPr>
              <a:t>Rmatthews@Central.UH.EDU</a:t>
            </a:r>
          </a:p>
          <a:p>
            <a:pPr marL="0" indent="0" eaLnBrk="1" hangingPunct="1">
              <a:lnSpc>
                <a:spcPct val="90000"/>
              </a:lnSpc>
              <a:buNone/>
            </a:pPr>
            <a:r>
              <a:rPr lang="en-US" sz="1600" dirty="0">
                <a:latin typeface="Garamond" panose="02020404030301010803" pitchFamily="18" charset="0"/>
              </a:rPr>
              <a:t>	</a:t>
            </a:r>
          </a:p>
          <a:p>
            <a:pPr marL="0" indent="0" eaLnBrk="1" hangingPunct="1">
              <a:lnSpc>
                <a:spcPct val="90000"/>
              </a:lnSpc>
              <a:buNone/>
            </a:pPr>
            <a:r>
              <a:rPr lang="en-US" sz="1600" dirty="0">
                <a:latin typeface="Garamond" panose="02020404030301010803" pitchFamily="18" charset="0"/>
              </a:rPr>
              <a:t>Amy Hutchings – Accountant II</a:t>
            </a:r>
          </a:p>
          <a:p>
            <a:pPr marL="0" indent="0" eaLnBrk="1" hangingPunct="1">
              <a:lnSpc>
                <a:spcPct val="90000"/>
              </a:lnSpc>
              <a:buNone/>
            </a:pPr>
            <a:r>
              <a:rPr lang="en-US" sz="1600" dirty="0">
                <a:latin typeface="Garamond" panose="02020404030301010803" pitchFamily="18" charset="0"/>
              </a:rPr>
              <a:t>Phone: 713-743-7766</a:t>
            </a:r>
          </a:p>
          <a:p>
            <a:pPr marL="0" indent="0">
              <a:lnSpc>
                <a:spcPct val="90000"/>
              </a:lnSpc>
              <a:buNone/>
            </a:pPr>
            <a:r>
              <a:rPr lang="en-US" sz="1800" dirty="0">
                <a:latin typeface="Garamond" panose="02020404030301010803" pitchFamily="18" charset="0"/>
              </a:rPr>
              <a:t>Email: </a:t>
            </a:r>
            <a:r>
              <a:rPr lang="en-US" sz="1800" u="sng" dirty="0">
                <a:solidFill>
                  <a:srgbClr val="C00000"/>
                </a:solidFill>
                <a:latin typeface="Garamond" panose="02020404030301010803" pitchFamily="18" charset="0"/>
              </a:rPr>
              <a:t>ajhutch3@UH.EDU.</a:t>
            </a:r>
          </a:p>
          <a:p>
            <a:pPr eaLnBrk="1" hangingPunct="1">
              <a:lnSpc>
                <a:spcPct val="90000"/>
              </a:lnSpc>
              <a:buNone/>
            </a:pPr>
            <a:endParaRPr lang="en-US" sz="1600" dirty="0"/>
          </a:p>
          <a:p>
            <a:pPr eaLnBrk="1" hangingPunct="1">
              <a:lnSpc>
                <a:spcPct val="90000"/>
              </a:lnSpc>
              <a:buNone/>
            </a:pPr>
            <a:endParaRPr lang="en-US" sz="1400" dirty="0"/>
          </a:p>
          <a:p>
            <a:pPr eaLnBrk="1" hangingPunct="1">
              <a:lnSpc>
                <a:spcPct val="90000"/>
              </a:lnSpc>
            </a:pPr>
            <a:endParaRPr lang="en-US" sz="1400" dirty="0"/>
          </a:p>
        </p:txBody>
      </p:sp>
      <p:pic>
        <p:nvPicPr>
          <p:cNvPr id="6" name="Picture 5">
            <a:extLst>
              <a:ext uri="{FF2B5EF4-FFF2-40B4-BE49-F238E27FC236}">
                <a16:creationId xmlns:a16="http://schemas.microsoft.com/office/drawing/2014/main" id="{09D89854-EAE7-4E7E-9D35-C41976AC2CCA}"/>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067550" y="4191000"/>
            <a:ext cx="2076450" cy="1970088"/>
          </a:xfrm>
          <a:prstGeom prst="rect">
            <a:avLst/>
          </a:prstGeom>
          <a:noFill/>
          <a:ln>
            <a:noFill/>
          </a:ln>
          <a:effectLst>
            <a:outerShdw blurRad="50800" dist="50800" dir="5400000" algn="ctr" rotWithShape="0">
              <a:schemeClr val="tx2">
                <a:lumMod val="10000"/>
                <a:lumOff val="9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a:extLst>
              <a:ext uri="{FF2B5EF4-FFF2-40B4-BE49-F238E27FC236}">
                <a16:creationId xmlns:a16="http://schemas.microsoft.com/office/drawing/2014/main" id="{B648B758-885F-4E32-8B6E-995B9D2E1816}"/>
              </a:ext>
            </a:extLst>
          </p:cNvPr>
          <p:cNvSpPr>
            <a:spLocks noGrp="1"/>
          </p:cNvSpPr>
          <p:nvPr>
            <p:ph type="ftr" sz="quarter" idx="11"/>
          </p:nvPr>
        </p:nvSpPr>
        <p:spPr>
          <a:xfrm>
            <a:off x="7924800" y="6216242"/>
            <a:ext cx="380998" cy="413158"/>
          </a:xfrm>
        </p:spPr>
        <p:txBody>
          <a:bodyPr/>
          <a:lstStyle/>
          <a:p>
            <a:pPr>
              <a:defRPr/>
            </a:pPr>
            <a:endParaRPr lang="en-US" dirty="0"/>
          </a:p>
          <a:p>
            <a:pPr>
              <a:defRPr/>
            </a:pPr>
            <a:r>
              <a:rPr lang="en-US" dirty="0"/>
              <a:t>26</a:t>
            </a:r>
          </a:p>
          <a:p>
            <a:pPr>
              <a:defRPr/>
            </a:pPr>
            <a:endParaRPr lang="en-US" dirty="0"/>
          </a:p>
        </p:txBody>
      </p:sp>
    </p:spTree>
    <p:extLst>
      <p:ext uri="{BB962C8B-B14F-4D97-AF65-F5344CB8AC3E}">
        <p14:creationId xmlns:p14="http://schemas.microsoft.com/office/powerpoint/2010/main" val="247914546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p:custDataLst>
              <p:tags r:id="rId1"/>
            </p:custDataLst>
          </p:nvPr>
        </p:nvSpPr>
        <p:spPr>
          <a:xfrm>
            <a:off x="838200" y="274638"/>
            <a:ext cx="7543800" cy="530669"/>
          </a:xfrm>
        </p:spPr>
        <p:txBody>
          <a:bodyPr>
            <a:normAutofit/>
          </a:bodyPr>
          <a:lstStyle/>
          <a:p>
            <a:pPr algn="ctr" eaLnBrk="1" hangingPunct="1"/>
            <a:r>
              <a:rPr lang="en-US" sz="2800" b="1" dirty="0">
                <a:latin typeface="Garamond" panose="02020404030301010803" pitchFamily="18" charset="0"/>
              </a:rPr>
              <a:t>Conclusion</a:t>
            </a:r>
          </a:p>
        </p:txBody>
      </p:sp>
      <p:sp>
        <p:nvSpPr>
          <p:cNvPr id="48132" name="Rectangle 3"/>
          <p:cNvSpPr>
            <a:spLocks noGrp="1" noChangeArrowheads="1"/>
          </p:cNvSpPr>
          <p:nvPr>
            <p:ph idx="1"/>
            <p:custDataLst>
              <p:tags r:id="rId2"/>
            </p:custDataLst>
          </p:nvPr>
        </p:nvSpPr>
        <p:spPr>
          <a:xfrm>
            <a:off x="609600" y="805307"/>
            <a:ext cx="8305800" cy="4972177"/>
          </a:xfrm>
        </p:spPr>
        <p:txBody>
          <a:bodyPr>
            <a:normAutofit/>
          </a:bodyPr>
          <a:lstStyle/>
          <a:p>
            <a:pPr marL="0" indent="0" eaLnBrk="1" hangingPunct="1">
              <a:lnSpc>
                <a:spcPct val="90000"/>
              </a:lnSpc>
              <a:buNone/>
            </a:pPr>
            <a:r>
              <a:rPr lang="en-US" sz="1200" dirty="0">
                <a:solidFill>
                  <a:schemeClr val="tx1"/>
                </a:solidFill>
                <a:latin typeface="Garamond" panose="02020404030301010803" pitchFamily="18" charset="0"/>
              </a:rPr>
              <a:t>	</a:t>
            </a:r>
            <a:endParaRPr lang="en-US" sz="1400" dirty="0">
              <a:solidFill>
                <a:schemeClr val="tx1"/>
              </a:solidFill>
              <a:latin typeface="Garamond" panose="02020404030301010803" pitchFamily="18" charset="0"/>
            </a:endParaRPr>
          </a:p>
          <a:p>
            <a:pPr marL="0" indent="0" eaLnBrk="1" hangingPunct="1">
              <a:lnSpc>
                <a:spcPct val="90000"/>
              </a:lnSpc>
              <a:buNone/>
            </a:pPr>
            <a:r>
              <a:rPr lang="en-US" sz="3200" dirty="0">
                <a:solidFill>
                  <a:schemeClr val="tx1"/>
                </a:solidFill>
                <a:latin typeface="Garamond" panose="02020404030301010803" pitchFamily="18" charset="0"/>
              </a:rPr>
              <a:t>Thank you for completing the Property Custodian Training.  It’s now time to take the quiz.</a:t>
            </a:r>
          </a:p>
          <a:p>
            <a:pPr marL="0" indent="0" eaLnBrk="1" hangingPunct="1">
              <a:lnSpc>
                <a:spcPct val="90000"/>
              </a:lnSpc>
              <a:buNone/>
            </a:pPr>
            <a:endParaRPr lang="en-US" sz="1400" dirty="0">
              <a:solidFill>
                <a:srgbClr val="FF0000"/>
              </a:solidFill>
              <a:latin typeface="Garamond" panose="02020404030301010803" pitchFamily="18" charset="0"/>
            </a:endParaRPr>
          </a:p>
          <a:p>
            <a:pPr marL="0" indent="0" eaLnBrk="1" hangingPunct="1">
              <a:lnSpc>
                <a:spcPct val="90000"/>
              </a:lnSpc>
              <a:buNone/>
            </a:pPr>
            <a:endParaRPr lang="en-US" sz="1200" dirty="0">
              <a:solidFill>
                <a:schemeClr val="tx1"/>
              </a:solidFill>
              <a:latin typeface="Garamond" panose="02020404030301010803" pitchFamily="18" charset="0"/>
            </a:endParaRPr>
          </a:p>
          <a:p>
            <a:pPr eaLnBrk="1" hangingPunct="1">
              <a:lnSpc>
                <a:spcPct val="90000"/>
              </a:lnSpc>
              <a:buNone/>
            </a:pPr>
            <a:endParaRPr lang="en-US" sz="1600" dirty="0"/>
          </a:p>
          <a:p>
            <a:pPr eaLnBrk="1" hangingPunct="1">
              <a:lnSpc>
                <a:spcPct val="90000"/>
              </a:lnSpc>
              <a:buNone/>
            </a:pPr>
            <a:endParaRPr lang="en-US" sz="1400" dirty="0"/>
          </a:p>
          <a:p>
            <a:pPr eaLnBrk="1" hangingPunct="1">
              <a:lnSpc>
                <a:spcPct val="90000"/>
              </a:lnSpc>
            </a:pPr>
            <a:endParaRPr lang="en-US" sz="1400" dirty="0"/>
          </a:p>
        </p:txBody>
      </p:sp>
      <p:sp>
        <p:nvSpPr>
          <p:cNvPr id="2" name="Footer Placeholder 1">
            <a:extLst>
              <a:ext uri="{FF2B5EF4-FFF2-40B4-BE49-F238E27FC236}">
                <a16:creationId xmlns:a16="http://schemas.microsoft.com/office/drawing/2014/main" id="{B648B758-885F-4E32-8B6E-995B9D2E1816}"/>
              </a:ext>
            </a:extLst>
          </p:cNvPr>
          <p:cNvSpPr>
            <a:spLocks noGrp="1"/>
          </p:cNvSpPr>
          <p:nvPr>
            <p:ph type="ftr" sz="quarter" idx="11"/>
          </p:nvPr>
        </p:nvSpPr>
        <p:spPr>
          <a:xfrm>
            <a:off x="7924800" y="6216242"/>
            <a:ext cx="380998" cy="367120"/>
          </a:xfrm>
        </p:spPr>
        <p:txBody>
          <a:bodyPr/>
          <a:lstStyle/>
          <a:p>
            <a:pPr>
              <a:defRPr/>
            </a:pPr>
            <a:endParaRPr lang="en-US" dirty="0"/>
          </a:p>
          <a:p>
            <a:pPr>
              <a:defRPr/>
            </a:pPr>
            <a:r>
              <a:rPr lang="en-US" dirty="0"/>
              <a:t>27</a:t>
            </a:r>
          </a:p>
          <a:p>
            <a:pPr>
              <a:defRPr/>
            </a:pPr>
            <a:endParaRPr lang="en-US" dirty="0"/>
          </a:p>
        </p:txBody>
      </p:sp>
    </p:spTree>
    <p:extLst>
      <p:ext uri="{BB962C8B-B14F-4D97-AF65-F5344CB8AC3E}">
        <p14:creationId xmlns:p14="http://schemas.microsoft.com/office/powerpoint/2010/main" val="303561781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762000" y="381000"/>
            <a:ext cx="7543800" cy="457200"/>
          </a:xfrm>
        </p:spPr>
        <p:txBody>
          <a:bodyPr>
            <a:noAutofit/>
          </a:bodyPr>
          <a:lstStyle/>
          <a:p>
            <a:pPr algn="ctr"/>
            <a:r>
              <a:rPr lang="en-US" sz="2800" b="1" dirty="0">
                <a:latin typeface="Garamond" panose="02020404030301010803" pitchFamily="18" charset="0"/>
              </a:rPr>
              <a:t>Policies and Procedures</a:t>
            </a:r>
          </a:p>
        </p:txBody>
      </p:sp>
      <p:sp>
        <p:nvSpPr>
          <p:cNvPr id="3" name="Content Placeholder 2"/>
          <p:cNvSpPr>
            <a:spLocks noGrp="1"/>
          </p:cNvSpPr>
          <p:nvPr>
            <p:ph idx="1"/>
            <p:custDataLst>
              <p:tags r:id="rId2"/>
            </p:custDataLst>
          </p:nvPr>
        </p:nvSpPr>
        <p:spPr>
          <a:xfrm>
            <a:off x="685800" y="838200"/>
            <a:ext cx="8001000" cy="5638800"/>
          </a:xfrm>
        </p:spPr>
        <p:txBody>
          <a:bodyPr anchor="ctr">
            <a:normAutofit fontScale="40000" lnSpcReduction="20000"/>
          </a:bodyPr>
          <a:lstStyle/>
          <a:p>
            <a:pPr lvl="0"/>
            <a:endParaRPr lang="en-US" sz="2800" dirty="0"/>
          </a:p>
          <a:p>
            <a:pPr marL="0" indent="0">
              <a:buNone/>
            </a:pPr>
            <a:endParaRPr lang="en-US" sz="1800" dirty="0">
              <a:latin typeface="Garamond" panose="02020404030301010803" pitchFamily="18" charset="0"/>
              <a:hlinkClick r:id="rId5"/>
            </a:endParaRPr>
          </a:p>
          <a:p>
            <a:pPr>
              <a:buClrTx/>
            </a:pPr>
            <a:endParaRPr lang="en-US" sz="6400" b="1" dirty="0">
              <a:latin typeface="Garamond" panose="02020404030301010803" pitchFamily="18" charset="0"/>
            </a:endParaRPr>
          </a:p>
          <a:p>
            <a:pPr>
              <a:buClrTx/>
            </a:pPr>
            <a:r>
              <a:rPr lang="en-US" sz="5600" b="1" dirty="0">
                <a:solidFill>
                  <a:schemeClr val="tx1"/>
                </a:solidFill>
                <a:latin typeface="Garamond" panose="02020404030301010803" pitchFamily="18" charset="0"/>
                <a:hlinkClick r:id="rId6">
                  <a:extLst>
                    <a:ext uri="{A12FA001-AC4F-418D-AE19-62706E023703}">
                      <ahyp:hlinkClr xmlns:ahyp="http://schemas.microsoft.com/office/drawing/2018/hyperlinkcolor" val="tx"/>
                    </a:ext>
                  </a:extLst>
                </a:hlinkClick>
              </a:rPr>
              <a:t>Texas Administrative Code 34 Chapter 5 </a:t>
            </a:r>
            <a:r>
              <a:rPr lang="en-US" sz="5600" b="1" dirty="0">
                <a:solidFill>
                  <a:schemeClr val="tx1"/>
                </a:solidFill>
                <a:hlinkClick r:id="rId6">
                  <a:extLst>
                    <a:ext uri="{A12FA001-AC4F-418D-AE19-62706E023703}">
                      <ahyp:hlinkClr xmlns:ahyp="http://schemas.microsoft.com/office/drawing/2018/hyperlinkcolor" val="tx"/>
                    </a:ext>
                  </a:extLst>
                </a:hlinkClick>
              </a:rPr>
              <a:t>§5.200</a:t>
            </a:r>
            <a:endParaRPr lang="en-US" sz="5600" b="1" dirty="0">
              <a:solidFill>
                <a:schemeClr val="tx1"/>
              </a:solidFill>
            </a:endParaRPr>
          </a:p>
          <a:p>
            <a:pPr>
              <a:buClrTx/>
            </a:pPr>
            <a:endParaRPr lang="en-US" sz="5600" b="1" dirty="0">
              <a:solidFill>
                <a:schemeClr val="tx1"/>
              </a:solidFill>
            </a:endParaRPr>
          </a:p>
          <a:p>
            <a:pPr>
              <a:buClrTx/>
            </a:pPr>
            <a:r>
              <a:rPr lang="en-US" sz="5600" b="1" dirty="0">
                <a:solidFill>
                  <a:schemeClr val="tx1"/>
                </a:solidFill>
                <a:latin typeface="Garamond" panose="02020404030301010803" pitchFamily="18" charset="0"/>
                <a:hlinkClick r:id="rId7">
                  <a:extLst>
                    <a:ext uri="{A12FA001-AC4F-418D-AE19-62706E023703}">
                      <ahyp:hlinkClr xmlns:ahyp="http://schemas.microsoft.com/office/drawing/2018/hyperlinkcolor" val="tx"/>
                    </a:ext>
                  </a:extLst>
                </a:hlinkClick>
              </a:rPr>
              <a:t>State Property Accounting</a:t>
            </a:r>
            <a:endParaRPr lang="en-US" sz="5600" b="1" dirty="0">
              <a:solidFill>
                <a:schemeClr val="tx1"/>
              </a:solidFill>
              <a:latin typeface="Garamond" panose="02020404030301010803" pitchFamily="18" charset="0"/>
            </a:endParaRPr>
          </a:p>
          <a:p>
            <a:pPr>
              <a:buClrTx/>
            </a:pPr>
            <a:endParaRPr lang="en-US" sz="5600" b="1" dirty="0">
              <a:solidFill>
                <a:schemeClr val="tx1"/>
              </a:solidFill>
              <a:latin typeface="Garamond" panose="02020404030301010803" pitchFamily="18" charset="0"/>
            </a:endParaRPr>
          </a:p>
          <a:p>
            <a:pPr>
              <a:buClrTx/>
            </a:pPr>
            <a:r>
              <a:rPr lang="en-US" sz="5600" b="1" dirty="0">
                <a:solidFill>
                  <a:schemeClr val="tx1"/>
                </a:solidFill>
                <a:latin typeface="Garamond" panose="02020404030301010803" pitchFamily="18" charset="0"/>
                <a:hlinkClick r:id="rId5">
                  <a:extLst>
                    <a:ext uri="{A12FA001-AC4F-418D-AE19-62706E023703}">
                      <ahyp:hlinkClr xmlns:ahyp="http://schemas.microsoft.com/office/drawing/2018/hyperlinkcolor" val="tx"/>
                    </a:ext>
                  </a:extLst>
                </a:hlinkClick>
              </a:rPr>
              <a:t>SAM 03.E.02, Property Management</a:t>
            </a:r>
            <a:endParaRPr lang="en-US" sz="5600" b="1" dirty="0">
              <a:solidFill>
                <a:schemeClr val="tx1"/>
              </a:solidFill>
              <a:latin typeface="Garamond" panose="02020404030301010803" pitchFamily="18" charset="0"/>
            </a:endParaRPr>
          </a:p>
          <a:p>
            <a:pPr marL="0" indent="0">
              <a:buClrTx/>
              <a:buNone/>
            </a:pPr>
            <a:endParaRPr lang="en-US" sz="5600" b="1" dirty="0">
              <a:solidFill>
                <a:schemeClr val="tx1"/>
              </a:solidFill>
              <a:latin typeface="Garamond" panose="02020404030301010803" pitchFamily="18" charset="0"/>
            </a:endParaRPr>
          </a:p>
          <a:p>
            <a:pPr>
              <a:buClrTx/>
            </a:pPr>
            <a:r>
              <a:rPr lang="en-US" sz="5600" b="1" dirty="0">
                <a:solidFill>
                  <a:schemeClr val="tx1"/>
                </a:solidFill>
                <a:latin typeface="Garamond" panose="02020404030301010803" pitchFamily="18" charset="0"/>
                <a:hlinkClick r:id="rId8">
                  <a:extLst>
                    <a:ext uri="{A12FA001-AC4F-418D-AE19-62706E023703}">
                      <ahyp:hlinkClr xmlns:ahyp="http://schemas.microsoft.com/office/drawing/2018/hyperlinkcolor" val="tx"/>
                    </a:ext>
                  </a:extLst>
                </a:hlinkClick>
              </a:rPr>
              <a:t>MAPP 03.03.01, Property Management</a:t>
            </a:r>
            <a:endParaRPr lang="en-US" sz="5600" b="1" dirty="0">
              <a:solidFill>
                <a:schemeClr val="tx1"/>
              </a:solidFill>
              <a:latin typeface="Garamond" panose="02020404030301010803" pitchFamily="18" charset="0"/>
            </a:endParaRPr>
          </a:p>
          <a:p>
            <a:pPr>
              <a:buClrTx/>
            </a:pPr>
            <a:endParaRPr lang="en-US" sz="5600" b="1" dirty="0">
              <a:solidFill>
                <a:schemeClr val="tx1"/>
              </a:solidFill>
              <a:latin typeface="Garamond" panose="02020404030301010803" pitchFamily="18" charset="0"/>
            </a:endParaRPr>
          </a:p>
          <a:p>
            <a:pPr>
              <a:buClrTx/>
            </a:pPr>
            <a:r>
              <a:rPr lang="en-US" sz="5600" b="1" dirty="0">
                <a:solidFill>
                  <a:schemeClr val="tx1"/>
                </a:solidFill>
                <a:latin typeface="Garamond" panose="02020404030301010803" pitchFamily="18" charset="0"/>
                <a:hlinkClick r:id="rId9">
                  <a:extLst>
                    <a:ext uri="{A12FA001-AC4F-418D-AE19-62706E023703}">
                      <ahyp:hlinkClr xmlns:ahyp="http://schemas.microsoft.com/office/drawing/2018/hyperlinkcolor" val="tx"/>
                    </a:ext>
                  </a:extLst>
                </a:hlinkClick>
              </a:rPr>
              <a:t>Property Management Guidelines </a:t>
            </a:r>
            <a:endParaRPr lang="en-US" sz="5600" b="1" dirty="0">
              <a:solidFill>
                <a:schemeClr val="tx1"/>
              </a:solidFill>
              <a:latin typeface="Garamond" panose="02020404030301010803" pitchFamily="18" charset="0"/>
            </a:endParaRPr>
          </a:p>
          <a:p>
            <a:pPr marL="0" indent="0">
              <a:buClrTx/>
              <a:buNone/>
            </a:pPr>
            <a:endParaRPr lang="en-US" sz="5600" b="1" dirty="0">
              <a:solidFill>
                <a:schemeClr val="tx1"/>
              </a:solidFill>
              <a:latin typeface="Garamond" panose="02020404030301010803" pitchFamily="18" charset="0"/>
            </a:endParaRPr>
          </a:p>
          <a:p>
            <a:pPr>
              <a:buClrTx/>
            </a:pPr>
            <a:r>
              <a:rPr lang="en-US" sz="5600" b="1" dirty="0">
                <a:solidFill>
                  <a:schemeClr val="tx1"/>
                </a:solidFill>
                <a:latin typeface="Garamond" panose="02020404030301010803" pitchFamily="18" charset="0"/>
                <a:hlinkClick r:id="rId10">
                  <a:extLst>
                    <a:ext uri="{A12FA001-AC4F-418D-AE19-62706E023703}">
                      <ahyp:hlinkClr xmlns:ahyp="http://schemas.microsoft.com/office/drawing/2018/hyperlinkcolor" val="tx"/>
                    </a:ext>
                  </a:extLst>
                </a:hlinkClick>
              </a:rPr>
              <a:t>Forms</a:t>
            </a:r>
            <a:endParaRPr lang="en-US" sz="5600" b="1" dirty="0">
              <a:solidFill>
                <a:schemeClr val="tx1"/>
              </a:solidFill>
              <a:latin typeface="Garamond" panose="02020404030301010803" pitchFamily="18" charset="0"/>
            </a:endParaRPr>
          </a:p>
          <a:p>
            <a:pPr marL="0" indent="0">
              <a:buClrTx/>
              <a:buNone/>
            </a:pPr>
            <a:endParaRPr lang="en-US" sz="5600" b="1" dirty="0">
              <a:solidFill>
                <a:schemeClr val="tx1"/>
              </a:solidFill>
              <a:latin typeface="Garamond" panose="02020404030301010803" pitchFamily="18" charset="0"/>
            </a:endParaRPr>
          </a:p>
          <a:p>
            <a:pPr>
              <a:buClrTx/>
            </a:pPr>
            <a:r>
              <a:rPr lang="en-US" sz="5600" b="1" dirty="0">
                <a:solidFill>
                  <a:schemeClr val="tx1"/>
                </a:solidFill>
                <a:latin typeface="Garamond" panose="02020404030301010803" pitchFamily="18" charset="0"/>
                <a:hlinkClick r:id="rId11">
                  <a:extLst>
                    <a:ext uri="{A12FA001-AC4F-418D-AE19-62706E023703}">
                      <ahyp:hlinkClr xmlns:ahyp="http://schemas.microsoft.com/office/drawing/2018/hyperlinkcolor" val="tx"/>
                    </a:ext>
                  </a:extLst>
                </a:hlinkClick>
              </a:rPr>
              <a:t>AIM Work Order Request (Fixit)</a:t>
            </a:r>
            <a:endParaRPr lang="en-US" sz="5600" b="1" dirty="0">
              <a:solidFill>
                <a:schemeClr val="tx1"/>
              </a:solidFill>
              <a:latin typeface="Garamond" panose="02020404030301010803" pitchFamily="18" charset="0"/>
            </a:endParaRPr>
          </a:p>
          <a:p>
            <a:pPr marL="0" indent="0">
              <a:buNone/>
            </a:pPr>
            <a:endParaRPr lang="en-US" sz="6400" b="1" dirty="0">
              <a:solidFill>
                <a:srgbClr val="0066FF"/>
              </a:solidFill>
              <a:latin typeface="Garamond" panose="02020404030301010803" pitchFamily="18" charset="0"/>
            </a:endParaRPr>
          </a:p>
          <a:p>
            <a:pPr marL="0" indent="0">
              <a:buNone/>
            </a:pPr>
            <a:endParaRPr lang="en-US" sz="6400" dirty="0">
              <a:latin typeface="Garamond" panose="02020404030301010803" pitchFamily="18" charset="0"/>
            </a:endParaRPr>
          </a:p>
          <a:p>
            <a:pPr lvl="0"/>
            <a:endParaRPr lang="en-US" sz="6400" dirty="0">
              <a:latin typeface="Garamond" panose="02020404030301010803" pitchFamily="18" charset="0"/>
            </a:endParaRPr>
          </a:p>
        </p:txBody>
      </p:sp>
      <p:sp>
        <p:nvSpPr>
          <p:cNvPr id="4" name="Footer Placeholder 3">
            <a:extLst>
              <a:ext uri="{FF2B5EF4-FFF2-40B4-BE49-F238E27FC236}">
                <a16:creationId xmlns:a16="http://schemas.microsoft.com/office/drawing/2014/main" id="{8CD362B0-A335-4DD8-963D-61BCD4555999}"/>
              </a:ext>
            </a:extLst>
          </p:cNvPr>
          <p:cNvSpPr>
            <a:spLocks noGrp="1"/>
          </p:cNvSpPr>
          <p:nvPr>
            <p:ph type="ftr" sz="quarter" idx="11"/>
          </p:nvPr>
        </p:nvSpPr>
        <p:spPr>
          <a:xfrm>
            <a:off x="7924800" y="6208776"/>
            <a:ext cx="381000" cy="365125"/>
          </a:xfrm>
        </p:spPr>
        <p:txBody>
          <a:bodyPr/>
          <a:lstStyle/>
          <a:p>
            <a:pPr>
              <a:defRPr/>
            </a:pPr>
            <a:r>
              <a:rPr lang="en-US" dirty="0"/>
              <a:t>3</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381000" y="914400"/>
            <a:ext cx="8305800" cy="5105400"/>
          </a:xfrm>
        </p:spPr>
        <p:txBody>
          <a:bodyPr>
            <a:noAutofit/>
          </a:bodyPr>
          <a:lstStyle/>
          <a:p>
            <a:endParaRPr lang="en-US" sz="1200" dirty="0"/>
          </a:p>
          <a:p>
            <a:pPr lvl="1"/>
            <a:endParaRPr lang="en-US" sz="1000" dirty="0"/>
          </a:p>
          <a:p>
            <a:pPr marL="0" indent="0">
              <a:buNone/>
            </a:pPr>
            <a:endParaRPr lang="en-US" sz="1200" dirty="0"/>
          </a:p>
        </p:txBody>
      </p:sp>
      <p:pic>
        <p:nvPicPr>
          <p:cNvPr id="4" name="Picture 3"/>
          <p:cNvPicPr>
            <a:picLocks noChangeAspect="1"/>
          </p:cNvPicPr>
          <p:nvPr/>
        </p:nvPicPr>
        <p:blipFill>
          <a:blip r:embed="rId5"/>
          <a:stretch>
            <a:fillRect/>
          </a:stretch>
        </p:blipFill>
        <p:spPr>
          <a:xfrm rot="-1260000">
            <a:off x="7004455" y="2271191"/>
            <a:ext cx="1615440" cy="1590675"/>
          </a:xfrm>
          <a:prstGeom prst="rect">
            <a:avLst/>
          </a:prstGeom>
          <a:solidFill>
            <a:schemeClr val="accent4">
              <a:lumMod val="20000"/>
              <a:lumOff val="80000"/>
            </a:schemeClr>
          </a:solidFill>
        </p:spPr>
      </p:pic>
      <p:sp>
        <p:nvSpPr>
          <p:cNvPr id="5" name="TextBox 4"/>
          <p:cNvSpPr txBox="1"/>
          <p:nvPr/>
        </p:nvSpPr>
        <p:spPr>
          <a:xfrm>
            <a:off x="838200" y="457200"/>
            <a:ext cx="7467600" cy="523220"/>
          </a:xfrm>
          <a:prstGeom prst="rect">
            <a:avLst/>
          </a:prstGeom>
          <a:noFill/>
        </p:spPr>
        <p:txBody>
          <a:bodyPr wrap="square" rtlCol="0">
            <a:spAutoFit/>
          </a:bodyPr>
          <a:lstStyle/>
          <a:p>
            <a:pPr algn="ctr"/>
            <a:r>
              <a:rPr lang="en-US" sz="2800" b="1" dirty="0">
                <a:latin typeface="Garamond" panose="02020404030301010803" pitchFamily="18" charset="0"/>
              </a:rPr>
              <a:t>Why is Property Management Important?</a:t>
            </a:r>
          </a:p>
        </p:txBody>
      </p:sp>
      <p:sp>
        <p:nvSpPr>
          <p:cNvPr id="6" name="TextBox 5"/>
          <p:cNvSpPr txBox="1"/>
          <p:nvPr/>
        </p:nvSpPr>
        <p:spPr>
          <a:xfrm>
            <a:off x="914400" y="1071046"/>
            <a:ext cx="7391400" cy="4093428"/>
          </a:xfrm>
          <a:prstGeom prst="rect">
            <a:avLst/>
          </a:prstGeom>
          <a:noFill/>
        </p:spPr>
        <p:txBody>
          <a:bodyPr wrap="square" rtlCol="0">
            <a:spAutoFit/>
          </a:bodyPr>
          <a:lstStyle/>
          <a:p>
            <a:pPr marL="285750" indent="-285750">
              <a:buFont typeface="Arial" panose="020B0604020202020204" pitchFamily="34" charset="0"/>
              <a:buChar char="•"/>
            </a:pPr>
            <a:endParaRPr lang="en-US" sz="2000" dirty="0">
              <a:latin typeface="Garamond" panose="02020404030301010803" pitchFamily="18" charset="0"/>
            </a:endParaRPr>
          </a:p>
          <a:p>
            <a:pPr marL="285750" indent="-285750">
              <a:buFont typeface="Arial" panose="020B0604020202020204" pitchFamily="34" charset="0"/>
              <a:buChar char="•"/>
            </a:pPr>
            <a:r>
              <a:rPr lang="en-US" sz="2000" dirty="0">
                <a:latin typeface="Garamond" panose="02020404030301010803" pitchFamily="18" charset="0"/>
              </a:rPr>
              <a:t>Ensures State funded University assets are accounted for and properly maintained</a:t>
            </a:r>
          </a:p>
          <a:p>
            <a:pPr marL="285750" indent="-285750">
              <a:buFont typeface="Arial" panose="020B0604020202020204" pitchFamily="34" charset="0"/>
              <a:buChar char="•"/>
            </a:pPr>
            <a:r>
              <a:rPr lang="en-US" sz="2000" dirty="0">
                <a:latin typeface="Garamond" panose="02020404030301010803" pitchFamily="18" charset="0"/>
              </a:rPr>
              <a:t>Provides compliance with Federal and State guidelines</a:t>
            </a:r>
          </a:p>
          <a:p>
            <a:pPr marL="285750" indent="-285750">
              <a:buFont typeface="Arial" panose="020B0604020202020204" pitchFamily="34" charset="0"/>
              <a:buChar char="•"/>
            </a:pPr>
            <a:r>
              <a:rPr lang="en-US" sz="2000" dirty="0">
                <a:latin typeface="Garamond" panose="02020404030301010803" pitchFamily="18" charset="0"/>
              </a:rPr>
              <a:t>Accurate and timely records provides good audit results</a:t>
            </a:r>
          </a:p>
          <a:p>
            <a:pPr marL="285750" indent="-285750">
              <a:buFont typeface="Arial" panose="020B0604020202020204" pitchFamily="34" charset="0"/>
              <a:buChar char="•"/>
            </a:pPr>
            <a:r>
              <a:rPr lang="en-US" sz="2000" dirty="0">
                <a:latin typeface="Garamond" panose="02020404030301010803" pitchFamily="18" charset="0"/>
              </a:rPr>
              <a:t>Prevents reduction in appropriations</a:t>
            </a:r>
          </a:p>
          <a:p>
            <a:pPr marL="285750" indent="-285750">
              <a:buFont typeface="Arial" panose="020B0604020202020204" pitchFamily="34" charset="0"/>
              <a:buChar char="•"/>
            </a:pPr>
            <a:r>
              <a:rPr lang="en-US" sz="2000" dirty="0">
                <a:latin typeface="Garamond" panose="02020404030301010803" pitchFamily="18" charset="0"/>
              </a:rPr>
              <a:t>Maximizes the use of Resources</a:t>
            </a:r>
          </a:p>
          <a:p>
            <a:pPr marL="285750" indent="-285750">
              <a:buFont typeface="Arial" panose="020B0604020202020204" pitchFamily="34" charset="0"/>
              <a:buChar char="•"/>
            </a:pPr>
            <a:r>
              <a:rPr lang="en-US" sz="2000" dirty="0">
                <a:latin typeface="Garamond" panose="02020404030301010803" pitchFamily="18" charset="0"/>
              </a:rPr>
              <a:t>Provides accurate and insurable values</a:t>
            </a:r>
          </a:p>
          <a:p>
            <a:pPr marL="285750" indent="-285750">
              <a:buFont typeface="Arial" panose="020B0604020202020204" pitchFamily="34" charset="0"/>
              <a:buChar char="•"/>
            </a:pPr>
            <a:r>
              <a:rPr lang="en-US" sz="2000" dirty="0">
                <a:latin typeface="Garamond" panose="02020404030301010803" pitchFamily="18" charset="0"/>
              </a:rPr>
              <a:t>Identifies saleable/surplus assets</a:t>
            </a:r>
          </a:p>
          <a:p>
            <a:pPr marL="285750" indent="-285750">
              <a:buFont typeface="Arial" panose="020B0604020202020204" pitchFamily="34" charset="0"/>
              <a:buChar char="•"/>
            </a:pPr>
            <a:r>
              <a:rPr lang="en-US" sz="2000" dirty="0">
                <a:latin typeface="Garamond" panose="02020404030301010803" pitchFamily="18" charset="0"/>
              </a:rPr>
              <a:t>Provides lowest inventory investment</a:t>
            </a:r>
          </a:p>
          <a:p>
            <a:pPr marL="285750" indent="-285750">
              <a:buFont typeface="Arial" panose="020B0604020202020204" pitchFamily="34" charset="0"/>
              <a:buChar char="•"/>
            </a:pPr>
            <a:r>
              <a:rPr lang="en-US" sz="2000" dirty="0">
                <a:latin typeface="Garamond" panose="02020404030301010803" pitchFamily="18" charset="0"/>
              </a:rPr>
              <a:t>Proper stewardship of assets and supplies </a:t>
            </a:r>
          </a:p>
          <a:p>
            <a:pPr marL="285750" indent="-285750">
              <a:buFont typeface="Arial" panose="020B0604020202020204" pitchFamily="34" charset="0"/>
              <a:buChar char="•"/>
            </a:pPr>
            <a:r>
              <a:rPr lang="en-US" sz="2000" dirty="0">
                <a:latin typeface="Garamond" panose="02020404030301010803" pitchFamily="18" charset="0"/>
              </a:rPr>
              <a:t>Accurate and timely reconciliations and reporting</a:t>
            </a:r>
          </a:p>
          <a:p>
            <a:pPr marL="285750" indent="-285750">
              <a:buFont typeface="Arial" panose="020B0604020202020204" pitchFamily="34" charset="0"/>
              <a:buChar char="•"/>
            </a:pPr>
            <a:endParaRPr lang="en-US" sz="2000" dirty="0"/>
          </a:p>
        </p:txBody>
      </p:sp>
      <p:sp>
        <p:nvSpPr>
          <p:cNvPr id="7" name="Footer Placeholder 6">
            <a:extLst>
              <a:ext uri="{FF2B5EF4-FFF2-40B4-BE49-F238E27FC236}">
                <a16:creationId xmlns:a16="http://schemas.microsoft.com/office/drawing/2014/main" id="{7A6F13B1-B542-4227-8282-4955D0DD011F}"/>
              </a:ext>
            </a:extLst>
          </p:cNvPr>
          <p:cNvSpPr>
            <a:spLocks noGrp="1"/>
          </p:cNvSpPr>
          <p:nvPr>
            <p:ph type="ftr" sz="quarter" idx="11"/>
          </p:nvPr>
        </p:nvSpPr>
        <p:spPr>
          <a:xfrm>
            <a:off x="7924800" y="6208776"/>
            <a:ext cx="381000" cy="365125"/>
          </a:xfrm>
        </p:spPr>
        <p:txBody>
          <a:bodyPr/>
          <a:lstStyle/>
          <a:p>
            <a:pPr>
              <a:defRPr/>
            </a:pPr>
            <a:r>
              <a:rPr lang="en-US" dirty="0"/>
              <a:t>4</a:t>
            </a:r>
          </a:p>
        </p:txBody>
      </p:sp>
    </p:spTree>
    <p:extLst>
      <p:ext uri="{BB962C8B-B14F-4D97-AF65-F5344CB8AC3E}">
        <p14:creationId xmlns:p14="http://schemas.microsoft.com/office/powerpoint/2010/main" val="102699857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762000" y="762000"/>
            <a:ext cx="7924800" cy="5257800"/>
          </a:xfrm>
        </p:spPr>
        <p:txBody>
          <a:bodyPr>
            <a:noAutofit/>
          </a:bodyPr>
          <a:lstStyle/>
          <a:p>
            <a:endParaRPr lang="en-US" sz="1200" dirty="0"/>
          </a:p>
          <a:p>
            <a:pPr lvl="1"/>
            <a:endParaRPr lang="en-US" sz="1000" dirty="0"/>
          </a:p>
          <a:p>
            <a:pPr marL="0" indent="0">
              <a:buNone/>
            </a:pPr>
            <a:endParaRPr lang="en-US" sz="1200" dirty="0"/>
          </a:p>
        </p:txBody>
      </p:sp>
      <p:sp>
        <p:nvSpPr>
          <p:cNvPr id="5" name="TextBox 4"/>
          <p:cNvSpPr txBox="1"/>
          <p:nvPr/>
        </p:nvSpPr>
        <p:spPr>
          <a:xfrm>
            <a:off x="838200" y="391180"/>
            <a:ext cx="7467600" cy="523220"/>
          </a:xfrm>
          <a:prstGeom prst="rect">
            <a:avLst/>
          </a:prstGeom>
          <a:noFill/>
        </p:spPr>
        <p:txBody>
          <a:bodyPr wrap="square" rtlCol="0">
            <a:spAutoFit/>
          </a:bodyPr>
          <a:lstStyle/>
          <a:p>
            <a:pPr algn="ctr"/>
            <a:r>
              <a:rPr lang="en-US" sz="2800" b="1" dirty="0">
                <a:latin typeface="Garamond" panose="02020404030301010803" pitchFamily="18" charset="0"/>
              </a:rPr>
              <a:t>Roles and Responsibilities</a:t>
            </a:r>
            <a:endParaRPr lang="en-US" sz="2800" b="1" i="1" dirty="0">
              <a:latin typeface="Garamond" panose="02020404030301010803" pitchFamily="18" charset="0"/>
            </a:endParaRPr>
          </a:p>
        </p:txBody>
      </p:sp>
      <p:sp>
        <p:nvSpPr>
          <p:cNvPr id="6" name="TextBox 5"/>
          <p:cNvSpPr txBox="1"/>
          <p:nvPr/>
        </p:nvSpPr>
        <p:spPr>
          <a:xfrm>
            <a:off x="838200" y="838200"/>
            <a:ext cx="7467600" cy="5509200"/>
          </a:xfrm>
          <a:prstGeom prst="rect">
            <a:avLst/>
          </a:prstGeom>
          <a:noFill/>
        </p:spPr>
        <p:txBody>
          <a:bodyPr wrap="square" rtlCol="0">
            <a:spAutoFit/>
          </a:bodyPr>
          <a:lstStyle/>
          <a:p>
            <a:endParaRPr lang="en-US" sz="1600" b="1" dirty="0">
              <a:latin typeface="Garamond" panose="02020404030301010803" pitchFamily="18" charset="0"/>
            </a:endParaRPr>
          </a:p>
          <a:p>
            <a:r>
              <a:rPr lang="en-US" sz="1600" b="1" dirty="0">
                <a:latin typeface="Garamond" panose="02020404030301010803" pitchFamily="18" charset="0"/>
              </a:rPr>
              <a:t>Agency Head</a:t>
            </a:r>
          </a:p>
          <a:p>
            <a:pPr marL="285750" indent="-285750">
              <a:buFont typeface="Arial" panose="020B0604020202020204" pitchFamily="34" charset="0"/>
              <a:buChar char="•"/>
            </a:pPr>
            <a:r>
              <a:rPr lang="en-US" sz="1600" dirty="0">
                <a:latin typeface="Garamond" panose="02020404030301010803" pitchFamily="18" charset="0"/>
              </a:rPr>
              <a:t>The agency head ensures that the University maintains adequate internal controls and complies with asset management policies and procedures. </a:t>
            </a:r>
          </a:p>
          <a:p>
            <a:pPr marL="285750" indent="-285750">
              <a:buFont typeface="Arial" panose="020B0604020202020204" pitchFamily="34" charset="0"/>
              <a:buChar char="•"/>
            </a:pPr>
            <a:r>
              <a:rPr lang="en-US" sz="1600" dirty="0">
                <a:latin typeface="Garamond" panose="02020404030301010803" pitchFamily="18" charset="0"/>
              </a:rPr>
              <a:t>Each agency head must designate a property manager by completing form 73-286 Notice of Agency Head and Designation of Property Manager form.   </a:t>
            </a:r>
          </a:p>
          <a:p>
            <a:pPr marL="742950" lvl="1" indent="-285750">
              <a:buFont typeface="Wingdings" panose="05000000000000000000" pitchFamily="2" charset="2"/>
              <a:buChar char="v"/>
            </a:pPr>
            <a:r>
              <a:rPr lang="en-US" sz="1600" dirty="0">
                <a:latin typeface="Garamond" panose="02020404030301010803" pitchFamily="18" charset="0"/>
              </a:rPr>
              <a:t>This form is available on the Texas Comptroller’s </a:t>
            </a:r>
            <a:r>
              <a:rPr lang="en-US" sz="1600" dirty="0">
                <a:solidFill>
                  <a:srgbClr val="002060"/>
                </a:solidFill>
                <a:latin typeface="Garamond" panose="02020404030301010803" pitchFamily="18" charset="0"/>
                <a:hlinkClick r:id="rId5">
                  <a:extLst>
                    <a:ext uri="{A12FA001-AC4F-418D-AE19-62706E023703}">
                      <ahyp:hlinkClr xmlns:ahyp="http://schemas.microsoft.com/office/drawing/2018/hyperlinkcolor" val="tx"/>
                    </a:ext>
                  </a:extLst>
                </a:hlinkClick>
              </a:rPr>
              <a:t>website</a:t>
            </a:r>
            <a:r>
              <a:rPr lang="en-US" sz="1600" dirty="0">
                <a:solidFill>
                  <a:srgbClr val="002060"/>
                </a:solidFill>
                <a:latin typeface="Garamond" panose="02020404030301010803" pitchFamily="18" charset="0"/>
              </a:rPr>
              <a:t>.</a:t>
            </a:r>
          </a:p>
          <a:p>
            <a:pPr lvl="1"/>
            <a:endParaRPr lang="en-US" sz="1600" b="1" dirty="0">
              <a:solidFill>
                <a:srgbClr val="002060"/>
              </a:solidFill>
              <a:latin typeface="Garamond" panose="02020404030301010803" pitchFamily="18" charset="0"/>
            </a:endParaRPr>
          </a:p>
          <a:p>
            <a:r>
              <a:rPr lang="en-US" sz="1600" b="1" dirty="0">
                <a:latin typeface="Garamond" panose="02020404030301010803" pitchFamily="18" charset="0"/>
              </a:rPr>
              <a:t>Property Manager </a:t>
            </a:r>
          </a:p>
          <a:p>
            <a:pPr marL="285750" indent="-285750">
              <a:buFont typeface="Arial" panose="020B0604020202020204" pitchFamily="34" charset="0"/>
              <a:buChar char="•"/>
            </a:pPr>
            <a:r>
              <a:rPr lang="en-US" sz="1600" dirty="0">
                <a:latin typeface="Garamond" panose="02020404030301010803" pitchFamily="18" charset="0"/>
              </a:rPr>
              <a:t>The property manager is the custodian of all property in the possession of the University.</a:t>
            </a:r>
          </a:p>
          <a:p>
            <a:pPr marL="285750" indent="-285750">
              <a:buFont typeface="Arial" panose="020B0604020202020204" pitchFamily="34" charset="0"/>
              <a:buChar char="•"/>
            </a:pPr>
            <a:r>
              <a:rPr lang="en-US" sz="1600" dirty="0">
                <a:latin typeface="Garamond" panose="02020404030301010803" pitchFamily="18" charset="0"/>
              </a:rPr>
              <a:t>The property manager is responsible for maintaining the required records of physical inventory.</a:t>
            </a:r>
          </a:p>
          <a:p>
            <a:pPr marL="285750" indent="-285750">
              <a:buFont typeface="Arial" panose="020B0604020202020204" pitchFamily="34" charset="0"/>
              <a:buChar char="•"/>
            </a:pPr>
            <a:r>
              <a:rPr lang="en-US" sz="1600" dirty="0">
                <a:latin typeface="Garamond" panose="02020404030301010803" pitchFamily="18" charset="0"/>
              </a:rPr>
              <a:t>Property Managers have update capabilities for all assets in the PSAM system.</a:t>
            </a:r>
          </a:p>
          <a:p>
            <a:pPr marL="285750" indent="-285750">
              <a:buFont typeface="Arial" panose="020B0604020202020204" pitchFamily="34" charset="0"/>
              <a:buChar char="•"/>
            </a:pPr>
            <a:r>
              <a:rPr lang="en-US" sz="1600" dirty="0">
                <a:latin typeface="Garamond" panose="02020404030301010803" pitchFamily="18" charset="0"/>
              </a:rPr>
              <a:t>Maintain copies of policies and procedures, guidelines and other appropriate documentation for managing the University’s property in accordance with the Texas State Comptroller’s office. </a:t>
            </a:r>
          </a:p>
          <a:p>
            <a:pPr marL="285750" indent="-285750">
              <a:buFont typeface="Arial" panose="020B0604020202020204" pitchFamily="34" charset="0"/>
              <a:buChar char="•"/>
            </a:pPr>
            <a:r>
              <a:rPr lang="en-US" sz="1600" dirty="0">
                <a:latin typeface="Garamond" panose="02020404030301010803" pitchFamily="18" charset="0"/>
              </a:rPr>
              <a:t>Ensure that the procedures for accountability and safeguarding of the University’s property comply with the Comptroller’s requirements.</a:t>
            </a:r>
          </a:p>
          <a:p>
            <a:endParaRPr lang="en-US" sz="1600" dirty="0">
              <a:latin typeface="Garamond" panose="02020404030301010803" pitchFamily="18" charset="0"/>
            </a:endParaRPr>
          </a:p>
          <a:p>
            <a:pPr marL="285750" indent="-285750">
              <a:buFont typeface="Courier New" panose="02070309020205020404" pitchFamily="49" charset="0"/>
              <a:buChar char="o"/>
            </a:pPr>
            <a:endParaRPr lang="en-US" sz="1600" dirty="0">
              <a:latin typeface="Garamond" panose="02020404030301010803" pitchFamily="18" charset="0"/>
            </a:endParaRPr>
          </a:p>
          <a:p>
            <a:pPr marL="800100" lvl="1" indent="-342900" algn="just" eaLnBrk="0" hangingPunct="0">
              <a:buFont typeface="Courier New" panose="02070309020205020404" pitchFamily="49" charset="0"/>
              <a:buChar char="o"/>
              <a:defRPr/>
            </a:pPr>
            <a:endParaRPr lang="en-US" sz="1600" dirty="0">
              <a:latin typeface="Garamond" panose="02020404030301010803" pitchFamily="18" charset="0"/>
            </a:endParaRPr>
          </a:p>
        </p:txBody>
      </p:sp>
      <p:sp>
        <p:nvSpPr>
          <p:cNvPr id="4" name="Footer Placeholder 3">
            <a:extLst>
              <a:ext uri="{FF2B5EF4-FFF2-40B4-BE49-F238E27FC236}">
                <a16:creationId xmlns:a16="http://schemas.microsoft.com/office/drawing/2014/main" id="{85F13BEE-E7C6-4C4B-91D6-BAA18D7E0529}"/>
              </a:ext>
            </a:extLst>
          </p:cNvPr>
          <p:cNvSpPr>
            <a:spLocks noGrp="1"/>
          </p:cNvSpPr>
          <p:nvPr>
            <p:ph type="ftr" sz="quarter" idx="11"/>
          </p:nvPr>
        </p:nvSpPr>
        <p:spPr>
          <a:xfrm>
            <a:off x="7924800" y="6208776"/>
            <a:ext cx="381000" cy="365125"/>
          </a:xfrm>
        </p:spPr>
        <p:txBody>
          <a:bodyPr/>
          <a:lstStyle/>
          <a:p>
            <a:pPr>
              <a:defRPr/>
            </a:pPr>
            <a:r>
              <a:rPr lang="en-US" dirty="0"/>
              <a:t>5</a:t>
            </a:r>
          </a:p>
        </p:txBody>
      </p:sp>
    </p:spTree>
    <p:extLst>
      <p:ext uri="{BB962C8B-B14F-4D97-AF65-F5344CB8AC3E}">
        <p14:creationId xmlns:p14="http://schemas.microsoft.com/office/powerpoint/2010/main" val="20785264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762000" y="762000"/>
            <a:ext cx="7924800" cy="5257800"/>
          </a:xfrm>
        </p:spPr>
        <p:txBody>
          <a:bodyPr>
            <a:noAutofit/>
          </a:bodyPr>
          <a:lstStyle/>
          <a:p>
            <a:endParaRPr lang="en-US" sz="1200" dirty="0"/>
          </a:p>
          <a:p>
            <a:pPr lvl="1"/>
            <a:endParaRPr lang="en-US" sz="1000" dirty="0"/>
          </a:p>
          <a:p>
            <a:pPr marL="0" indent="0">
              <a:buNone/>
            </a:pPr>
            <a:endParaRPr lang="en-US" sz="1200" dirty="0"/>
          </a:p>
        </p:txBody>
      </p:sp>
      <p:sp>
        <p:nvSpPr>
          <p:cNvPr id="5" name="TextBox 4"/>
          <p:cNvSpPr txBox="1"/>
          <p:nvPr/>
        </p:nvSpPr>
        <p:spPr>
          <a:xfrm>
            <a:off x="838200" y="391180"/>
            <a:ext cx="7467600" cy="523220"/>
          </a:xfrm>
          <a:prstGeom prst="rect">
            <a:avLst/>
          </a:prstGeom>
          <a:noFill/>
        </p:spPr>
        <p:txBody>
          <a:bodyPr wrap="square" rtlCol="0">
            <a:spAutoFit/>
          </a:bodyPr>
          <a:lstStyle/>
          <a:p>
            <a:pPr algn="ctr"/>
            <a:r>
              <a:rPr lang="en-US" sz="2800" b="1" dirty="0">
                <a:latin typeface="Garamond" panose="02020404030301010803" pitchFamily="18" charset="0"/>
              </a:rPr>
              <a:t>Roles and Responsibilities – (c</a:t>
            </a:r>
            <a:r>
              <a:rPr lang="en-US" sz="2800" b="1" i="1" dirty="0">
                <a:latin typeface="Garamond" panose="02020404030301010803" pitchFamily="18" charset="0"/>
              </a:rPr>
              <a:t>ontinued)</a:t>
            </a:r>
          </a:p>
        </p:txBody>
      </p:sp>
      <p:sp>
        <p:nvSpPr>
          <p:cNvPr id="6" name="TextBox 5"/>
          <p:cNvSpPr txBox="1"/>
          <p:nvPr/>
        </p:nvSpPr>
        <p:spPr>
          <a:xfrm>
            <a:off x="838200" y="838200"/>
            <a:ext cx="7696200" cy="5478423"/>
          </a:xfrm>
          <a:prstGeom prst="rect">
            <a:avLst/>
          </a:prstGeom>
          <a:noFill/>
        </p:spPr>
        <p:txBody>
          <a:bodyPr wrap="square" rtlCol="0">
            <a:spAutoFit/>
          </a:bodyPr>
          <a:lstStyle/>
          <a:p>
            <a:endParaRPr lang="en-US" sz="1600" b="1" dirty="0">
              <a:latin typeface="Garamond" panose="02020404030301010803" pitchFamily="18" charset="0"/>
            </a:endParaRPr>
          </a:p>
          <a:p>
            <a:r>
              <a:rPr lang="en-US" sz="1600" b="1" dirty="0">
                <a:latin typeface="Garamond" panose="02020404030301010803" pitchFamily="18" charset="0"/>
              </a:rPr>
              <a:t>Department/College Business Administrator</a:t>
            </a:r>
          </a:p>
          <a:p>
            <a:pPr marL="285750" indent="-285750">
              <a:buFont typeface="Arial" panose="020B0604020202020204" pitchFamily="34" charset="0"/>
              <a:buChar char="•"/>
            </a:pPr>
            <a:r>
              <a:rPr lang="en-US" dirty="0">
                <a:latin typeface="Garamond" panose="02020404030301010803" pitchFamily="18" charset="0"/>
              </a:rPr>
              <a:t>The Department/College Business Administrator ensures correct expenditure accounts are used to record capital and controlled assets.</a:t>
            </a:r>
          </a:p>
          <a:p>
            <a:pPr marL="285750" indent="-285750">
              <a:buFont typeface="Arial" panose="020B0604020202020204" pitchFamily="34" charset="0"/>
              <a:buChar char="•"/>
            </a:pPr>
            <a:r>
              <a:rPr lang="en-US" dirty="0">
                <a:latin typeface="Garamond" panose="02020404030301010803" pitchFamily="18" charset="0"/>
              </a:rPr>
              <a:t>Submit appropriate forms to add or change the Department Property Custodian.</a:t>
            </a:r>
          </a:p>
          <a:p>
            <a:endParaRPr lang="en-US" b="1" dirty="0">
              <a:latin typeface="Garamond" panose="02020404030301010803" pitchFamily="18" charset="0"/>
            </a:endParaRPr>
          </a:p>
          <a:p>
            <a:r>
              <a:rPr lang="en-US" b="1" dirty="0">
                <a:latin typeface="Garamond" panose="02020404030301010803" pitchFamily="18" charset="0"/>
              </a:rPr>
              <a:t>Employees</a:t>
            </a:r>
          </a:p>
          <a:p>
            <a:pPr marL="285750" indent="-285750">
              <a:buFont typeface="Arial" panose="020B0604020202020204" pitchFamily="34" charset="0"/>
              <a:buChar char="•"/>
            </a:pPr>
            <a:r>
              <a:rPr lang="en-US" dirty="0">
                <a:latin typeface="Garamond" panose="02020404030301010803" pitchFamily="18" charset="0"/>
              </a:rPr>
              <a:t>Employees are required to use university property only for the stated purpose and to </a:t>
            </a:r>
            <a:r>
              <a:rPr lang="en-US" u="sng" dirty="0">
                <a:latin typeface="Garamond" panose="02020404030301010803" pitchFamily="18" charset="0"/>
              </a:rPr>
              <a:t>exercise reasonable care </a:t>
            </a:r>
            <a:r>
              <a:rPr lang="en-US" dirty="0">
                <a:latin typeface="Garamond" panose="02020404030301010803" pitchFamily="18" charset="0"/>
              </a:rPr>
              <a:t>for the properties safekeeping.</a:t>
            </a:r>
          </a:p>
          <a:p>
            <a:pPr marL="285750" indent="-285750">
              <a:buFont typeface="Arial" panose="020B0604020202020204" pitchFamily="34" charset="0"/>
              <a:buChar char="•"/>
            </a:pPr>
            <a:r>
              <a:rPr lang="en-US" dirty="0">
                <a:latin typeface="Garamond" panose="02020404030301010803" pitchFamily="18" charset="0"/>
              </a:rPr>
              <a:t>Submit the Authorization Off-Campus Property form prior to taking any university property off-campus.</a:t>
            </a:r>
          </a:p>
          <a:p>
            <a:pPr marL="285750" indent="-285750">
              <a:buFont typeface="Arial" panose="020B0604020202020204" pitchFamily="34" charset="0"/>
              <a:buChar char="•"/>
            </a:pPr>
            <a:r>
              <a:rPr lang="en-US" dirty="0">
                <a:latin typeface="Garamond" panose="02020404030301010803" pitchFamily="18" charset="0"/>
              </a:rPr>
              <a:t>Financially responsible in the event of loss, destruction or damage if the loss or damage results from negligence, intentional act or failure to exercise reasonable care to safeguard. </a:t>
            </a:r>
          </a:p>
          <a:p>
            <a:pPr marL="285750" indent="-285750">
              <a:buFont typeface="Arial" panose="020B0604020202020204" pitchFamily="34" charset="0"/>
              <a:buChar char="•"/>
            </a:pPr>
            <a:endParaRPr lang="en-US" dirty="0">
              <a:latin typeface="Garamond" panose="02020404030301010803" pitchFamily="18" charset="0"/>
            </a:endParaRPr>
          </a:p>
          <a:p>
            <a:pPr marL="0" indent="0">
              <a:buNone/>
            </a:pPr>
            <a:endParaRPr lang="en-US" b="1" dirty="0">
              <a:latin typeface="Garamond" panose="02020404030301010803" pitchFamily="18" charset="0"/>
            </a:endParaRPr>
          </a:p>
          <a:p>
            <a:pPr marL="285750" indent="-285750">
              <a:buFont typeface="Arial" panose="020B0604020202020204" pitchFamily="34" charset="0"/>
              <a:buChar char="•"/>
            </a:pPr>
            <a:endParaRPr lang="en-US" dirty="0">
              <a:latin typeface="Garamond" panose="02020404030301010803" pitchFamily="18" charset="0"/>
            </a:endParaRPr>
          </a:p>
          <a:p>
            <a:endParaRPr lang="en-US" sz="1600" dirty="0">
              <a:latin typeface="Garamond" panose="02020404030301010803" pitchFamily="18" charset="0"/>
            </a:endParaRPr>
          </a:p>
          <a:p>
            <a:pPr marL="285750" indent="-285750">
              <a:buFont typeface="Courier New" panose="02070309020205020404" pitchFamily="49" charset="0"/>
              <a:buChar char="o"/>
            </a:pPr>
            <a:endParaRPr lang="en-US" sz="1600" dirty="0">
              <a:latin typeface="Garamond" panose="02020404030301010803" pitchFamily="18" charset="0"/>
            </a:endParaRPr>
          </a:p>
          <a:p>
            <a:pPr marL="800100" lvl="1" indent="-342900" algn="just" eaLnBrk="0" hangingPunct="0">
              <a:buFont typeface="Courier New" panose="02070309020205020404" pitchFamily="49" charset="0"/>
              <a:buChar char="o"/>
              <a:defRPr/>
            </a:pPr>
            <a:endParaRPr lang="en-US" sz="1600" dirty="0">
              <a:latin typeface="Garamond" panose="02020404030301010803" pitchFamily="18" charset="0"/>
            </a:endParaRPr>
          </a:p>
        </p:txBody>
      </p:sp>
      <p:sp>
        <p:nvSpPr>
          <p:cNvPr id="4" name="Footer Placeholder 3">
            <a:extLst>
              <a:ext uri="{FF2B5EF4-FFF2-40B4-BE49-F238E27FC236}">
                <a16:creationId xmlns:a16="http://schemas.microsoft.com/office/drawing/2014/main" id="{0240CDBA-9311-4CEE-9E00-95C78737944E}"/>
              </a:ext>
            </a:extLst>
          </p:cNvPr>
          <p:cNvSpPr>
            <a:spLocks noGrp="1"/>
          </p:cNvSpPr>
          <p:nvPr>
            <p:ph type="ftr" sz="quarter" idx="11"/>
          </p:nvPr>
        </p:nvSpPr>
        <p:spPr>
          <a:xfrm>
            <a:off x="8001000" y="6208776"/>
            <a:ext cx="304800" cy="365125"/>
          </a:xfrm>
        </p:spPr>
        <p:txBody>
          <a:bodyPr/>
          <a:lstStyle/>
          <a:p>
            <a:pPr>
              <a:defRPr/>
            </a:pPr>
            <a:r>
              <a:rPr lang="en-US" dirty="0"/>
              <a:t>6</a:t>
            </a:r>
          </a:p>
        </p:txBody>
      </p:sp>
    </p:spTree>
    <p:extLst>
      <p:ext uri="{BB962C8B-B14F-4D97-AF65-F5344CB8AC3E}">
        <p14:creationId xmlns:p14="http://schemas.microsoft.com/office/powerpoint/2010/main" val="8725770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762000" y="762000"/>
            <a:ext cx="7924800" cy="5257800"/>
          </a:xfrm>
        </p:spPr>
        <p:txBody>
          <a:bodyPr>
            <a:noAutofit/>
          </a:bodyPr>
          <a:lstStyle/>
          <a:p>
            <a:endParaRPr lang="en-US" sz="1200" dirty="0"/>
          </a:p>
          <a:p>
            <a:pPr lvl="1"/>
            <a:endParaRPr lang="en-US" sz="1000" dirty="0"/>
          </a:p>
          <a:p>
            <a:pPr marL="0" indent="0">
              <a:buNone/>
            </a:pPr>
            <a:endParaRPr lang="en-US" sz="1200" dirty="0"/>
          </a:p>
        </p:txBody>
      </p:sp>
      <p:sp>
        <p:nvSpPr>
          <p:cNvPr id="5" name="TextBox 4"/>
          <p:cNvSpPr txBox="1"/>
          <p:nvPr/>
        </p:nvSpPr>
        <p:spPr>
          <a:xfrm>
            <a:off x="838200" y="391180"/>
            <a:ext cx="7467600" cy="523220"/>
          </a:xfrm>
          <a:prstGeom prst="rect">
            <a:avLst/>
          </a:prstGeom>
          <a:noFill/>
        </p:spPr>
        <p:txBody>
          <a:bodyPr wrap="square" rtlCol="0">
            <a:spAutoFit/>
          </a:bodyPr>
          <a:lstStyle/>
          <a:p>
            <a:pPr algn="ctr"/>
            <a:r>
              <a:rPr lang="en-US" sz="2800" b="1" dirty="0">
                <a:latin typeface="Garamond" panose="02020404030301010803" pitchFamily="18" charset="0"/>
              </a:rPr>
              <a:t>Roles and Responsibilities – (c</a:t>
            </a:r>
            <a:r>
              <a:rPr lang="en-US" sz="2800" b="1" i="1" dirty="0">
                <a:latin typeface="Garamond" panose="02020404030301010803" pitchFamily="18" charset="0"/>
              </a:rPr>
              <a:t>ontinued)</a:t>
            </a:r>
          </a:p>
        </p:txBody>
      </p:sp>
      <p:sp>
        <p:nvSpPr>
          <p:cNvPr id="6" name="TextBox 5"/>
          <p:cNvSpPr txBox="1"/>
          <p:nvPr/>
        </p:nvSpPr>
        <p:spPr>
          <a:xfrm>
            <a:off x="838200" y="838200"/>
            <a:ext cx="7848600" cy="5816977"/>
          </a:xfrm>
          <a:prstGeom prst="rect">
            <a:avLst/>
          </a:prstGeom>
          <a:noFill/>
        </p:spPr>
        <p:txBody>
          <a:bodyPr wrap="square" rtlCol="0">
            <a:spAutoFit/>
          </a:bodyPr>
          <a:lstStyle/>
          <a:p>
            <a:endParaRPr lang="en-US" b="1" dirty="0">
              <a:latin typeface="Garamond" panose="02020404030301010803" pitchFamily="18" charset="0"/>
            </a:endParaRPr>
          </a:p>
          <a:p>
            <a:r>
              <a:rPr lang="en-US" b="1" dirty="0">
                <a:latin typeface="Garamond" panose="02020404030301010803" pitchFamily="18" charset="0"/>
              </a:rPr>
              <a:t>Department Property Custodian</a:t>
            </a:r>
          </a:p>
          <a:p>
            <a:pPr marL="285750" indent="-285750">
              <a:buFont typeface="Arial" panose="020B0604020202020204" pitchFamily="34" charset="0"/>
              <a:buChar char="•"/>
            </a:pPr>
            <a:r>
              <a:rPr lang="en-US" sz="1600" dirty="0">
                <a:latin typeface="Garamond" panose="02020404030301010803" pitchFamily="18" charset="0"/>
              </a:rPr>
              <a:t>The Department Property Custodian ensures compliance with the inventory control procedures and safekeeping of capital and controlled assets.</a:t>
            </a:r>
          </a:p>
          <a:p>
            <a:pPr marL="285750" indent="-285750">
              <a:buFont typeface="Arial" panose="020B0604020202020204" pitchFamily="34" charset="0"/>
              <a:buChar char="•"/>
            </a:pPr>
            <a:r>
              <a:rPr lang="en-US" sz="1600" dirty="0">
                <a:latin typeface="Garamond" panose="02020404030301010803" pitchFamily="18" charset="0"/>
              </a:rPr>
              <a:t>Reports capital and controlled assets received (by means other than purchase) to Property Management in a timely manner via the Asset Update Form.</a:t>
            </a:r>
          </a:p>
          <a:p>
            <a:pPr marL="285750" indent="-285750">
              <a:buFont typeface="Arial" panose="020B0604020202020204" pitchFamily="34" charset="0"/>
              <a:buChar char="•"/>
            </a:pPr>
            <a:r>
              <a:rPr lang="en-US" sz="1600" dirty="0">
                <a:latin typeface="Garamond" panose="02020404030301010803" pitchFamily="18" charset="0"/>
              </a:rPr>
              <a:t>Ensures property is not loaned, traded, discarded, moved or cannibalized without prior approval from Property Management.</a:t>
            </a:r>
          </a:p>
          <a:p>
            <a:pPr marL="285750" indent="-285750">
              <a:buFont typeface="Arial" panose="020B0604020202020204" pitchFamily="34" charset="0"/>
              <a:buChar char="•"/>
            </a:pPr>
            <a:r>
              <a:rPr lang="en-US" sz="1600" dirty="0">
                <a:latin typeface="Garamond" panose="02020404030301010803" pitchFamily="18" charset="0"/>
              </a:rPr>
              <a:t>Reports defaced or damaged property to Property Management in a timely manner via Asset Update Form.</a:t>
            </a:r>
          </a:p>
          <a:p>
            <a:pPr marL="285750" indent="-285750">
              <a:buFont typeface="Arial" panose="020B0604020202020204" pitchFamily="34" charset="0"/>
              <a:buChar char="•"/>
            </a:pPr>
            <a:r>
              <a:rPr lang="en-US" sz="1600" dirty="0">
                <a:latin typeface="Garamond" panose="02020404030301010803" pitchFamily="18" charset="0"/>
              </a:rPr>
              <a:t>Ensures property is not returned to a vendor as a trade-in without the approval of Property Management.</a:t>
            </a:r>
          </a:p>
          <a:p>
            <a:pPr marL="285750" indent="-285750">
              <a:buFont typeface="Arial" panose="020B0604020202020204" pitchFamily="34" charset="0"/>
              <a:buChar char="•"/>
            </a:pPr>
            <a:r>
              <a:rPr lang="en-US" sz="1600" dirty="0">
                <a:latin typeface="Garamond" panose="02020404030301010803" pitchFamily="18" charset="0"/>
              </a:rPr>
              <a:t>Provide appropriate documentation on obsolete and excess property (capital and/or controlled only) to Property Management for approval to dispose.</a:t>
            </a:r>
          </a:p>
          <a:p>
            <a:pPr marL="285750" indent="-285750">
              <a:buFont typeface="Arial" panose="020B0604020202020204" pitchFamily="34" charset="0"/>
              <a:buChar char="•"/>
            </a:pPr>
            <a:r>
              <a:rPr lang="en-US" sz="1600" dirty="0">
                <a:latin typeface="Garamond" panose="02020404030301010803" pitchFamily="18" charset="0"/>
              </a:rPr>
              <a:t>Ensures equipment is used for its intended purpose by properly trained personnel</a:t>
            </a:r>
          </a:p>
          <a:p>
            <a:pPr marL="285750" indent="-285750">
              <a:buFont typeface="Arial" panose="020B0604020202020204" pitchFamily="34" charset="0"/>
              <a:buChar char="•"/>
            </a:pPr>
            <a:r>
              <a:rPr lang="en-US" sz="1600" dirty="0">
                <a:latin typeface="Garamond" panose="02020404030301010803" pitchFamily="18" charset="0"/>
              </a:rPr>
              <a:t>Responsible for ensuring inventory which meets the appropriate threshold is tagged within the Department/College and listed on the Departmental Inventory of Physical Property. </a:t>
            </a:r>
          </a:p>
          <a:p>
            <a:pPr marL="285750" indent="-285750">
              <a:buFont typeface="Arial" panose="020B0604020202020204" pitchFamily="34" charset="0"/>
              <a:buChar char="•"/>
            </a:pPr>
            <a:r>
              <a:rPr lang="en-US" sz="1600" dirty="0">
                <a:latin typeface="Garamond" panose="02020404030301010803" pitchFamily="18" charset="0"/>
              </a:rPr>
              <a:t>Document all items located off-campus by completing the Authorization Off-Campus Property Form.</a:t>
            </a:r>
          </a:p>
          <a:p>
            <a:pPr marL="285750" indent="-285750">
              <a:buFont typeface="Arial" panose="020B0604020202020204" pitchFamily="34" charset="0"/>
              <a:buChar char="•"/>
            </a:pPr>
            <a:endParaRPr lang="en-US" sz="1600" dirty="0">
              <a:latin typeface="Garamond" panose="02020404030301010803" pitchFamily="18" charset="0"/>
            </a:endParaRPr>
          </a:p>
          <a:p>
            <a:endParaRPr lang="en-US" sz="1600" dirty="0">
              <a:latin typeface="Garamond" panose="02020404030301010803" pitchFamily="18" charset="0"/>
            </a:endParaRPr>
          </a:p>
          <a:p>
            <a:pPr marL="285750" indent="-285750">
              <a:buFont typeface="Courier New" panose="02070309020205020404" pitchFamily="49" charset="0"/>
              <a:buChar char="o"/>
            </a:pPr>
            <a:endParaRPr lang="en-US" sz="1600" dirty="0">
              <a:latin typeface="Garamond" panose="02020404030301010803" pitchFamily="18" charset="0"/>
            </a:endParaRPr>
          </a:p>
          <a:p>
            <a:pPr marL="800100" lvl="1" indent="-342900" algn="just" eaLnBrk="0" hangingPunct="0">
              <a:buFont typeface="Courier New" panose="02070309020205020404" pitchFamily="49" charset="0"/>
              <a:buChar char="o"/>
              <a:defRPr/>
            </a:pPr>
            <a:endParaRPr lang="en-US" sz="1600" dirty="0">
              <a:latin typeface="Garamond" panose="02020404030301010803" pitchFamily="18" charset="0"/>
            </a:endParaRPr>
          </a:p>
        </p:txBody>
      </p:sp>
      <p:sp>
        <p:nvSpPr>
          <p:cNvPr id="4" name="Footer Placeholder 3">
            <a:extLst>
              <a:ext uri="{FF2B5EF4-FFF2-40B4-BE49-F238E27FC236}">
                <a16:creationId xmlns:a16="http://schemas.microsoft.com/office/drawing/2014/main" id="{A35E6F21-B833-4FE1-954E-BFA30A0FE257}"/>
              </a:ext>
            </a:extLst>
          </p:cNvPr>
          <p:cNvSpPr>
            <a:spLocks noGrp="1"/>
          </p:cNvSpPr>
          <p:nvPr>
            <p:ph type="ftr" sz="quarter" idx="11"/>
          </p:nvPr>
        </p:nvSpPr>
        <p:spPr>
          <a:xfrm>
            <a:off x="8001000" y="6218237"/>
            <a:ext cx="345346" cy="365125"/>
          </a:xfrm>
        </p:spPr>
        <p:txBody>
          <a:bodyPr/>
          <a:lstStyle/>
          <a:p>
            <a:pPr>
              <a:defRPr/>
            </a:pPr>
            <a:r>
              <a:rPr lang="en-US" dirty="0"/>
              <a:t>7</a:t>
            </a:r>
          </a:p>
        </p:txBody>
      </p:sp>
    </p:spTree>
    <p:extLst>
      <p:ext uri="{BB962C8B-B14F-4D97-AF65-F5344CB8AC3E}">
        <p14:creationId xmlns:p14="http://schemas.microsoft.com/office/powerpoint/2010/main" val="11656792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762000" y="762000"/>
            <a:ext cx="7924800" cy="5257800"/>
          </a:xfrm>
        </p:spPr>
        <p:txBody>
          <a:bodyPr>
            <a:noAutofit/>
          </a:bodyPr>
          <a:lstStyle/>
          <a:p>
            <a:endParaRPr lang="en-US" sz="1200" dirty="0"/>
          </a:p>
          <a:p>
            <a:pPr lvl="1"/>
            <a:endParaRPr lang="en-US" sz="1000" dirty="0"/>
          </a:p>
          <a:p>
            <a:pPr marL="0" indent="0">
              <a:buNone/>
            </a:pPr>
            <a:endParaRPr lang="en-US" sz="1200" dirty="0"/>
          </a:p>
        </p:txBody>
      </p:sp>
      <p:sp>
        <p:nvSpPr>
          <p:cNvPr id="5" name="TextBox 4"/>
          <p:cNvSpPr txBox="1"/>
          <p:nvPr/>
        </p:nvSpPr>
        <p:spPr>
          <a:xfrm>
            <a:off x="838200" y="445413"/>
            <a:ext cx="7467600" cy="461665"/>
          </a:xfrm>
          <a:prstGeom prst="rect">
            <a:avLst/>
          </a:prstGeom>
          <a:noFill/>
        </p:spPr>
        <p:txBody>
          <a:bodyPr wrap="square" rtlCol="0">
            <a:spAutoFit/>
          </a:bodyPr>
          <a:lstStyle/>
          <a:p>
            <a:pPr algn="ctr"/>
            <a:r>
              <a:rPr lang="en-US" sz="2400" b="1" dirty="0">
                <a:latin typeface="Garamond" panose="02020404030301010803" pitchFamily="18" charset="0"/>
              </a:rPr>
              <a:t>Definition of Assets &amp; Thresholds</a:t>
            </a:r>
          </a:p>
        </p:txBody>
      </p:sp>
      <p:sp>
        <p:nvSpPr>
          <p:cNvPr id="6" name="TextBox 5"/>
          <p:cNvSpPr txBox="1"/>
          <p:nvPr/>
        </p:nvSpPr>
        <p:spPr>
          <a:xfrm>
            <a:off x="838200" y="838200"/>
            <a:ext cx="7467600" cy="1631216"/>
          </a:xfrm>
          <a:prstGeom prst="rect">
            <a:avLst/>
          </a:prstGeom>
          <a:noFill/>
        </p:spPr>
        <p:txBody>
          <a:bodyPr wrap="square" rtlCol="0">
            <a:spAutoFit/>
          </a:bodyPr>
          <a:lstStyle/>
          <a:p>
            <a:pPr marL="342900" indent="-342900" algn="just" eaLnBrk="0" hangingPunct="0">
              <a:buFont typeface="Arial" panose="020B0604020202020204" pitchFamily="34" charset="0"/>
              <a:buChar char="•"/>
              <a:defRPr/>
            </a:pPr>
            <a:r>
              <a:rPr lang="en-US" sz="1400" b="1" dirty="0">
                <a:latin typeface="Garamond" panose="02020404030301010803" pitchFamily="18" charset="0"/>
                <a:cs typeface="Times New Roman" pitchFamily="18" charset="0"/>
              </a:rPr>
              <a:t>Capital Assets </a:t>
            </a:r>
            <a:r>
              <a:rPr lang="en-US" sz="1400" dirty="0">
                <a:latin typeface="Garamond" panose="02020404030301010803" pitchFamily="18" charset="0"/>
                <a:cs typeface="Times New Roman" pitchFamily="18" charset="0"/>
              </a:rPr>
              <a:t>- Real or Personal Property that has an estimated life of greater than one year with a value equal to or greater than capital threshold established for the asset type.</a:t>
            </a:r>
          </a:p>
          <a:p>
            <a:pPr marL="800100" lvl="1" indent="-342900" eaLnBrk="0" hangingPunct="0">
              <a:buFont typeface="Courier New" panose="02070309020205020404" pitchFamily="49" charset="0"/>
              <a:buChar char="o"/>
              <a:defRPr/>
            </a:pPr>
            <a:r>
              <a:rPr lang="en-US" sz="1400" b="1" i="1" dirty="0">
                <a:latin typeface="Garamond" panose="02020404030301010803" pitchFamily="18" charset="0"/>
                <a:cs typeface="Times New Roman" pitchFamily="18" charset="0"/>
              </a:rPr>
              <a:t>Real Property </a:t>
            </a:r>
            <a:r>
              <a:rPr lang="en-US" sz="1400" dirty="0">
                <a:latin typeface="Garamond" panose="02020404030301010803" pitchFamily="18" charset="0"/>
                <a:cs typeface="Times New Roman" pitchFamily="18" charset="0"/>
              </a:rPr>
              <a:t>- Land, Building, Infrastructure, Construction in Progress.</a:t>
            </a:r>
          </a:p>
          <a:p>
            <a:pPr marL="800100" lvl="1" indent="-342900" algn="just" eaLnBrk="0" hangingPunct="0">
              <a:buFont typeface="Courier New" panose="02070309020205020404" pitchFamily="49" charset="0"/>
              <a:buChar char="o"/>
              <a:defRPr/>
            </a:pPr>
            <a:r>
              <a:rPr lang="en-US" sz="1400" b="1" i="1" dirty="0">
                <a:latin typeface="Garamond" panose="02020404030301010803" pitchFamily="18" charset="0"/>
                <a:cs typeface="Times New Roman" pitchFamily="18" charset="0"/>
              </a:rPr>
              <a:t>Personal Property </a:t>
            </a:r>
            <a:r>
              <a:rPr lang="en-US" sz="1400" dirty="0">
                <a:latin typeface="Garamond" panose="02020404030301010803" pitchFamily="18" charset="0"/>
                <a:cs typeface="Times New Roman" pitchFamily="18" charset="0"/>
              </a:rPr>
              <a:t>- Furniture &amp; Equipment, Vehicles, Boats, Aircraft, Library Books &amp; Materials, Works of Art, Computer Software, intangible assets, etc.</a:t>
            </a:r>
            <a:r>
              <a:rPr lang="en-US" sz="1400" dirty="0">
                <a:latin typeface="Garamond" panose="02020404030301010803" pitchFamily="18" charset="0"/>
              </a:rPr>
              <a:t>)</a:t>
            </a:r>
          </a:p>
          <a:p>
            <a:pPr lvl="1" algn="just" eaLnBrk="0" hangingPunct="0">
              <a:defRPr/>
            </a:pPr>
            <a:endParaRPr lang="en-US" sz="1400" dirty="0">
              <a:latin typeface="Garamond" panose="02020404030301010803" pitchFamily="18" charset="0"/>
            </a:endParaRPr>
          </a:p>
          <a:p>
            <a:pPr marL="800100" lvl="1" indent="-342900" algn="just" eaLnBrk="0" hangingPunct="0">
              <a:buFont typeface="Courier New" panose="02070309020205020404" pitchFamily="49" charset="0"/>
              <a:buChar char="o"/>
              <a:defRPr/>
            </a:pPr>
            <a:endParaRPr lang="en-US" sz="1600" dirty="0">
              <a:latin typeface="Garamond" panose="02020404030301010803"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465400026"/>
              </p:ext>
            </p:extLst>
          </p:nvPr>
        </p:nvGraphicFramePr>
        <p:xfrm>
          <a:off x="762000" y="2057400"/>
          <a:ext cx="7620005" cy="4409419"/>
        </p:xfrm>
        <a:graphic>
          <a:graphicData uri="http://schemas.openxmlformats.org/drawingml/2006/table">
            <a:tbl>
              <a:tblPr>
                <a:effectLst>
                  <a:innerShdw blurRad="114300">
                    <a:prstClr val="black"/>
                  </a:innerShdw>
                </a:effectLst>
                <a:tableStyleId>{5C22544A-7EE6-4342-B048-85BDC9FD1C3A}</a:tableStyleId>
              </a:tblPr>
              <a:tblGrid>
                <a:gridCol w="2197753">
                  <a:extLst>
                    <a:ext uri="{9D8B030D-6E8A-4147-A177-3AD203B41FA5}">
                      <a16:colId xmlns:a16="http://schemas.microsoft.com/office/drawing/2014/main" val="20000"/>
                    </a:ext>
                  </a:extLst>
                </a:gridCol>
                <a:gridCol w="712783">
                  <a:extLst>
                    <a:ext uri="{9D8B030D-6E8A-4147-A177-3AD203B41FA5}">
                      <a16:colId xmlns:a16="http://schemas.microsoft.com/office/drawing/2014/main" val="20001"/>
                    </a:ext>
                  </a:extLst>
                </a:gridCol>
                <a:gridCol w="907952">
                  <a:extLst>
                    <a:ext uri="{9D8B030D-6E8A-4147-A177-3AD203B41FA5}">
                      <a16:colId xmlns:a16="http://schemas.microsoft.com/office/drawing/2014/main" val="20002"/>
                    </a:ext>
                  </a:extLst>
                </a:gridCol>
                <a:gridCol w="2240179">
                  <a:extLst>
                    <a:ext uri="{9D8B030D-6E8A-4147-A177-3AD203B41FA5}">
                      <a16:colId xmlns:a16="http://schemas.microsoft.com/office/drawing/2014/main" val="20003"/>
                    </a:ext>
                  </a:extLst>
                </a:gridCol>
                <a:gridCol w="701471">
                  <a:extLst>
                    <a:ext uri="{9D8B030D-6E8A-4147-A177-3AD203B41FA5}">
                      <a16:colId xmlns:a16="http://schemas.microsoft.com/office/drawing/2014/main" val="20004"/>
                    </a:ext>
                  </a:extLst>
                </a:gridCol>
                <a:gridCol w="859867">
                  <a:extLst>
                    <a:ext uri="{9D8B030D-6E8A-4147-A177-3AD203B41FA5}">
                      <a16:colId xmlns:a16="http://schemas.microsoft.com/office/drawing/2014/main" val="20005"/>
                    </a:ext>
                  </a:extLst>
                </a:gridCol>
              </a:tblGrid>
              <a:tr h="633904">
                <a:tc>
                  <a:txBody>
                    <a:bodyPr/>
                    <a:lstStyle/>
                    <a:p>
                      <a:pPr algn="ctr" fontAlgn="t"/>
                      <a:r>
                        <a:rPr lang="en-US" sz="900" b="1" u="none" strike="noStrike" dirty="0">
                          <a:solidFill>
                            <a:schemeClr val="bg1"/>
                          </a:solidFill>
                          <a:effectLst/>
                        </a:rPr>
                        <a:t>Class of Asset</a:t>
                      </a:r>
                      <a:endParaRPr lang="en-US" sz="900" b="1" i="0" u="none" strike="noStrike" dirty="0">
                        <a:solidFill>
                          <a:schemeClr val="bg1"/>
                        </a:solidFill>
                        <a:effectLst/>
                        <a:latin typeface="Garamond" panose="02020404030301010803" pitchFamily="18" charset="0"/>
                      </a:endParaRPr>
                    </a:p>
                  </a:txBody>
                  <a:tcPr marL="8407" marR="8407" marT="8407" marB="0">
                    <a:solidFill>
                      <a:schemeClr val="accent1"/>
                    </a:solidFill>
                  </a:tcPr>
                </a:tc>
                <a:tc>
                  <a:txBody>
                    <a:bodyPr/>
                    <a:lstStyle/>
                    <a:p>
                      <a:pPr algn="ctr" fontAlgn="t"/>
                      <a:r>
                        <a:rPr lang="en-US" sz="900" b="1" u="none" strike="noStrike" dirty="0">
                          <a:solidFill>
                            <a:schemeClr val="bg1"/>
                          </a:solidFill>
                          <a:effectLst/>
                        </a:rPr>
                        <a:t>Threshold</a:t>
                      </a:r>
                      <a:endParaRPr lang="en-US" sz="900" b="1" i="0" u="none" strike="noStrike" dirty="0">
                        <a:solidFill>
                          <a:schemeClr val="bg1"/>
                        </a:solidFill>
                        <a:effectLst/>
                        <a:latin typeface="Garamond" panose="02020404030301010803" pitchFamily="18" charset="0"/>
                      </a:endParaRPr>
                    </a:p>
                  </a:txBody>
                  <a:tcPr marL="8407" marR="8407" marT="8407" marB="0">
                    <a:solidFill>
                      <a:schemeClr val="accent1"/>
                    </a:solidFill>
                  </a:tcPr>
                </a:tc>
                <a:tc>
                  <a:txBody>
                    <a:bodyPr/>
                    <a:lstStyle/>
                    <a:p>
                      <a:pPr algn="ctr" fontAlgn="t"/>
                      <a:r>
                        <a:rPr lang="en-US" sz="900" b="1" u="none" strike="noStrike" dirty="0">
                          <a:solidFill>
                            <a:schemeClr val="bg1"/>
                          </a:solidFill>
                          <a:effectLst/>
                        </a:rPr>
                        <a:t>Expenditure Account Code</a:t>
                      </a:r>
                      <a:endParaRPr lang="en-US" sz="900" b="1" i="0" u="none" strike="noStrike" dirty="0">
                        <a:solidFill>
                          <a:schemeClr val="bg1"/>
                        </a:solidFill>
                        <a:effectLst/>
                        <a:latin typeface="Garamond" panose="02020404030301010803" pitchFamily="18" charset="0"/>
                      </a:endParaRPr>
                    </a:p>
                  </a:txBody>
                  <a:tcPr marL="8407" marR="8407" marT="8407" marB="0">
                    <a:solidFill>
                      <a:schemeClr val="accent1"/>
                    </a:solidFill>
                  </a:tcPr>
                </a:tc>
                <a:tc>
                  <a:txBody>
                    <a:bodyPr/>
                    <a:lstStyle/>
                    <a:p>
                      <a:pPr algn="ctr" fontAlgn="t"/>
                      <a:r>
                        <a:rPr lang="en-US" sz="900" b="1" u="none" strike="noStrike" dirty="0">
                          <a:solidFill>
                            <a:schemeClr val="bg1"/>
                          </a:solidFill>
                          <a:effectLst/>
                        </a:rPr>
                        <a:t>Class of Asset</a:t>
                      </a:r>
                      <a:endParaRPr lang="en-US" sz="900" b="1" i="0" u="none" strike="noStrike" dirty="0">
                        <a:solidFill>
                          <a:schemeClr val="bg1"/>
                        </a:solidFill>
                        <a:effectLst/>
                        <a:latin typeface="Garamond" panose="02020404030301010803" pitchFamily="18" charset="0"/>
                      </a:endParaRPr>
                    </a:p>
                  </a:txBody>
                  <a:tcPr marL="8407" marR="8407" marT="8407" marB="0">
                    <a:solidFill>
                      <a:schemeClr val="accent1"/>
                    </a:solidFill>
                  </a:tcPr>
                </a:tc>
                <a:tc>
                  <a:txBody>
                    <a:bodyPr/>
                    <a:lstStyle/>
                    <a:p>
                      <a:pPr algn="ctr" fontAlgn="t"/>
                      <a:r>
                        <a:rPr lang="en-US" sz="1200" b="1" u="none" strike="noStrike" dirty="0">
                          <a:solidFill>
                            <a:schemeClr val="bg1"/>
                          </a:solidFill>
                          <a:effectLst/>
                        </a:rPr>
                        <a:t>Threshold</a:t>
                      </a:r>
                      <a:endParaRPr lang="en-US" sz="1200" b="1" i="0" u="none" strike="noStrike" dirty="0">
                        <a:solidFill>
                          <a:schemeClr val="bg1"/>
                        </a:solidFill>
                        <a:effectLst/>
                        <a:latin typeface="Garamond" panose="02020404030301010803" pitchFamily="18" charset="0"/>
                      </a:endParaRPr>
                    </a:p>
                  </a:txBody>
                  <a:tcPr marL="8407" marR="8407" marT="8407" marB="0">
                    <a:solidFill>
                      <a:schemeClr val="accent1"/>
                    </a:solidFill>
                  </a:tcPr>
                </a:tc>
                <a:tc>
                  <a:txBody>
                    <a:bodyPr/>
                    <a:lstStyle/>
                    <a:p>
                      <a:pPr algn="ctr" fontAlgn="b"/>
                      <a:r>
                        <a:rPr lang="en-US" sz="1200" b="1" u="none" strike="noStrike" dirty="0">
                          <a:solidFill>
                            <a:schemeClr val="bg1"/>
                          </a:solidFill>
                          <a:effectLst/>
                        </a:rPr>
                        <a:t>Expenditure Account Code</a:t>
                      </a:r>
                      <a:endParaRPr lang="en-US" sz="1200" b="1" i="0" u="none" strike="noStrike" dirty="0">
                        <a:solidFill>
                          <a:schemeClr val="bg1"/>
                        </a:solidFill>
                        <a:effectLst/>
                        <a:latin typeface="Garamond" panose="02020404030301010803" pitchFamily="18" charset="0"/>
                      </a:endParaRPr>
                    </a:p>
                  </a:txBody>
                  <a:tcPr marL="8407" marR="8407" marT="8407" marB="0">
                    <a:solidFill>
                      <a:schemeClr val="accent1"/>
                    </a:solidFill>
                  </a:tcPr>
                </a:tc>
                <a:extLst>
                  <a:ext uri="{0D108BD9-81ED-4DB2-BD59-A6C34878D82A}">
                    <a16:rowId xmlns:a16="http://schemas.microsoft.com/office/drawing/2014/main" val="10000"/>
                  </a:ext>
                </a:extLst>
              </a:tr>
              <a:tr h="165650">
                <a:tc gridSpan="3">
                  <a:txBody>
                    <a:bodyPr/>
                    <a:lstStyle/>
                    <a:p>
                      <a:pPr algn="ctr" fontAlgn="t"/>
                      <a:r>
                        <a:rPr lang="en-US" sz="900" b="1" u="none" strike="noStrike" dirty="0">
                          <a:effectLst/>
                        </a:rPr>
                        <a:t>Tangible Assets</a:t>
                      </a:r>
                      <a:endParaRPr lang="en-US" sz="900" b="1"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hMerge="1">
                  <a:txBody>
                    <a:bodyPr/>
                    <a:lstStyle/>
                    <a:p>
                      <a:endParaRPr lang="en-US"/>
                    </a:p>
                  </a:txBody>
                  <a:tcPr/>
                </a:tc>
                <a:tc hMerge="1">
                  <a:txBody>
                    <a:bodyPr/>
                    <a:lstStyle/>
                    <a:p>
                      <a:endParaRPr lang="en-US"/>
                    </a:p>
                  </a:txBody>
                  <a:tcPr/>
                </a:tc>
                <a:tc gridSpan="3">
                  <a:txBody>
                    <a:bodyPr/>
                    <a:lstStyle/>
                    <a:p>
                      <a:pPr algn="ctr" fontAlgn="t"/>
                      <a:r>
                        <a:rPr lang="en-US" sz="900" b="1" u="none" strike="noStrike" dirty="0">
                          <a:effectLst/>
                        </a:rPr>
                        <a:t>Intangible Assets</a:t>
                      </a:r>
                      <a:endParaRPr lang="en-US" sz="900" b="1"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00336">
                <a:tc>
                  <a:txBody>
                    <a:bodyPr/>
                    <a:lstStyle/>
                    <a:p>
                      <a:pPr algn="l" fontAlgn="t"/>
                      <a:r>
                        <a:rPr lang="en-US" sz="900" u="none" strike="noStrike" dirty="0">
                          <a:effectLst/>
                        </a:rPr>
                        <a:t>Land and land improvements</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l" fontAlgn="t"/>
                      <a:r>
                        <a:rPr lang="en-US" sz="900" u="none" strike="noStrike" dirty="0">
                          <a:effectLst/>
                        </a:rPr>
                        <a:t>$0 </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ctr" fontAlgn="ctr"/>
                      <a:r>
                        <a:rPr lang="en-US" sz="900" u="none" strike="noStrike" dirty="0">
                          <a:effectLst/>
                        </a:rPr>
                        <a:t>58XXX</a:t>
                      </a:r>
                      <a:endParaRPr lang="en-US" sz="900" b="0" i="0" u="none" strike="noStrike" dirty="0">
                        <a:solidFill>
                          <a:srgbClr val="000000"/>
                        </a:solidFill>
                        <a:effectLst/>
                        <a:latin typeface="Garamond" panose="02020404030301010803" pitchFamily="18" charset="0"/>
                      </a:endParaRPr>
                    </a:p>
                  </a:txBody>
                  <a:tcPr marL="8407" marR="8407" marT="8407" marB="0" anchor="ctr">
                    <a:solidFill>
                      <a:schemeClr val="tx2">
                        <a:lumMod val="10000"/>
                        <a:lumOff val="90000"/>
                      </a:schemeClr>
                    </a:solidFill>
                  </a:tcPr>
                </a:tc>
                <a:tc>
                  <a:txBody>
                    <a:bodyPr/>
                    <a:lstStyle/>
                    <a:p>
                      <a:pPr algn="l" fontAlgn="t"/>
                      <a:r>
                        <a:rPr lang="en-US" sz="900" u="none" strike="noStrike" dirty="0">
                          <a:effectLst/>
                        </a:rPr>
                        <a:t>Land use rights – permanent life</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l" fontAlgn="t"/>
                      <a:r>
                        <a:rPr lang="en-US" sz="1100" u="none" strike="noStrike" dirty="0">
                          <a:effectLst/>
                        </a:rPr>
                        <a:t>$0 </a:t>
                      </a:r>
                      <a:endParaRPr lang="en-US" sz="11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rowSpan="2">
                  <a:txBody>
                    <a:bodyPr/>
                    <a:lstStyle/>
                    <a:p>
                      <a:pPr algn="ctr" fontAlgn="ctr"/>
                      <a:r>
                        <a:rPr lang="en-US" sz="1100" u="none" strike="noStrike" dirty="0">
                          <a:effectLst/>
                        </a:rPr>
                        <a:t>58XXX</a:t>
                      </a:r>
                      <a:endParaRPr lang="en-US" sz="1100" b="0" i="0" u="none" strike="noStrike" dirty="0">
                        <a:solidFill>
                          <a:srgbClr val="000000"/>
                        </a:solidFill>
                        <a:effectLst/>
                        <a:latin typeface="Garamond" panose="02020404030301010803" pitchFamily="18" charset="0"/>
                      </a:endParaRPr>
                    </a:p>
                  </a:txBody>
                  <a:tcPr marL="8407" marR="8407" marT="8407" marB="0" anchor="ctr">
                    <a:solidFill>
                      <a:schemeClr val="tx2">
                        <a:lumMod val="10000"/>
                        <a:lumOff val="90000"/>
                      </a:schemeClr>
                    </a:solidFill>
                  </a:tcPr>
                </a:tc>
                <a:extLst>
                  <a:ext uri="{0D108BD9-81ED-4DB2-BD59-A6C34878D82A}">
                    <a16:rowId xmlns:a16="http://schemas.microsoft.com/office/drawing/2014/main" val="10002"/>
                  </a:ext>
                </a:extLst>
              </a:tr>
              <a:tr h="336546">
                <a:tc>
                  <a:txBody>
                    <a:bodyPr/>
                    <a:lstStyle/>
                    <a:p>
                      <a:pPr algn="l" fontAlgn="t"/>
                      <a:r>
                        <a:rPr lang="en-US" sz="900" u="none" strike="noStrike" dirty="0">
                          <a:effectLst/>
                        </a:rPr>
                        <a:t>Construction in progress</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l" fontAlgn="t"/>
                      <a:r>
                        <a:rPr lang="en-US" sz="900" u="none" strike="noStrike" dirty="0">
                          <a:effectLst/>
                        </a:rPr>
                        <a:t>$0 </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endParaRPr lang="en-US" sz="900" dirty="0"/>
                    </a:p>
                  </a:txBody>
                  <a:tcPr/>
                </a:tc>
                <a:tc>
                  <a:txBody>
                    <a:bodyPr/>
                    <a:lstStyle/>
                    <a:p>
                      <a:pPr algn="l" fontAlgn="t"/>
                      <a:r>
                        <a:rPr lang="en-US" sz="900" u="none" strike="noStrike" dirty="0">
                          <a:effectLst/>
                        </a:rPr>
                        <a:t>Land use rights – term life</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l" fontAlgn="t"/>
                      <a:r>
                        <a:rPr lang="en-US" sz="1100" u="none" strike="noStrike" dirty="0">
                          <a:effectLst/>
                        </a:rPr>
                        <a:t>$100,000 </a:t>
                      </a:r>
                      <a:endParaRPr lang="en-US" sz="11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vMerge="1">
                  <a:txBody>
                    <a:bodyPr/>
                    <a:lstStyle/>
                    <a:p>
                      <a:endParaRPr lang="en-US"/>
                    </a:p>
                  </a:txBody>
                  <a:tcPr/>
                </a:tc>
                <a:extLst>
                  <a:ext uri="{0D108BD9-81ED-4DB2-BD59-A6C34878D82A}">
                    <a16:rowId xmlns:a16="http://schemas.microsoft.com/office/drawing/2014/main" val="10003"/>
                  </a:ext>
                </a:extLst>
              </a:tr>
              <a:tr h="336546">
                <a:tc>
                  <a:txBody>
                    <a:bodyPr/>
                    <a:lstStyle/>
                    <a:p>
                      <a:pPr algn="l" fontAlgn="t"/>
                      <a:r>
                        <a:rPr lang="en-US" sz="900" u="none" strike="noStrike" dirty="0">
                          <a:effectLst/>
                        </a:rPr>
                        <a:t>Buildings and building improvements</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l" fontAlgn="t"/>
                      <a:r>
                        <a:rPr lang="en-US" sz="900" u="none" strike="noStrike" dirty="0">
                          <a:effectLst/>
                        </a:rPr>
                        <a:t>$100,000 </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endParaRPr lang="en-US" sz="900" dirty="0"/>
                    </a:p>
                  </a:txBody>
                  <a:tcPr/>
                </a:tc>
                <a:tc>
                  <a:txBody>
                    <a:bodyPr/>
                    <a:lstStyle/>
                    <a:p>
                      <a:pPr algn="l" fontAlgn="t"/>
                      <a:r>
                        <a:rPr lang="en-US" sz="900" u="none" strike="noStrike" dirty="0">
                          <a:effectLst/>
                        </a:rPr>
                        <a:t>Computer software</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l" fontAlgn="t"/>
                      <a:r>
                        <a:rPr lang="en-US" sz="1100" u="none" strike="noStrike" dirty="0">
                          <a:effectLst/>
                        </a:rPr>
                        <a:t>$100,000 </a:t>
                      </a:r>
                      <a:endParaRPr lang="en-US" sz="11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ctr" fontAlgn="b"/>
                      <a:r>
                        <a:rPr lang="en-US" sz="1100" u="none" strike="noStrike" dirty="0">
                          <a:effectLst/>
                        </a:rPr>
                        <a:t>58611</a:t>
                      </a:r>
                      <a:endParaRPr lang="en-US" sz="1100" b="0" i="0" u="none" strike="noStrike" dirty="0">
                        <a:solidFill>
                          <a:srgbClr val="000000"/>
                        </a:solidFill>
                        <a:effectLst/>
                        <a:latin typeface="Garamond" panose="02020404030301010803" pitchFamily="18" charset="0"/>
                      </a:endParaRPr>
                    </a:p>
                  </a:txBody>
                  <a:tcPr marL="8407" marR="8407" marT="8407" marB="0" anchor="b">
                    <a:solidFill>
                      <a:schemeClr val="tx2">
                        <a:lumMod val="10000"/>
                        <a:lumOff val="90000"/>
                      </a:schemeClr>
                    </a:solidFill>
                  </a:tcPr>
                </a:tc>
                <a:extLst>
                  <a:ext uri="{0D108BD9-81ED-4DB2-BD59-A6C34878D82A}">
                    <a16:rowId xmlns:a16="http://schemas.microsoft.com/office/drawing/2014/main" val="10004"/>
                  </a:ext>
                </a:extLst>
              </a:tr>
              <a:tr h="336546">
                <a:tc>
                  <a:txBody>
                    <a:bodyPr/>
                    <a:lstStyle/>
                    <a:p>
                      <a:pPr algn="l" fontAlgn="t"/>
                      <a:r>
                        <a:rPr lang="en-US" sz="900" u="none" strike="noStrike" dirty="0">
                          <a:effectLst/>
                        </a:rPr>
                        <a:t>Facilities and other improvements</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l" fontAlgn="t"/>
                      <a:r>
                        <a:rPr lang="en-US" sz="900" u="none" strike="noStrike" dirty="0">
                          <a:effectLst/>
                        </a:rPr>
                        <a:t>$100,000 </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endParaRPr lang="en-US" sz="900" dirty="0"/>
                    </a:p>
                  </a:txBody>
                  <a:tcPr/>
                </a:tc>
                <a:tc>
                  <a:txBody>
                    <a:bodyPr/>
                    <a:lstStyle/>
                    <a:p>
                      <a:pPr algn="l" fontAlgn="t"/>
                      <a:r>
                        <a:rPr lang="en-US" sz="900" u="none" strike="noStrike" dirty="0">
                          <a:effectLst/>
                        </a:rPr>
                        <a:t>Internally developed computer software</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l" fontAlgn="t"/>
                      <a:r>
                        <a:rPr lang="en-US" sz="1100" u="none" strike="noStrike" dirty="0">
                          <a:effectLst/>
                        </a:rPr>
                        <a:t>$1,000,000 </a:t>
                      </a:r>
                      <a:endParaRPr lang="en-US" sz="11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ctr" fontAlgn="b"/>
                      <a:r>
                        <a:rPr lang="en-US" sz="1100" u="none" strike="noStrike" dirty="0">
                          <a:effectLst/>
                        </a:rPr>
                        <a:t>58611</a:t>
                      </a:r>
                      <a:endParaRPr lang="en-US" sz="1100" b="0" i="0" u="none" strike="noStrike" dirty="0">
                        <a:solidFill>
                          <a:srgbClr val="000000"/>
                        </a:solidFill>
                        <a:effectLst/>
                        <a:latin typeface="Garamond" panose="02020404030301010803" pitchFamily="18" charset="0"/>
                      </a:endParaRPr>
                    </a:p>
                  </a:txBody>
                  <a:tcPr marL="8407" marR="8407" marT="8407" marB="0" anchor="b">
                    <a:solidFill>
                      <a:schemeClr val="tx2">
                        <a:lumMod val="10000"/>
                        <a:lumOff val="90000"/>
                      </a:schemeClr>
                    </a:solidFill>
                  </a:tcPr>
                </a:tc>
                <a:extLst>
                  <a:ext uri="{0D108BD9-81ED-4DB2-BD59-A6C34878D82A}">
                    <a16:rowId xmlns:a16="http://schemas.microsoft.com/office/drawing/2014/main" val="10005"/>
                  </a:ext>
                </a:extLst>
              </a:tr>
              <a:tr h="391107">
                <a:tc>
                  <a:txBody>
                    <a:bodyPr/>
                    <a:lstStyle/>
                    <a:p>
                      <a:pPr algn="l" fontAlgn="t"/>
                      <a:r>
                        <a:rPr lang="en-US" sz="900" u="none" strike="noStrike" dirty="0">
                          <a:effectLst/>
                        </a:rPr>
                        <a:t>Infrastructure, depreciable</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l" fontAlgn="t"/>
                      <a:r>
                        <a:rPr lang="en-US" sz="900" u="none" strike="noStrike" dirty="0">
                          <a:effectLst/>
                        </a:rPr>
                        <a:t>$500,000 </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endParaRPr lang="en-US" sz="900" dirty="0"/>
                    </a:p>
                  </a:txBody>
                  <a:tcPr/>
                </a:tc>
                <a:tc>
                  <a:txBody>
                    <a:bodyPr/>
                    <a:lstStyle/>
                    <a:p>
                      <a:pPr algn="l" fontAlgn="t"/>
                      <a:r>
                        <a:rPr lang="en-US" sz="900" u="none" strike="noStrike" dirty="0">
                          <a:effectLst/>
                        </a:rPr>
                        <a:t>Other intangible capital assets</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l" fontAlgn="t"/>
                      <a:r>
                        <a:rPr lang="en-US" sz="1100" u="none" strike="noStrike" dirty="0">
                          <a:effectLst/>
                        </a:rPr>
                        <a:t>$100,000 </a:t>
                      </a:r>
                      <a:endParaRPr lang="en-US" sz="11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ctr" fontAlgn="b"/>
                      <a:r>
                        <a:rPr lang="en-US" sz="1100" u="none" strike="noStrike" dirty="0">
                          <a:effectLst/>
                        </a:rPr>
                        <a:t>58910 - 58911</a:t>
                      </a:r>
                      <a:endParaRPr lang="en-US" sz="1100" b="0" i="0" u="none" strike="noStrike" dirty="0">
                        <a:solidFill>
                          <a:srgbClr val="000000"/>
                        </a:solidFill>
                        <a:effectLst/>
                        <a:latin typeface="Garamond" panose="02020404030301010803" pitchFamily="18" charset="0"/>
                      </a:endParaRPr>
                    </a:p>
                  </a:txBody>
                  <a:tcPr marL="8407" marR="8407" marT="8407" marB="0" anchor="b">
                    <a:solidFill>
                      <a:schemeClr val="tx2">
                        <a:lumMod val="10000"/>
                        <a:lumOff val="90000"/>
                      </a:schemeClr>
                    </a:solidFill>
                  </a:tcPr>
                </a:tc>
                <a:extLst>
                  <a:ext uri="{0D108BD9-81ED-4DB2-BD59-A6C34878D82A}">
                    <a16:rowId xmlns:a16="http://schemas.microsoft.com/office/drawing/2014/main" val="10006"/>
                  </a:ext>
                </a:extLst>
              </a:tr>
              <a:tr h="336546">
                <a:tc>
                  <a:txBody>
                    <a:bodyPr/>
                    <a:lstStyle/>
                    <a:p>
                      <a:pPr algn="l" fontAlgn="t"/>
                      <a:r>
                        <a:rPr lang="en-US" sz="900" u="none" strike="noStrike" dirty="0">
                          <a:effectLst/>
                        </a:rPr>
                        <a:t>Infrastructure, non-depreciable</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l" fontAlgn="t"/>
                      <a:r>
                        <a:rPr lang="en-US" sz="900" u="none" strike="noStrike" dirty="0">
                          <a:effectLst/>
                        </a:rPr>
                        <a:t>$0 </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endParaRPr lang="en-US" sz="900" dirty="0"/>
                    </a:p>
                  </a:txBody>
                  <a:tcPr/>
                </a:tc>
                <a:tc rowSpan="8" gridSpan="3">
                  <a:txBody>
                    <a:bodyPr/>
                    <a:lstStyle/>
                    <a:p>
                      <a:pPr algn="ctr" fontAlgn="b"/>
                      <a:r>
                        <a:rPr lang="en-US" sz="900" u="none" strike="noStrike" dirty="0">
                          <a:effectLst/>
                        </a:rPr>
                        <a:t> </a:t>
                      </a:r>
                      <a:endParaRPr lang="en-US" sz="900" b="0" i="0" u="none" strike="noStrike" dirty="0">
                        <a:solidFill>
                          <a:srgbClr val="000000"/>
                        </a:solidFill>
                        <a:effectLst/>
                        <a:latin typeface="Garamond" panose="02020404030301010803" pitchFamily="18" charset="0"/>
                      </a:endParaRPr>
                    </a:p>
                  </a:txBody>
                  <a:tcPr marL="8407" marR="8407" marT="8407" marB="0" anchor="b">
                    <a:solidFill>
                      <a:schemeClr val="tx2">
                        <a:lumMod val="10000"/>
                        <a:lumOff val="90000"/>
                      </a:schemeClr>
                    </a:solidFill>
                  </a:tcPr>
                </a:tc>
                <a:tc rowSpan="8" hMerge="1">
                  <a:txBody>
                    <a:bodyPr/>
                    <a:lstStyle/>
                    <a:p>
                      <a:endParaRPr lang="en-US"/>
                    </a:p>
                  </a:txBody>
                  <a:tcPr/>
                </a:tc>
                <a:tc rowSpan="8" hMerge="1">
                  <a:txBody>
                    <a:bodyPr/>
                    <a:lstStyle/>
                    <a:p>
                      <a:endParaRPr lang="en-US"/>
                    </a:p>
                  </a:txBody>
                  <a:tcPr/>
                </a:tc>
                <a:extLst>
                  <a:ext uri="{0D108BD9-81ED-4DB2-BD59-A6C34878D82A}">
                    <a16:rowId xmlns:a16="http://schemas.microsoft.com/office/drawing/2014/main" val="10007"/>
                  </a:ext>
                </a:extLst>
              </a:tr>
              <a:tr h="165650">
                <a:tc>
                  <a:txBody>
                    <a:bodyPr/>
                    <a:lstStyle/>
                    <a:p>
                      <a:pPr algn="l" fontAlgn="t"/>
                      <a:r>
                        <a:rPr lang="en-US" sz="900" u="none" strike="noStrike" dirty="0">
                          <a:effectLst/>
                        </a:rPr>
                        <a:t>Furniture and equipment</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l" fontAlgn="t"/>
                      <a:r>
                        <a:rPr lang="en-US" sz="900" u="none" strike="noStrike" dirty="0">
                          <a:effectLst/>
                        </a:rPr>
                        <a:t>$10,000 </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ctr" fontAlgn="b"/>
                      <a:r>
                        <a:rPr lang="en-US" sz="900" u="none" strike="noStrike" dirty="0">
                          <a:effectLst/>
                        </a:rPr>
                        <a:t>58601 - 58603</a:t>
                      </a:r>
                      <a:endParaRPr lang="en-US" sz="900" b="0" i="0" u="none" strike="noStrike" dirty="0">
                        <a:solidFill>
                          <a:srgbClr val="000000"/>
                        </a:solidFill>
                        <a:effectLst/>
                        <a:latin typeface="Garamond" panose="02020404030301010803" pitchFamily="18" charset="0"/>
                      </a:endParaRPr>
                    </a:p>
                  </a:txBody>
                  <a:tcPr marL="8407" marR="8407" marT="8407" marB="0" anchor="b">
                    <a:solidFill>
                      <a:schemeClr val="tx2">
                        <a:lumMod val="10000"/>
                        <a:lumOff val="90000"/>
                      </a:schemeClr>
                    </a:solid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8"/>
                  </a:ext>
                </a:extLst>
              </a:tr>
              <a:tr h="165650">
                <a:tc>
                  <a:txBody>
                    <a:bodyPr/>
                    <a:lstStyle/>
                    <a:p>
                      <a:pPr algn="l" fontAlgn="t"/>
                      <a:r>
                        <a:rPr lang="en-US" sz="900" u="none" strike="noStrike" dirty="0">
                          <a:effectLst/>
                        </a:rPr>
                        <a:t>Vehicles, boats and aircraft</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l" fontAlgn="t"/>
                      <a:r>
                        <a:rPr lang="en-US" sz="900" u="none" strike="noStrike" dirty="0">
                          <a:effectLst/>
                        </a:rPr>
                        <a:t>$10,000 </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ctr" fontAlgn="b"/>
                      <a:r>
                        <a:rPr lang="en-US" sz="900" u="none" strike="noStrike" dirty="0">
                          <a:effectLst/>
                        </a:rPr>
                        <a:t>58600 - 58616</a:t>
                      </a:r>
                      <a:endParaRPr lang="en-US" sz="900" b="0" i="0" u="none" strike="noStrike" dirty="0">
                        <a:solidFill>
                          <a:srgbClr val="000000"/>
                        </a:solidFill>
                        <a:effectLst/>
                        <a:latin typeface="Garamond" panose="02020404030301010803" pitchFamily="18" charset="0"/>
                      </a:endParaRPr>
                    </a:p>
                  </a:txBody>
                  <a:tcPr marL="8407" marR="8407" marT="8407" marB="0" anchor="b">
                    <a:solidFill>
                      <a:schemeClr val="tx2">
                        <a:lumMod val="10000"/>
                        <a:lumOff val="90000"/>
                      </a:schemeClr>
                    </a:solid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9"/>
                  </a:ext>
                </a:extLst>
              </a:tr>
              <a:tr h="165650">
                <a:tc>
                  <a:txBody>
                    <a:bodyPr/>
                    <a:lstStyle/>
                    <a:p>
                      <a:pPr algn="l" fontAlgn="t"/>
                      <a:r>
                        <a:rPr lang="en-US" sz="900" u="none" strike="noStrike" dirty="0">
                          <a:effectLst/>
                        </a:rPr>
                        <a:t>Other capital assets</a:t>
                      </a:r>
                      <a:endParaRPr lang="en-US" sz="900" b="0" i="0" u="none" strike="noStrike" dirty="0">
                        <a:solidFill>
                          <a:srgbClr val="000000"/>
                        </a:solidFill>
                        <a:effectLst/>
                        <a:latin typeface="Garamond" panose="02020404030301010803" pitchFamily="18" charset="0"/>
                      </a:endParaRPr>
                    </a:p>
                  </a:txBody>
                  <a:tcPr marL="8407" marR="8407" marT="8407" marB="0">
                    <a:solidFill>
                      <a:schemeClr val="tx2">
                        <a:lumMod val="10000"/>
                        <a:lumOff val="90000"/>
                      </a:schemeClr>
                    </a:solidFill>
                  </a:tcPr>
                </a:tc>
                <a:tc>
                  <a:txBody>
                    <a:bodyPr/>
                    <a:lstStyle/>
                    <a:p>
                      <a:pPr algn="l" fontAlgn="ctr"/>
                      <a:r>
                        <a:rPr lang="en-US" sz="900" u="none" strike="noStrike" dirty="0">
                          <a:effectLst/>
                        </a:rPr>
                        <a:t> </a:t>
                      </a:r>
                      <a:endParaRPr lang="en-US" sz="900" b="0" i="0" u="none" strike="noStrike" dirty="0">
                        <a:solidFill>
                          <a:srgbClr val="000000"/>
                        </a:solidFill>
                        <a:effectLst/>
                        <a:latin typeface="Garamond" panose="02020404030301010803" pitchFamily="18" charset="0"/>
                      </a:endParaRPr>
                    </a:p>
                  </a:txBody>
                  <a:tcPr marL="8407" marR="8407" marT="8407" marB="0" anchor="ctr">
                    <a:solidFill>
                      <a:schemeClr val="tx2">
                        <a:lumMod val="10000"/>
                        <a:lumOff val="90000"/>
                      </a:schemeClr>
                    </a:solidFill>
                  </a:tcPr>
                </a:tc>
                <a:tc>
                  <a:txBody>
                    <a:bodyPr/>
                    <a:lstStyle/>
                    <a:p>
                      <a:pPr algn="ctr" fontAlgn="b"/>
                      <a:r>
                        <a:rPr lang="en-US" sz="900" u="none" strike="noStrike" dirty="0">
                          <a:effectLst/>
                        </a:rPr>
                        <a:t>58900 - 58904</a:t>
                      </a:r>
                      <a:endParaRPr lang="en-US" sz="900" b="0" i="0" u="none" strike="noStrike" dirty="0">
                        <a:solidFill>
                          <a:srgbClr val="000000"/>
                        </a:solidFill>
                        <a:effectLst/>
                        <a:latin typeface="Garamond" panose="02020404030301010803" pitchFamily="18" charset="0"/>
                      </a:endParaRPr>
                    </a:p>
                  </a:txBody>
                  <a:tcPr marL="8407" marR="8407" marT="8407" marB="0" anchor="b">
                    <a:solidFill>
                      <a:schemeClr val="tx2">
                        <a:lumMod val="10000"/>
                        <a:lumOff val="90000"/>
                      </a:schemeClr>
                    </a:solid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10"/>
                  </a:ext>
                </a:extLst>
              </a:tr>
              <a:tr h="336546">
                <a:tc>
                  <a:txBody>
                    <a:bodyPr/>
                    <a:lstStyle/>
                    <a:p>
                      <a:pPr algn="l" fontAlgn="ctr"/>
                      <a:r>
                        <a:rPr lang="en-US" sz="900" u="none" strike="noStrike" dirty="0">
                          <a:effectLst/>
                        </a:rPr>
                        <a:t>Library books/materials (collections)</a:t>
                      </a:r>
                      <a:endParaRPr lang="en-US" sz="900" b="0" i="0" u="none" strike="noStrike" dirty="0">
                        <a:solidFill>
                          <a:srgbClr val="000000"/>
                        </a:solidFill>
                        <a:effectLst/>
                        <a:latin typeface="Garamond" panose="02020404030301010803" pitchFamily="18" charset="0"/>
                      </a:endParaRPr>
                    </a:p>
                  </a:txBody>
                  <a:tcPr marL="75662" marR="8407" marT="8407" marB="0" anchor="ctr">
                    <a:solidFill>
                      <a:schemeClr val="tx2">
                        <a:lumMod val="10000"/>
                        <a:lumOff val="90000"/>
                      </a:schemeClr>
                    </a:solidFill>
                  </a:tcPr>
                </a:tc>
                <a:tc>
                  <a:txBody>
                    <a:bodyPr/>
                    <a:lstStyle/>
                    <a:p>
                      <a:pPr algn="l" fontAlgn="ctr"/>
                      <a:r>
                        <a:rPr lang="en-US" sz="900" u="none" strike="noStrike" dirty="0">
                          <a:effectLst/>
                        </a:rPr>
                        <a:t>$0 </a:t>
                      </a:r>
                      <a:endParaRPr lang="en-US" sz="900" b="0" i="0" u="none" strike="noStrike" dirty="0">
                        <a:solidFill>
                          <a:srgbClr val="000000"/>
                        </a:solidFill>
                        <a:effectLst/>
                        <a:latin typeface="Garamond" panose="02020404030301010803" pitchFamily="18" charset="0"/>
                      </a:endParaRPr>
                    </a:p>
                  </a:txBody>
                  <a:tcPr marL="8407" marR="8407" marT="8407" marB="0" anchor="ctr">
                    <a:solidFill>
                      <a:schemeClr val="tx2">
                        <a:lumMod val="10000"/>
                        <a:lumOff val="90000"/>
                      </a:schemeClr>
                    </a:solidFill>
                  </a:tcPr>
                </a:tc>
                <a:tc>
                  <a:txBody>
                    <a:bodyPr/>
                    <a:lstStyle/>
                    <a:p>
                      <a:endParaRPr lang="en-US" sz="900" dirty="0"/>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11"/>
                  </a:ext>
                </a:extLst>
              </a:tr>
              <a:tr h="165650">
                <a:tc>
                  <a:txBody>
                    <a:bodyPr/>
                    <a:lstStyle/>
                    <a:p>
                      <a:pPr algn="l" fontAlgn="ctr"/>
                      <a:r>
                        <a:rPr lang="en-US" sz="900" u="none" strike="noStrike" dirty="0">
                          <a:effectLst/>
                        </a:rPr>
                        <a:t>Works of art and historical treasures</a:t>
                      </a:r>
                      <a:endParaRPr lang="en-US" sz="900" b="0" i="0" u="none" strike="noStrike" dirty="0">
                        <a:solidFill>
                          <a:srgbClr val="000000"/>
                        </a:solidFill>
                        <a:effectLst/>
                        <a:latin typeface="Garamond" panose="02020404030301010803" pitchFamily="18" charset="0"/>
                      </a:endParaRPr>
                    </a:p>
                  </a:txBody>
                  <a:tcPr marL="75662" marR="8407" marT="8407" marB="0" anchor="ctr">
                    <a:solidFill>
                      <a:schemeClr val="tx2">
                        <a:lumMod val="10000"/>
                        <a:lumOff val="90000"/>
                      </a:schemeClr>
                    </a:solidFill>
                  </a:tcPr>
                </a:tc>
                <a:tc>
                  <a:txBody>
                    <a:bodyPr/>
                    <a:lstStyle/>
                    <a:p>
                      <a:pPr algn="l" fontAlgn="ctr"/>
                      <a:r>
                        <a:rPr lang="en-US" sz="900" u="none" strike="noStrike" dirty="0">
                          <a:effectLst/>
                        </a:rPr>
                        <a:t>$0 </a:t>
                      </a:r>
                      <a:endParaRPr lang="en-US" sz="900" b="0" i="0" u="none" strike="noStrike" dirty="0">
                        <a:solidFill>
                          <a:srgbClr val="000000"/>
                        </a:solidFill>
                        <a:effectLst/>
                        <a:latin typeface="Garamond" panose="02020404030301010803" pitchFamily="18" charset="0"/>
                      </a:endParaRPr>
                    </a:p>
                  </a:txBody>
                  <a:tcPr marL="8407" marR="8407" marT="8407" marB="0" anchor="ctr">
                    <a:solidFill>
                      <a:schemeClr val="tx2">
                        <a:lumMod val="10000"/>
                        <a:lumOff val="90000"/>
                      </a:schemeClr>
                    </a:solidFill>
                  </a:tcPr>
                </a:tc>
                <a:tc>
                  <a:txBody>
                    <a:bodyPr/>
                    <a:lstStyle/>
                    <a:p>
                      <a:pPr algn="ctr" fontAlgn="ctr"/>
                      <a:r>
                        <a:rPr lang="en-US" sz="900" u="none" strike="noStrike" dirty="0">
                          <a:effectLst/>
                        </a:rPr>
                        <a:t>58XXX</a:t>
                      </a:r>
                      <a:endParaRPr lang="en-US" sz="900" b="0" i="0" u="none" strike="noStrike" dirty="0">
                        <a:solidFill>
                          <a:srgbClr val="000000"/>
                        </a:solidFill>
                        <a:effectLst/>
                        <a:latin typeface="Garamond" panose="02020404030301010803" pitchFamily="18" charset="0"/>
                      </a:endParaRPr>
                    </a:p>
                  </a:txBody>
                  <a:tcPr marL="8407" marR="8407" marT="8407" marB="0" anchor="ctr">
                    <a:solidFill>
                      <a:schemeClr val="tx2">
                        <a:lumMod val="10000"/>
                        <a:lumOff val="90000"/>
                      </a:schemeClr>
                    </a:solid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12"/>
                  </a:ext>
                </a:extLst>
              </a:tr>
              <a:tr h="336546">
                <a:tc>
                  <a:txBody>
                    <a:bodyPr/>
                    <a:lstStyle/>
                    <a:p>
                      <a:pPr algn="l" fontAlgn="ctr"/>
                      <a:r>
                        <a:rPr lang="en-US" sz="900" u="none" strike="noStrike" dirty="0">
                          <a:effectLst/>
                        </a:rPr>
                        <a:t>Leasehold improvements</a:t>
                      </a:r>
                      <a:endParaRPr lang="en-US" sz="900" b="0" i="0" u="none" strike="noStrike" dirty="0">
                        <a:solidFill>
                          <a:srgbClr val="000000"/>
                        </a:solidFill>
                        <a:effectLst/>
                        <a:latin typeface="Garamond" panose="02020404030301010803" pitchFamily="18" charset="0"/>
                      </a:endParaRPr>
                    </a:p>
                  </a:txBody>
                  <a:tcPr marL="75662" marR="8407" marT="8407" marB="0" anchor="ctr">
                    <a:solidFill>
                      <a:schemeClr val="tx2">
                        <a:lumMod val="10000"/>
                        <a:lumOff val="90000"/>
                      </a:schemeClr>
                    </a:solidFill>
                  </a:tcPr>
                </a:tc>
                <a:tc>
                  <a:txBody>
                    <a:bodyPr/>
                    <a:lstStyle/>
                    <a:p>
                      <a:pPr algn="l" fontAlgn="ctr"/>
                      <a:r>
                        <a:rPr lang="en-US" sz="900" u="none" strike="noStrike" dirty="0">
                          <a:effectLst/>
                        </a:rPr>
                        <a:t>$100,000 </a:t>
                      </a:r>
                      <a:endParaRPr lang="en-US" sz="900" b="0" i="0" u="none" strike="noStrike" dirty="0">
                        <a:solidFill>
                          <a:srgbClr val="000000"/>
                        </a:solidFill>
                        <a:effectLst/>
                        <a:latin typeface="Garamond" panose="02020404030301010803" pitchFamily="18" charset="0"/>
                      </a:endParaRPr>
                    </a:p>
                  </a:txBody>
                  <a:tcPr marL="8407" marR="8407" marT="8407" marB="0" anchor="ctr">
                    <a:solidFill>
                      <a:schemeClr val="tx2">
                        <a:lumMod val="10000"/>
                        <a:lumOff val="90000"/>
                      </a:schemeClr>
                    </a:solidFill>
                  </a:tcPr>
                </a:tc>
                <a:tc>
                  <a:txBody>
                    <a:bodyPr/>
                    <a:lstStyle/>
                    <a:p>
                      <a:endParaRPr lang="en-US" sz="900" dirty="0"/>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13"/>
                  </a:ext>
                </a:extLst>
              </a:tr>
              <a:tr h="336546">
                <a:tc>
                  <a:txBody>
                    <a:bodyPr/>
                    <a:lstStyle/>
                    <a:p>
                      <a:pPr algn="l" fontAlgn="ctr"/>
                      <a:r>
                        <a:rPr lang="en-US" sz="900" u="none" strike="noStrike" dirty="0">
                          <a:effectLst/>
                        </a:rPr>
                        <a:t>Livestock</a:t>
                      </a:r>
                      <a:endParaRPr lang="en-US" sz="900" b="0" i="0" u="none" strike="noStrike" dirty="0">
                        <a:solidFill>
                          <a:srgbClr val="000000"/>
                        </a:solidFill>
                        <a:effectLst/>
                        <a:latin typeface="Garamond" panose="02020404030301010803" pitchFamily="18" charset="0"/>
                      </a:endParaRPr>
                    </a:p>
                  </a:txBody>
                  <a:tcPr marL="75662" marR="8407" marT="8407" marB="0" anchor="ctr">
                    <a:solidFill>
                      <a:schemeClr val="tx2">
                        <a:lumMod val="10000"/>
                        <a:lumOff val="90000"/>
                      </a:schemeClr>
                    </a:solidFill>
                  </a:tcPr>
                </a:tc>
                <a:tc>
                  <a:txBody>
                    <a:bodyPr/>
                    <a:lstStyle/>
                    <a:p>
                      <a:pPr algn="l" fontAlgn="ctr"/>
                      <a:r>
                        <a:rPr lang="en-US" sz="900" u="none" strike="noStrike" dirty="0">
                          <a:effectLst/>
                        </a:rPr>
                        <a:t>$5,000 </a:t>
                      </a:r>
                      <a:endParaRPr lang="en-US" sz="900" b="0" i="0" u="none" strike="noStrike" dirty="0">
                        <a:solidFill>
                          <a:srgbClr val="000000"/>
                        </a:solidFill>
                        <a:effectLst/>
                        <a:latin typeface="Garamond" panose="02020404030301010803" pitchFamily="18" charset="0"/>
                      </a:endParaRPr>
                    </a:p>
                  </a:txBody>
                  <a:tcPr marL="8407" marR="8407" marT="8407" marB="0" anchor="ctr">
                    <a:solidFill>
                      <a:schemeClr val="tx2">
                        <a:lumMod val="10000"/>
                        <a:lumOff val="90000"/>
                      </a:schemeClr>
                    </a:solidFill>
                  </a:tcPr>
                </a:tc>
                <a:tc>
                  <a:txBody>
                    <a:bodyPr/>
                    <a:lstStyle/>
                    <a:p>
                      <a:endParaRPr lang="en-US" sz="900" dirty="0"/>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14"/>
                  </a:ext>
                </a:extLst>
              </a:tr>
            </a:tbl>
          </a:graphicData>
        </a:graphic>
      </p:graphicFrame>
      <p:sp>
        <p:nvSpPr>
          <p:cNvPr id="4" name="Footer Placeholder 3">
            <a:extLst>
              <a:ext uri="{FF2B5EF4-FFF2-40B4-BE49-F238E27FC236}">
                <a16:creationId xmlns:a16="http://schemas.microsoft.com/office/drawing/2014/main" id="{300E49D9-EEE4-43E1-AD29-57025FDDA596}"/>
              </a:ext>
            </a:extLst>
          </p:cNvPr>
          <p:cNvSpPr>
            <a:spLocks noGrp="1"/>
          </p:cNvSpPr>
          <p:nvPr>
            <p:ph type="ftr" sz="quarter" idx="11"/>
          </p:nvPr>
        </p:nvSpPr>
        <p:spPr>
          <a:xfrm>
            <a:off x="8001000" y="6466820"/>
            <a:ext cx="457200" cy="314980"/>
          </a:xfrm>
        </p:spPr>
        <p:txBody>
          <a:bodyPr/>
          <a:lstStyle/>
          <a:p>
            <a:pPr>
              <a:defRPr/>
            </a:pPr>
            <a:r>
              <a:rPr lang="en-US" dirty="0"/>
              <a:t>8</a:t>
            </a:r>
          </a:p>
        </p:txBody>
      </p:sp>
    </p:spTree>
    <p:extLst>
      <p:ext uri="{BB962C8B-B14F-4D97-AF65-F5344CB8AC3E}">
        <p14:creationId xmlns:p14="http://schemas.microsoft.com/office/powerpoint/2010/main" val="330767669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229600" cy="457200"/>
          </a:xfrm>
        </p:spPr>
        <p:txBody>
          <a:bodyPr>
            <a:normAutofit fontScale="90000"/>
          </a:bodyPr>
          <a:lstStyle/>
          <a:p>
            <a:pPr algn="ctr"/>
            <a:br>
              <a:rPr lang="en-US" sz="5400" dirty="0"/>
            </a:br>
            <a:endParaRPr lang="en-US" sz="3600" b="1" dirty="0">
              <a:latin typeface="Garamond" panose="02020404030301010803" pitchFamily="18" charset="0"/>
            </a:endParaRPr>
          </a:p>
        </p:txBody>
      </p:sp>
      <p:sp>
        <p:nvSpPr>
          <p:cNvPr id="3" name="Content Placeholder 2"/>
          <p:cNvSpPr>
            <a:spLocks noGrp="1"/>
          </p:cNvSpPr>
          <p:nvPr>
            <p:ph idx="1"/>
            <p:custDataLst>
              <p:tags r:id="rId2"/>
            </p:custDataLst>
          </p:nvPr>
        </p:nvSpPr>
        <p:spPr>
          <a:xfrm>
            <a:off x="762000" y="762000"/>
            <a:ext cx="7924800" cy="5257800"/>
          </a:xfrm>
        </p:spPr>
        <p:txBody>
          <a:bodyPr>
            <a:noAutofit/>
          </a:bodyPr>
          <a:lstStyle/>
          <a:p>
            <a:endParaRPr lang="en-US" sz="1200" dirty="0"/>
          </a:p>
          <a:p>
            <a:pPr lvl="1"/>
            <a:endParaRPr lang="en-US" sz="1000" dirty="0"/>
          </a:p>
          <a:p>
            <a:pPr marL="0" indent="0">
              <a:buNone/>
            </a:pPr>
            <a:endParaRPr lang="en-US" sz="1200" dirty="0"/>
          </a:p>
        </p:txBody>
      </p:sp>
      <p:sp>
        <p:nvSpPr>
          <p:cNvPr id="5" name="TextBox 4"/>
          <p:cNvSpPr txBox="1"/>
          <p:nvPr/>
        </p:nvSpPr>
        <p:spPr>
          <a:xfrm>
            <a:off x="838200" y="391180"/>
            <a:ext cx="7467600" cy="461665"/>
          </a:xfrm>
          <a:prstGeom prst="rect">
            <a:avLst/>
          </a:prstGeom>
          <a:noFill/>
        </p:spPr>
        <p:txBody>
          <a:bodyPr wrap="square" rtlCol="0">
            <a:spAutoFit/>
          </a:bodyPr>
          <a:lstStyle/>
          <a:p>
            <a:pPr algn="ctr"/>
            <a:r>
              <a:rPr lang="en-US" sz="2400" b="1" dirty="0">
                <a:latin typeface="Garamond" panose="02020404030301010803" pitchFamily="18" charset="0"/>
              </a:rPr>
              <a:t>Definition of Assets &amp; Thresholds– (continued)</a:t>
            </a:r>
          </a:p>
        </p:txBody>
      </p:sp>
      <p:sp>
        <p:nvSpPr>
          <p:cNvPr id="6" name="TextBox 5"/>
          <p:cNvSpPr txBox="1"/>
          <p:nvPr/>
        </p:nvSpPr>
        <p:spPr>
          <a:xfrm>
            <a:off x="838200" y="838200"/>
            <a:ext cx="7467600" cy="1323439"/>
          </a:xfrm>
          <a:prstGeom prst="rect">
            <a:avLst/>
          </a:prstGeom>
          <a:noFill/>
        </p:spPr>
        <p:txBody>
          <a:bodyPr wrap="square" rtlCol="0">
            <a:spAutoFit/>
          </a:bodyPr>
          <a:lstStyle/>
          <a:p>
            <a:endParaRPr lang="en-US" sz="1600" b="1" dirty="0">
              <a:latin typeface="Garamond" panose="02020404030301010803" pitchFamily="18" charset="0"/>
            </a:endParaRPr>
          </a:p>
          <a:p>
            <a:r>
              <a:rPr lang="en-US" sz="1600" b="1" dirty="0">
                <a:latin typeface="Garamond" panose="02020404030301010803" pitchFamily="18" charset="0"/>
              </a:rPr>
              <a:t>State Controlled Asset –</a:t>
            </a:r>
            <a:r>
              <a:rPr lang="en-US" sz="1600" dirty="0">
                <a:latin typeface="Garamond" panose="02020404030301010803" pitchFamily="18" charset="0"/>
              </a:rPr>
              <a:t>Personal Property due to its </a:t>
            </a:r>
            <a:r>
              <a:rPr lang="en-US" sz="1600" u="sng" dirty="0">
                <a:latin typeface="Garamond" panose="02020404030301010803" pitchFamily="18" charset="0"/>
              </a:rPr>
              <a:t>high-risk nature</a:t>
            </a:r>
            <a:r>
              <a:rPr lang="en-US" sz="1600" dirty="0">
                <a:latin typeface="Garamond" panose="02020404030301010803" pitchFamily="18" charset="0"/>
              </a:rPr>
              <a:t>, and with a value, less than capital threshold.</a:t>
            </a:r>
            <a:r>
              <a:rPr lang="en-US" sz="1600" b="1" dirty="0">
                <a:latin typeface="Garamond" panose="02020404030301010803" pitchFamily="18" charset="0"/>
              </a:rPr>
              <a:t> </a:t>
            </a:r>
          </a:p>
          <a:p>
            <a:endParaRPr lang="en-US" sz="1600" dirty="0">
              <a:latin typeface="Garamond" panose="02020404030301010803" pitchFamily="18" charset="0"/>
            </a:endParaRPr>
          </a:p>
          <a:p>
            <a:pPr marL="800100" lvl="1" indent="-342900" algn="just" eaLnBrk="0" hangingPunct="0">
              <a:buFont typeface="Courier New" panose="02070309020205020404" pitchFamily="49" charset="0"/>
              <a:buChar char="o"/>
              <a:defRPr/>
            </a:pPr>
            <a:endParaRPr lang="en-US" sz="1600" dirty="0">
              <a:latin typeface="Garamond" panose="02020404030301010803"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240442718"/>
              </p:ext>
            </p:extLst>
          </p:nvPr>
        </p:nvGraphicFramePr>
        <p:xfrm>
          <a:off x="838200" y="1981200"/>
          <a:ext cx="7391400" cy="365760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0000"/>
                    </a:ext>
                  </a:extLst>
                </a:gridCol>
                <a:gridCol w="1937327">
                  <a:extLst>
                    <a:ext uri="{9D8B030D-6E8A-4147-A177-3AD203B41FA5}">
                      <a16:colId xmlns:a16="http://schemas.microsoft.com/office/drawing/2014/main" val="20001"/>
                    </a:ext>
                  </a:extLst>
                </a:gridCol>
                <a:gridCol w="1567873">
                  <a:extLst>
                    <a:ext uri="{9D8B030D-6E8A-4147-A177-3AD203B41FA5}">
                      <a16:colId xmlns:a16="http://schemas.microsoft.com/office/drawing/2014/main" val="20002"/>
                    </a:ext>
                  </a:extLst>
                </a:gridCol>
              </a:tblGrid>
              <a:tr h="889757">
                <a:tc>
                  <a:txBody>
                    <a:bodyPr/>
                    <a:lstStyle/>
                    <a:p>
                      <a:pPr algn="ctr"/>
                      <a:r>
                        <a:rPr lang="en-US" dirty="0"/>
                        <a:t>State Controlled Asset Class</a:t>
                      </a:r>
                    </a:p>
                  </a:txBody>
                  <a:tcPr/>
                </a:tc>
                <a:tc>
                  <a:txBody>
                    <a:bodyPr/>
                    <a:lstStyle/>
                    <a:p>
                      <a:pPr algn="ctr"/>
                      <a:r>
                        <a:rPr lang="en-US" dirty="0"/>
                        <a:t>Threshold</a:t>
                      </a:r>
                    </a:p>
                  </a:txBody>
                  <a:tcPr/>
                </a:tc>
                <a:tc>
                  <a:txBody>
                    <a:bodyPr/>
                    <a:lstStyle/>
                    <a:p>
                      <a:pPr algn="ctr"/>
                      <a:r>
                        <a:rPr lang="en-US" dirty="0"/>
                        <a:t>Expenditure Account</a:t>
                      </a:r>
                    </a:p>
                  </a:txBody>
                  <a:tcPr/>
                </a:tc>
                <a:extLst>
                  <a:ext uri="{0D108BD9-81ED-4DB2-BD59-A6C34878D82A}">
                    <a16:rowId xmlns:a16="http://schemas.microsoft.com/office/drawing/2014/main" val="10000"/>
                  </a:ext>
                </a:extLst>
              </a:tr>
              <a:tr h="607006">
                <a:tc>
                  <a:txBody>
                    <a:bodyPr/>
                    <a:lstStyle/>
                    <a:p>
                      <a:r>
                        <a:rPr lang="en-US" dirty="0"/>
                        <a:t>Handguns, Rifles,</a:t>
                      </a:r>
                      <a:r>
                        <a:rPr lang="en-US" baseline="0" dirty="0"/>
                        <a:t> Shotguns</a:t>
                      </a:r>
                      <a:endParaRPr lang="en-US" dirty="0"/>
                    </a:p>
                  </a:txBody>
                  <a:tcPr/>
                </a:tc>
                <a:tc>
                  <a:txBody>
                    <a:bodyPr/>
                    <a:lstStyle/>
                    <a:p>
                      <a:r>
                        <a:rPr lang="en-US" dirty="0"/>
                        <a:t>$0</a:t>
                      </a:r>
                    </a:p>
                  </a:txBody>
                  <a:tcPr/>
                </a:tc>
                <a:tc>
                  <a:txBody>
                    <a:bodyPr/>
                    <a:lstStyle/>
                    <a:p>
                      <a:r>
                        <a:rPr lang="en-US" dirty="0"/>
                        <a:t>54354</a:t>
                      </a:r>
                    </a:p>
                  </a:txBody>
                  <a:tcPr/>
                </a:tc>
                <a:extLst>
                  <a:ext uri="{0D108BD9-81ED-4DB2-BD59-A6C34878D82A}">
                    <a16:rowId xmlns:a16="http://schemas.microsoft.com/office/drawing/2014/main" val="10001"/>
                  </a:ext>
                </a:extLst>
              </a:tr>
              <a:tr h="889757">
                <a:tc>
                  <a:txBody>
                    <a:bodyPr/>
                    <a:lstStyle/>
                    <a:p>
                      <a:r>
                        <a:rPr lang="en-US" dirty="0"/>
                        <a:t>Sound Systems, Portable Cameras, Television, Video Players, Recorders,</a:t>
                      </a:r>
                    </a:p>
                  </a:txBody>
                  <a:tcPr/>
                </a:tc>
                <a:tc>
                  <a:txBody>
                    <a:bodyPr/>
                    <a:lstStyle/>
                    <a:p>
                      <a:r>
                        <a:rPr lang="en-US" dirty="0"/>
                        <a:t>$500 to $9,999.99</a:t>
                      </a:r>
                    </a:p>
                  </a:txBody>
                  <a:tcPr/>
                </a:tc>
                <a:tc>
                  <a:txBody>
                    <a:bodyPr/>
                    <a:lstStyle/>
                    <a:p>
                      <a:r>
                        <a:rPr lang="en-US" dirty="0"/>
                        <a:t>54354</a:t>
                      </a:r>
                    </a:p>
                  </a:txBody>
                  <a:tcPr/>
                </a:tc>
                <a:extLst>
                  <a:ext uri="{0D108BD9-81ED-4DB2-BD59-A6C34878D82A}">
                    <a16:rowId xmlns:a16="http://schemas.microsoft.com/office/drawing/2014/main" val="10002"/>
                  </a:ext>
                </a:extLst>
              </a:tr>
              <a:tr h="1271080">
                <a:tc>
                  <a:txBody>
                    <a:bodyPr/>
                    <a:lstStyle/>
                    <a:p>
                      <a:r>
                        <a:rPr lang="en-US" dirty="0"/>
                        <a:t>Computers, Laptops, Data Projectors, Smartphones,</a:t>
                      </a:r>
                      <a:r>
                        <a:rPr lang="en-US" baseline="0" dirty="0"/>
                        <a:t> Tablets, </a:t>
                      </a:r>
                      <a:r>
                        <a:rPr lang="en-US" dirty="0"/>
                        <a:t>iPads, Unmanned Aerial Vehicle (UAV) Drones</a:t>
                      </a:r>
                    </a:p>
                  </a:txBody>
                  <a:tcPr/>
                </a:tc>
                <a:tc>
                  <a:txBody>
                    <a:bodyPr/>
                    <a:lstStyle/>
                    <a:p>
                      <a:r>
                        <a:rPr lang="en-US" dirty="0"/>
                        <a:t>$500 to $9,999.99</a:t>
                      </a:r>
                    </a:p>
                  </a:txBody>
                  <a:tcPr/>
                </a:tc>
                <a:tc>
                  <a:txBody>
                    <a:bodyPr/>
                    <a:lstStyle/>
                    <a:p>
                      <a:r>
                        <a:rPr lang="en-US" dirty="0"/>
                        <a:t>54355</a:t>
                      </a:r>
                    </a:p>
                  </a:txBody>
                  <a:tcPr/>
                </a:tc>
                <a:extLst>
                  <a:ext uri="{0D108BD9-81ED-4DB2-BD59-A6C34878D82A}">
                    <a16:rowId xmlns:a16="http://schemas.microsoft.com/office/drawing/2014/main" val="10003"/>
                  </a:ext>
                </a:extLst>
              </a:tr>
            </a:tbl>
          </a:graphicData>
        </a:graphic>
      </p:graphicFrame>
      <p:sp>
        <p:nvSpPr>
          <p:cNvPr id="7" name="Footer Placeholder 6">
            <a:extLst>
              <a:ext uri="{FF2B5EF4-FFF2-40B4-BE49-F238E27FC236}">
                <a16:creationId xmlns:a16="http://schemas.microsoft.com/office/drawing/2014/main" id="{A2A02E24-D5C2-47FD-91B9-8C0DAC64ECEA}"/>
              </a:ext>
            </a:extLst>
          </p:cNvPr>
          <p:cNvSpPr>
            <a:spLocks noGrp="1"/>
          </p:cNvSpPr>
          <p:nvPr>
            <p:ph type="ftr" sz="quarter" idx="11"/>
          </p:nvPr>
        </p:nvSpPr>
        <p:spPr>
          <a:xfrm>
            <a:off x="7924800" y="6208776"/>
            <a:ext cx="381000" cy="365125"/>
          </a:xfrm>
        </p:spPr>
        <p:txBody>
          <a:bodyPr/>
          <a:lstStyle/>
          <a:p>
            <a:pPr>
              <a:defRPr/>
            </a:pPr>
            <a:r>
              <a:rPr lang="en-US" dirty="0"/>
              <a:t>9</a:t>
            </a:r>
          </a:p>
        </p:txBody>
      </p:sp>
    </p:spTree>
    <p:extLst>
      <p:ext uri="{BB962C8B-B14F-4D97-AF65-F5344CB8AC3E}">
        <p14:creationId xmlns:p14="http://schemas.microsoft.com/office/powerpoint/2010/main" val="169168994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8&quot;/&gt;&lt;lineCharCount val=&quot;18&quot;/&gt;&lt;/TableIndex&gt;&lt;/ShapeTextInfo&gt;"/>
  <p:tag name="PRESENTER_DUMMYTAG" val="&lt;DummyForForceWrite&gt;&lt;/DummyForForceWrite&gt;"/>
  <p:tag name="HTML_SHAPEINFO" val="&lt;ThreeDShapeInfo&gt;&lt;uuid val=&quot;{10189205-FFA5-4793-B2F8-79E767EC3289}&quot;/&gt;&lt;isInvalidForFieldText val=&quot;0&quot;/&gt;&lt;Image&gt;&lt;filename val=&quot;C:\Users\awaggone\AppData\Local\Temp\CP12264637132793Session\CPTrustFolder12264637132793\PPTImport12264637181512\data\asimages\{10189205-FFA5-4793-B2F8-79E767EC3289}_1.png&quot;/&gt;&lt;left val=&quot;39&quot;/&gt;&lt;top val=&quot;363&quot;/&gt;&lt;width val=&quot;865&quot;/&gt;&lt;height val=&quot;115&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PRESENTER_SHAPEINFO" val="&lt;ThreeDShapeInfo&gt;&lt;uuid val=&quot;{8CCD2B05-22C8-4D36-9F62-1803F9A56E2F}&quot;/&gt;&lt;isInvalidForFieldText val=&quot;0&quot;/&gt;&lt;Image&gt;&lt;filename val=&quot;C:\Users\awaggone\AppData\Local\Temp\CP12264637132793Session\CPTrustFolder12264637132793\PPTImport12264637181512\data\asimages\{8CCD2B05-22C8-4D36-9F62-1803F9A56E2F}_3.png&quot;/&gt;&lt;left val=&quot;47&quot;/&gt;&lt;top val=&quot;18&quot;/&gt;&lt;width val=&quot;865&quot;/&gt;&lt;height val=&quot;118&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51&quot;/&gt;&lt;lineCharCount val=&quot;49&quot;/&gt;&lt;lineCharCount val=&quot;36&quot;/&gt;&lt;lineCharCount val=&quot;48&quot;/&gt;&lt;lineCharCount val=&quot;48&quot;/&gt;&lt;lineCharCount val=&quot;1&quot;/&gt;&lt;lineCharCount val=&quot;50&quot;/&gt;&lt;lineCharCount val=&quot;49&quot;/&gt;&lt;lineCharCount val=&quot;53&quot;/&gt;&lt;/TableIndex&gt;&lt;/ShapeTextInfo&gt;"/>
  <p:tag name="HTML_SHAPEINFO" val="&lt;ThreeDShapeInfo&gt;&lt;uuid val=&quot;{1ADD6387-C87A-41DA-A565-5F062E10CBA2}&quot;/&gt;&lt;isInvalidForFieldText val=&quot;0&quot;/&gt;&lt;Image&gt;&lt;filename val=&quot;C:\Users\awaggone\AppData\Local\Temp\CP12264637132793Session\CPTrustFolder12264637132793\PPTImport12264637181512\data\asimages\{1ADD6387-C87A-41DA-A565-5F062E10CBA2}_3.png&quot;/&gt;&lt;left val=&quot;41&quot;/&gt;&lt;top val=&quot;160&quot;/&gt;&lt;width val=&quot;872&quot;/&gt;&lt;height val=&quot;482&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5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5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5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5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5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SHAPEINFO" val="&lt;ThreeDShapeInfo&gt;&lt;uuid val=&quot;{6608F1E3-2302-4626-8292-AD68D8A50CC6}&quot;/&gt;&lt;isInvalidForFieldText val=&quot;0&quot;/&gt;&lt;Image&gt;&lt;filename val=&quot;C:\Users\awaggone\AppData\Local\Temp\CP12264637132793Session\CPTrustFolder12264637132793\PPTImport12264637181512\data\asimages\{6608F1E3-2302-4626-8292-AD68D8A50CC6}_2.png&quot;/&gt;&lt;left val=&quot;47&quot;/&gt;&lt;top val=&quot;82&quot;/&gt;&lt;width val=&quot;865&quot;/&gt;&lt;height val=&quot;125&quot;/&gt;&lt;hasText val=&quot;1&quot;/&gt;&lt;/Image&gt;&lt;/ThreeDShapeInfo&gt;"/>
</p:tagLst>
</file>

<file path=ppt/tags/tag5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3&quot;/&gt;&lt;lineCharCount val=&quot;32&quot;/&gt;&lt;lineCharCount val=&quot;6&quot;/&gt;&lt;/TableIndex&gt;&lt;/ShapeTextInfo&gt;"/>
  <p:tag name="HTML_SHAPEINFO" val="&lt;ThreeDShapeInfo&gt;&lt;uuid val=&quot;{0BB079CB-8BAB-43C3-92B2-BD43891DB464}&quot;/&gt;&lt;isInvalidForFieldText val=&quot;0&quot;/&gt;&lt;Image&gt;&lt;filename val=&quot;C:\Users\awaggone\AppData\Local\Temp\CP12264637132793Session\CPTrustFolder12264637132793\PPTImport12264637181512\data\asimages\{0BB079CB-8BAB-43C3-92B2-BD43891DB464}_2.png&quot;/&gt;&lt;left val=&quot;32&quot;/&gt;&lt;top val=&quot;154&quot;/&gt;&lt;width val=&quot;880&quot;/&gt;&lt;height val=&quot;489&quot;/&gt;&lt;hasText val=&quot;1&quot;/&gt;&lt;/Image&gt;&lt;/ThreeDShapeInfo&gt;"/>
</p:tagLst>
</file>

<file path=ppt/tags/tag5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0&quot;/&gt;&lt;/TableIndex&gt;&lt;/ShapeTextInfo&gt;"/>
  <p:tag name="PRESENTER_SHAPEINFO" val="&lt;ThreeDShapeInfo&gt;&lt;uuid val=&quot;{4FA1B6CF-1940-4609-B1A8-0803F243B7C4}&quot;/&gt;&lt;isInvalidForFieldText val=&quot;0&quot;/&gt;&lt;Image&gt;&lt;filename val=&quot;C:\Users\awaggone\AppData\Local\Temp\CP12264637132793Session\CPTrustFolder12264637132793\PPTImport12264637181512\data\asimages\{4FA1B6CF-1940-4609-B1A8-0803F243B7C4}_48.png&quot;/&gt;&lt;left val=&quot;47&quot;/&gt;&lt;top val=&quot;28&quot;/&gt;&lt;width val=&quot;865&quot;/&gt;&lt;height val=&quot;108&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6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6&quot;/&gt;&lt;lineCharCount val=&quot;32&quot;/&gt;&lt;lineCharCount val=&quot;20&quot;/&gt;&lt;lineCharCount val=&quot;28&quot;/&gt;&lt;lineCharCount val=&quot;1&quot;/&gt;&lt;lineCharCount val=&quot;47&quot;/&gt;&lt;lineCharCount val=&quot;20&quot;/&gt;&lt;lineCharCount val=&quot;34&quot;/&gt;&lt;lineCharCount val=&quot;1&quot;/&gt;&lt;lineCharCount val=&quot;27&quot;/&gt;&lt;lineCharCount val=&quot;20&quot;/&gt;&lt;lineCharCount val=&quot;31&quot;/&gt;&lt;lineCharCount val=&quot;1&quot;/&gt;&lt;lineCharCount val=&quot;33&quot;/&gt;&lt;lineCharCount val=&quot;20&quot;/&gt;&lt;lineCharCount val=&quot;32&quot;/&gt;&lt;lineCharCount val=&quot;1&quot;/&gt;&lt;lineCharCount val=&quot;30&quot;/&gt;&lt;lineCharCount val=&quot;20&quot;/&gt;&lt;lineCharCount val=&quot;32&quot;/&gt;&lt;lineCharCount val=&quot;1&quot;/&gt;&lt;lineCharCount val=&quot;32&quot;/&gt;&lt;lineCharCount val=&quot;20&quot;/&gt;&lt;lineCharCount val=&quot;22&quot;/&gt;&lt;lineCharCount val=&quot;1&quot;/&gt;&lt;lineCharCount val=&quot;1&quot;/&gt;&lt;lineCharCount val=&quot;1&quot;/&gt;&lt;/TableIndex&gt;&lt;/ShapeTextInfo&gt;"/>
  <p:tag name="HTML_SHAPEINFO" val="&lt;ThreeDShapeInfo&gt;&lt;uuid val=&quot;{2EF259C8-3E1C-460B-B6ED-13D0805ABC1B}&quot;/&gt;&lt;isInvalidForFieldText val=&quot;0&quot;/&gt;&lt;Image&gt;&lt;filename val=&quot;C:\Users\awaggone\AppData\Local\Temp\CP12264637132793Session\CPTrustFolder12264637132793\PPTImport12264637181512\data\asimages\{2EF259C8-3E1C-460B-B6ED-13D0805ABC1B}_48.png&quot;/&gt;&lt;left val=&quot;47&quot;/&gt;&lt;top val=&quot;165&quot;/&gt;&lt;width val=&quot;865&quot;/&gt;&lt;height val=&quot;523&quot;/&gt;&lt;hasText val=&quot;1&quot;/&gt;&lt;/Image&gt;&lt;/ThreeDShapeInfo&gt;"/>
</p:tagLst>
</file>

<file path=ppt/tags/tag6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0&quot;/&gt;&lt;/TableIndex&gt;&lt;/ShapeTextInfo&gt;"/>
  <p:tag name="PRESENTER_SHAPEINFO" val="&lt;ThreeDShapeInfo&gt;&lt;uuid val=&quot;{4FA1B6CF-1940-4609-B1A8-0803F243B7C4}&quot;/&gt;&lt;isInvalidForFieldText val=&quot;0&quot;/&gt;&lt;Image&gt;&lt;filename val=&quot;C:\Users\awaggone\AppData\Local\Temp\CP12264637132793Session\CPTrustFolder12264637132793\PPTImport12264637181512\data\asimages\{4FA1B6CF-1940-4609-B1A8-0803F243B7C4}_48.png&quot;/&gt;&lt;left val=&quot;47&quot;/&gt;&lt;top val=&quot;28&quot;/&gt;&lt;width val=&quot;865&quot;/&gt;&lt;height val=&quot;108&quot;/&gt;&lt;hasText val=&quot;1&quot;/&gt;&lt;/Image&gt;&lt;/ThreeDShapeInfo&gt;"/>
</p:tagLst>
</file>

<file path=ppt/tags/tag6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6&quot;/&gt;&lt;lineCharCount val=&quot;32&quot;/&gt;&lt;lineCharCount val=&quot;20&quot;/&gt;&lt;lineCharCount val=&quot;28&quot;/&gt;&lt;lineCharCount val=&quot;1&quot;/&gt;&lt;lineCharCount val=&quot;47&quot;/&gt;&lt;lineCharCount val=&quot;20&quot;/&gt;&lt;lineCharCount val=&quot;34&quot;/&gt;&lt;lineCharCount val=&quot;1&quot;/&gt;&lt;lineCharCount val=&quot;27&quot;/&gt;&lt;lineCharCount val=&quot;20&quot;/&gt;&lt;lineCharCount val=&quot;31&quot;/&gt;&lt;lineCharCount val=&quot;1&quot;/&gt;&lt;lineCharCount val=&quot;33&quot;/&gt;&lt;lineCharCount val=&quot;20&quot;/&gt;&lt;lineCharCount val=&quot;32&quot;/&gt;&lt;lineCharCount val=&quot;1&quot;/&gt;&lt;lineCharCount val=&quot;30&quot;/&gt;&lt;lineCharCount val=&quot;20&quot;/&gt;&lt;lineCharCount val=&quot;32&quot;/&gt;&lt;lineCharCount val=&quot;1&quot;/&gt;&lt;lineCharCount val=&quot;32&quot;/&gt;&lt;lineCharCount val=&quot;20&quot;/&gt;&lt;lineCharCount val=&quot;22&quot;/&gt;&lt;lineCharCount val=&quot;1&quot;/&gt;&lt;lineCharCount val=&quot;1&quot;/&gt;&lt;lineCharCount val=&quot;1&quot;/&gt;&lt;/TableIndex&gt;&lt;/ShapeTextInfo&gt;"/>
  <p:tag name="HTML_SHAPEINFO" val="&lt;ThreeDShapeInfo&gt;&lt;uuid val=&quot;{2EF259C8-3E1C-460B-B6ED-13D0805ABC1B}&quot;/&gt;&lt;isInvalidForFieldText val=&quot;0&quot;/&gt;&lt;Image&gt;&lt;filename val=&quot;C:\Users\awaggone\AppData\Local\Temp\CP12264637132793Session\CPTrustFolder12264637132793\PPTImport12264637181512\data\asimages\{2EF259C8-3E1C-460B-B6ED-13D0805ABC1B}_48.png&quot;/&gt;&lt;left val=&quot;47&quot;/&gt;&lt;top val=&quot;165&quot;/&gt;&lt;width val=&quot;865&quot;/&gt;&lt;height val=&quot;523&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PRESENTER_SHAPEINFO" val="&lt;ThreeDShapeInfo&gt;&lt;uuid val=&quot;{7B19E067-E03D-4AC6-BEF1-54160458EA4F}&quot;/&gt;&lt;isInvalidForFieldText val=&quot;0&quot;/&gt;&lt;Image&gt;&lt;filename val=&quot;C:\Users\awaggone\AppData\Local\Temp\CP12264637132793Session\CPTrustFolder12264637132793\PPTImport12264637181512\data\asimages\{7B19E067-E03D-4AC6-BEF1-54160458EA4F}_1.png&quot;/&gt;&lt;left val=&quot;55&quot;/&gt;&lt;top val=&quot;231&quot;/&gt;&lt;width val=&quot;865&quot;/&gt;&lt;height val=&quot;121&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DUMMYTAG" val="&lt;DummyForForceWrite&gt;&lt;/DummyForForceWrite&gt;"/>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e210286-9e9f-4cf2-8139-fabea60592ee">
      <Terms xmlns="http://schemas.microsoft.com/office/infopath/2007/PartnerControls"/>
    </lcf76f155ced4ddcb4097134ff3c332f>
    <TaxCatchAll xmlns="d7516e77-13f1-4cdd-99b5-f9a85cece4f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AC1B79A6DB5B949B290D8885EBDCD02" ma:contentTypeVersion="18" ma:contentTypeDescription="Create a new document." ma:contentTypeScope="" ma:versionID="b171ba19fbeca9587a8cf782d8d89472">
  <xsd:schema xmlns:xsd="http://www.w3.org/2001/XMLSchema" xmlns:xs="http://www.w3.org/2001/XMLSchema" xmlns:p="http://schemas.microsoft.com/office/2006/metadata/properties" xmlns:ns2="ee210286-9e9f-4cf2-8139-fabea60592ee" xmlns:ns3="d7516e77-13f1-4cdd-99b5-f9a85cece4f3" targetNamespace="http://schemas.microsoft.com/office/2006/metadata/properties" ma:root="true" ma:fieldsID="89a905ac7637e73b42bc8ba09d95cdbb" ns2:_="" ns3:_="">
    <xsd:import namespace="ee210286-9e9f-4cf2-8139-fabea60592ee"/>
    <xsd:import namespace="d7516e77-13f1-4cdd-99b5-f9a85cece4f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210286-9e9f-4cf2-8139-fabea60592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3d3ec5fc-e53c-44b8-a5cd-ce895a24db67"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7516e77-13f1-4cdd-99b5-f9a85cece4f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f8447f0-63d1-4069-886f-9c934e6556b5}" ma:internalName="TaxCatchAll" ma:showField="CatchAllData" ma:web="d7516e77-13f1-4cdd-99b5-f9a85cece4f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F34E49-9BB8-4885-90FE-F65E847BA8F5}">
  <ds:schemaRefs>
    <ds:schemaRef ds:uri="http://schemas.microsoft.com/office/2006/metadata/properties"/>
    <ds:schemaRef ds:uri="http://schemas.microsoft.com/office/infopath/2007/PartnerControls"/>
    <ds:schemaRef ds:uri="ee210286-9e9f-4cf2-8139-fabea60592ee"/>
    <ds:schemaRef ds:uri="d7516e77-13f1-4cdd-99b5-f9a85cece4f3"/>
  </ds:schemaRefs>
</ds:datastoreItem>
</file>

<file path=customXml/itemProps2.xml><?xml version="1.0" encoding="utf-8"?>
<ds:datastoreItem xmlns:ds="http://schemas.openxmlformats.org/officeDocument/2006/customXml" ds:itemID="{E344FABF-8F63-4875-B0C2-63E827F5E62D}">
  <ds:schemaRefs>
    <ds:schemaRef ds:uri="http://schemas.microsoft.com/sharepoint/v3/contenttype/forms"/>
  </ds:schemaRefs>
</ds:datastoreItem>
</file>

<file path=customXml/itemProps3.xml><?xml version="1.0" encoding="utf-8"?>
<ds:datastoreItem xmlns:ds="http://schemas.openxmlformats.org/officeDocument/2006/customXml" ds:itemID="{6FD1CBD8-7B69-40B3-A40F-0209BDD60B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210286-9e9f-4cf2-8139-fabea60592ee"/>
    <ds:schemaRef ds:uri="d7516e77-13f1-4cdd-99b5-f9a85cece4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Newsprint</Template>
  <TotalTime>20174</TotalTime>
  <Words>3317</Words>
  <Application>Microsoft Office PowerPoint</Application>
  <PresentationFormat>On-screen Show (4:3)</PresentationFormat>
  <Paragraphs>496</Paragraphs>
  <Slides>27</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Courier New</vt:lpstr>
      <vt:lpstr>Garamond</vt:lpstr>
      <vt:lpstr>Impact</vt:lpstr>
      <vt:lpstr>Times New Roman</vt:lpstr>
      <vt:lpstr>Wingdings</vt:lpstr>
      <vt:lpstr>NewsPrint</vt:lpstr>
      <vt:lpstr>University of Houston</vt:lpstr>
      <vt:lpstr> Objectives</vt:lpstr>
      <vt:lpstr>Policies and Procedures</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Property Management Contacts</vt:lpstr>
      <vt:lpstr>Conclusion</vt:lpstr>
    </vt:vector>
  </TitlesOfParts>
  <Company>University of Houston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FY2010 Inventory Training</dc:title>
  <dc:creator>archavez</dc:creator>
  <cp:lastModifiedBy>Pham, Minhthu L</cp:lastModifiedBy>
  <cp:revision>1412</cp:revision>
  <cp:lastPrinted>2023-05-19T18:57:14Z</cp:lastPrinted>
  <dcterms:created xsi:type="dcterms:W3CDTF">2010-01-07T17:10:41Z</dcterms:created>
  <dcterms:modified xsi:type="dcterms:W3CDTF">2025-04-24T20:38:17Z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0x010100FAC1B79A6DB5B949B290D8885EBDCD02</vt:lpwstr>
  </property>
</Properties>
</file>