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sldIdLst>
    <p:sldId id="267" r:id="rId6"/>
    <p:sldId id="259" r:id="rId7"/>
    <p:sldId id="297" r:id="rId8"/>
    <p:sldId id="309" r:id="rId9"/>
    <p:sldId id="312" r:id="rId10"/>
    <p:sldId id="313" r:id="rId11"/>
    <p:sldId id="311" r:id="rId12"/>
    <p:sldId id="310" r:id="rId13"/>
    <p:sldId id="269" r:id="rId14"/>
    <p:sldId id="299" r:id="rId15"/>
    <p:sldId id="318" r:id="rId16"/>
    <p:sldId id="300" r:id="rId17"/>
    <p:sldId id="301" r:id="rId18"/>
    <p:sldId id="287" r:id="rId19"/>
    <p:sldId id="315" r:id="rId20"/>
    <p:sldId id="303" r:id="rId21"/>
    <p:sldId id="289" r:id="rId22"/>
    <p:sldId id="316" r:id="rId23"/>
    <p:sldId id="290" r:id="rId24"/>
    <p:sldId id="304" r:id="rId25"/>
    <p:sldId id="292" r:id="rId26"/>
    <p:sldId id="295" r:id="rId27"/>
    <p:sldId id="296" r:id="rId2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2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rena Zetina" initials="SZ" lastIdx="10" clrIdx="0"/>
  <p:cmAuthor id="7" name="Alison Mumy" initials="AM [2]" lastIdx="1" clrIdx="7">
    <p:extLst>
      <p:ext uri="{19B8F6BF-5375-455C-9EA6-DF929625EA0E}">
        <p15:presenceInfo xmlns:p15="http://schemas.microsoft.com/office/powerpoint/2012/main" userId="Alison Mumy" providerId="None"/>
      </p:ext>
    </p:extLst>
  </p:cmAuthor>
  <p:cmAuthor id="1" name="Serena Lopez" initials="SL" lastIdx="16" clrIdx="1"/>
  <p:cmAuthor id="2" name="Brene Washington " initials="E" lastIdx="8" clrIdx="2">
    <p:extLst>
      <p:ext uri="{19B8F6BF-5375-455C-9EA6-DF929625EA0E}">
        <p15:presenceInfo xmlns:p15="http://schemas.microsoft.com/office/powerpoint/2012/main" userId="Brene Washington " providerId="None"/>
      </p:ext>
    </p:extLst>
  </p:cmAuthor>
  <p:cmAuthor id="3" name="Crystal Olvera" initials="CO" lastIdx="2" clrIdx="3">
    <p:extLst>
      <p:ext uri="{19B8F6BF-5375-455C-9EA6-DF929625EA0E}">
        <p15:presenceInfo xmlns:p15="http://schemas.microsoft.com/office/powerpoint/2012/main" userId="S-1-5-21-244478934-3172988107-1277274549-42058" providerId="AD"/>
      </p:ext>
    </p:extLst>
  </p:cmAuthor>
  <p:cmAuthor id="4" name="Glenda Workman" initials="GW" lastIdx="22" clrIdx="4">
    <p:extLst>
      <p:ext uri="{19B8F6BF-5375-455C-9EA6-DF929625EA0E}">
        <p15:presenceInfo xmlns:p15="http://schemas.microsoft.com/office/powerpoint/2012/main" userId="S-1-5-21-244478934-3172988107-1277274549-3069" providerId="AD"/>
      </p:ext>
    </p:extLst>
  </p:cmAuthor>
  <p:cmAuthor id="5" name="Emily Cho" initials="EC" lastIdx="7" clrIdx="5"/>
  <p:cmAuthor id="6" name="Alison Mumy" initials="AM" lastIdx="17" clrIdx="6">
    <p:extLst>
      <p:ext uri="{19B8F6BF-5375-455C-9EA6-DF929625EA0E}">
        <p15:presenceInfo xmlns:p15="http://schemas.microsoft.com/office/powerpoint/2012/main" userId="S-1-5-21-244478934-3172988107-1277274549-94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9742A"/>
    <a:srgbClr val="6C3C00"/>
    <a:srgbClr val="2E6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67404" autoAdjust="0"/>
  </p:normalViewPr>
  <p:slideViewPr>
    <p:cSldViewPr>
      <p:cViewPr varScale="1">
        <p:scale>
          <a:sx n="74" d="100"/>
          <a:sy n="74" d="100"/>
        </p:scale>
        <p:origin x="2670" y="72"/>
      </p:cViewPr>
      <p:guideLst>
        <p:guide orient="horz" pos="1008"/>
        <p:guide pos="28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A60C8224-F77D-4C4E-AE3B-C5555E772445}" type="datetimeFigureOut">
              <a:rPr lang="en-US" smtClean="0"/>
              <a:t>10/10/2024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9935649-F994-4D97-AC09-6340AF03C274}" type="slidenum">
              <a:rPr lang="en-US" smtClean="0"/>
              <a:t>‹#›</a:t>
            </a:fld>
            <a:endParaRPr lang="en-US"/>
          </a:p>
        </p:txBody>
      </p:sp>
    </p:spTree>
    <p:extLst>
      <p:ext uri="{BB962C8B-B14F-4D97-AF65-F5344CB8AC3E}">
        <p14:creationId xmlns:p14="http://schemas.microsoft.com/office/powerpoint/2010/main" val="3634775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Hello and thank you for joining today’s Ready, Set, Retire presentation for employees of higher education institutions.</a:t>
            </a:r>
          </a:p>
          <a:p>
            <a:endParaRPr lang="en-US" dirty="0"/>
          </a:p>
        </p:txBody>
      </p:sp>
      <p:sp>
        <p:nvSpPr>
          <p:cNvPr id="4" name="Slide Number Placeholder 3"/>
          <p:cNvSpPr>
            <a:spLocks noGrp="1"/>
          </p:cNvSpPr>
          <p:nvPr>
            <p:ph type="sldNum" sz="quarter" idx="10"/>
          </p:nvPr>
        </p:nvSpPr>
        <p:spPr/>
        <p:txBody>
          <a:bodyPr/>
          <a:lstStyle/>
          <a:p>
            <a:fld id="{E9935649-F994-4D97-AC09-6340AF03C274}" type="slidenum">
              <a:rPr lang="en-US" smtClean="0"/>
              <a:t>1</a:t>
            </a:fld>
            <a:endParaRPr lang="en-US"/>
          </a:p>
        </p:txBody>
      </p:sp>
    </p:spTree>
    <p:extLst>
      <p:ext uri="{BB962C8B-B14F-4D97-AF65-F5344CB8AC3E}">
        <p14:creationId xmlns:p14="http://schemas.microsoft.com/office/powerpoint/2010/main" val="1208482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TRS and ORP retirees may be eligible for retiree insurance through the GBP with ERS if they meet certain criteria.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are the criteria?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You’ll need at least 10 years of eligible service credit with a state agency </a:t>
            </a:r>
            <a:r>
              <a:rPr lang="en-US" sz="1200" b="0" kern="1200" dirty="0">
                <a:solidFill>
                  <a:schemeClr val="tx1"/>
                </a:solidFill>
                <a:effectLst/>
                <a:latin typeface="+mn-lt"/>
                <a:ea typeface="+mn-ea"/>
                <a:cs typeface="+mn-cs"/>
              </a:rPr>
              <a:t>or higher education</a:t>
            </a:r>
            <a:r>
              <a:rPr lang="en-US" sz="1200" b="0" kern="1200" baseline="0" dirty="0">
                <a:solidFill>
                  <a:schemeClr val="tx1"/>
                </a:solidFill>
                <a:effectLst/>
                <a:latin typeface="+mn-lt"/>
                <a:ea typeface="+mn-ea"/>
                <a:cs typeface="+mn-cs"/>
              </a:rPr>
              <a:t> institution </a:t>
            </a:r>
            <a:r>
              <a:rPr lang="en-US" sz="1200" kern="1200" dirty="0">
                <a:solidFill>
                  <a:schemeClr val="tx1"/>
                </a:solidFill>
                <a:effectLst/>
                <a:latin typeface="+mn-lt"/>
                <a:ea typeface="+mn-ea"/>
                <a:cs typeface="+mn-cs"/>
              </a:rPr>
              <a:t>that participates in the GBP.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Your last place of public employment will need to be with a GBP participatin</a:t>
            </a:r>
            <a:r>
              <a:rPr lang="en-US" sz="1200" kern="1200" baseline="0" dirty="0">
                <a:solidFill>
                  <a:schemeClr val="tx1"/>
                </a:solidFill>
                <a:effectLst/>
                <a:latin typeface="+mn-lt"/>
                <a:ea typeface="+mn-ea"/>
                <a:cs typeface="+mn-cs"/>
              </a:rPr>
              <a:t>g </a:t>
            </a:r>
            <a:r>
              <a:rPr lang="en-US" sz="1200" kern="1200" dirty="0">
                <a:solidFill>
                  <a:schemeClr val="tx1"/>
                </a:solidFill>
                <a:effectLst/>
                <a:latin typeface="+mn-lt"/>
                <a:ea typeface="+mn-ea"/>
                <a:cs typeface="+mn-cs"/>
              </a:rPr>
              <a:t>agency. Independent school districts (ISDs) don’t participate in the GBP so if your last place of public employment was with an ISD, you won’t be eligible for GBP coverage as a retiree. The University of Texas and Texas A&amp;M University don’t participate in the GBP but service with either of these higher education institutions might count toward insurance eligibility. Contact your Benefits Coordinator for more information.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participate in the ORP, you’ll need an ORP account from which you’re eligible to draw payments. If you withdraw or roll over the entire account upon retirement, you won’t be eligible for retiree insurance.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 TRS or ORP retiree, you’ll need to get with your benefits coordinator and fill out the Retiree Insurance Enrollment Form at the time you process your retirement. </a:t>
            </a:r>
            <a:r>
              <a:rPr lang="en-US" sz="1200" strike="noStrike" kern="1200" dirty="0">
                <a:solidFill>
                  <a:schemeClr val="tx1"/>
                </a:solidFill>
                <a:effectLst/>
                <a:latin typeface="+mn-lt"/>
                <a:ea typeface="+mn-ea"/>
                <a:cs typeface="+mn-cs"/>
              </a:rPr>
              <a:t>This form is very important because it tells ERS that</a:t>
            </a:r>
            <a:r>
              <a:rPr lang="en-US" sz="1200" strike="noStrike" kern="1200" baseline="0" dirty="0">
                <a:solidFill>
                  <a:schemeClr val="tx1"/>
                </a:solidFill>
                <a:effectLst/>
                <a:latin typeface="+mn-lt"/>
                <a:ea typeface="+mn-ea"/>
                <a:cs typeface="+mn-cs"/>
              </a:rPr>
              <a:t> you are retiring and that your BC has talked to you about your retiree insurance eligibility. ERS will always verify your retiree insurance eligibility when the form is received. </a:t>
            </a:r>
          </a:p>
          <a:p>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baseline="0" dirty="0"/>
              <a:t>Again, service with an Independent School District (ISD) does not count as eligible service credit under the GBP for retirement purposes nor does it count towards ERS’ Rule of 80 for retiree insurance eligibility unless TRS service is transferred to ERS through an ERS retirement.</a:t>
            </a:r>
          </a:p>
          <a:p>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E9935649-F994-4D97-AC09-6340AF03C274}" type="slidenum">
              <a:rPr lang="en-US" smtClean="0"/>
              <a:t>10</a:t>
            </a:fld>
            <a:endParaRPr lang="en-US"/>
          </a:p>
        </p:txBody>
      </p:sp>
    </p:spTree>
    <p:extLst>
      <p:ext uri="{BB962C8B-B14F-4D97-AF65-F5344CB8AC3E}">
        <p14:creationId xmlns:p14="http://schemas.microsoft.com/office/powerpoint/2010/main" val="3421298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Currently, if you are eligible for retiree health insurance, the state pays at least part of your monthly health insurance premium. How much the state pays depends on when you started working for an agency or </a:t>
            </a:r>
            <a:r>
              <a:rPr lang="en-US" sz="1200" b="0" kern="1200" dirty="0">
                <a:solidFill>
                  <a:schemeClr val="tx1"/>
                </a:solidFill>
                <a:effectLst/>
                <a:latin typeface="+mn-lt"/>
                <a:ea typeface="+mn-ea"/>
                <a:cs typeface="+mn-cs"/>
              </a:rPr>
              <a:t>higher education</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institution that participates in the Texas Employees Group Benefits Program (GBP), how long you worked at a participating agency and/or higher education institution, and whether you retired from full-time or part-time employment.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Currently, the state pays the following for retirees who worked full time their last three months of state agency or institution employment. </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100% if you had worked at least five years at a GBP-participating agency/higher education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institution in a benefits-eligible position on or before Sept. 1, 2014 or if you have at least 20 years of eligible service credit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75% if you have 15 years to 19 years 11 months of eligible service credit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50% if you have 10 years to 14 years 11 months of eligible service credit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state pays half these amounts for retirees who worked part-time before retiring.</a:t>
            </a:r>
          </a:p>
        </p:txBody>
      </p:sp>
      <p:sp>
        <p:nvSpPr>
          <p:cNvPr id="4" name="Slide Number Placeholder 3"/>
          <p:cNvSpPr>
            <a:spLocks noGrp="1"/>
          </p:cNvSpPr>
          <p:nvPr>
            <p:ph type="sldNum" sz="quarter" idx="10"/>
          </p:nvPr>
        </p:nvSpPr>
        <p:spPr/>
        <p:txBody>
          <a:bodyPr/>
          <a:lstStyle/>
          <a:p>
            <a:fld id="{E9935649-F994-4D97-AC09-6340AF03C274}" type="slidenum">
              <a:rPr lang="en-US" smtClean="0"/>
              <a:t>11</a:t>
            </a:fld>
            <a:endParaRPr lang="en-US"/>
          </a:p>
        </p:txBody>
      </p:sp>
    </p:spTree>
    <p:extLst>
      <p:ext uri="{BB962C8B-B14F-4D97-AF65-F5344CB8AC3E}">
        <p14:creationId xmlns:p14="http://schemas.microsoft.com/office/powerpoint/2010/main" val="2891857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When am I eligible for insurance?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 years of eligible service credit and age at retirement determine when you’re eligible for retiree health insurance. In order for you to be eligible for insurance in retirement, you must have</a:t>
            </a:r>
            <a:r>
              <a:rPr lang="en-US" sz="1200" kern="1200" baseline="0" dirty="0">
                <a:solidFill>
                  <a:schemeClr val="tx1"/>
                </a:solidFill>
                <a:effectLst/>
                <a:latin typeface="+mn-lt"/>
                <a:ea typeface="+mn-ea"/>
                <a:cs typeface="+mn-cs"/>
              </a:rPr>
              <a:t> a minimum of 10 years of eligible service credit.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members are eligible to retire with health insurance before they turn age 65. This is most common for members who retire under the 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Rule of 80 (when your age plus your eligible service credit equals 80).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Other members can retire before the age of 65 (start drawing a monthly annuity check) but don’t meet</a:t>
            </a:r>
            <a:r>
              <a:rPr lang="en-US" sz="1200" kern="1200" baseline="0" dirty="0">
                <a:solidFill>
                  <a:schemeClr val="tx1"/>
                </a:solidFill>
                <a:effectLst/>
                <a:latin typeface="+mn-lt"/>
                <a:ea typeface="+mn-ea"/>
                <a:cs typeface="+mn-cs"/>
              </a:rPr>
              <a:t> the ERS Rule of 80 so </a:t>
            </a:r>
            <a:r>
              <a:rPr lang="en-US" sz="1200" kern="1200" dirty="0">
                <a:solidFill>
                  <a:schemeClr val="tx1"/>
                </a:solidFill>
                <a:effectLst/>
                <a:latin typeface="+mn-lt"/>
                <a:ea typeface="+mn-ea"/>
                <a:cs typeface="+mn-cs"/>
              </a:rPr>
              <a:t>won’t be eligible for retiree health insurance until age 65.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retire at age 65</a:t>
            </a:r>
            <a:r>
              <a:rPr lang="en-US" sz="1200" kern="1200" baseline="0" dirty="0">
                <a:solidFill>
                  <a:schemeClr val="tx1"/>
                </a:solidFill>
                <a:effectLst/>
                <a:latin typeface="+mn-lt"/>
                <a:ea typeface="+mn-ea"/>
                <a:cs typeface="+mn-cs"/>
              </a:rPr>
              <a:t> (whether the Rule of 80 is met or have at least 10 years of eligible service credit), your health insurance and optional benefits will start at your retirement date.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your benefits coordinator fills out the Retiree Insurance Enrollment Form, they should let you</a:t>
            </a:r>
            <a:r>
              <a:rPr lang="en-US" sz="1200" kern="1200" baseline="0" dirty="0">
                <a:solidFill>
                  <a:schemeClr val="tx1"/>
                </a:solidFill>
                <a:effectLst/>
                <a:latin typeface="+mn-lt"/>
                <a:ea typeface="+mn-ea"/>
                <a:cs typeface="+mn-cs"/>
              </a:rPr>
              <a:t> know</a:t>
            </a:r>
            <a:r>
              <a:rPr lang="en-US" sz="1200" kern="1200" dirty="0">
                <a:solidFill>
                  <a:schemeClr val="tx1"/>
                </a:solidFill>
                <a:effectLst/>
                <a:latin typeface="+mn-lt"/>
                <a:ea typeface="+mn-ea"/>
                <a:cs typeface="+mn-cs"/>
              </a:rPr>
              <a:t> if you qualify for health insurance before the age of 65. </a:t>
            </a:r>
          </a:p>
          <a:p>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baseline="0" dirty="0"/>
              <a:t>Service with an Independent School District (ISD) does not count as eligible service credit under the GBP for retirement purposes nor does it count towards ERS’ Rule of 80 for retiree insurance eligibility unless TRS service is transferred to ERS through an ERS retirement.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935649-F994-4D97-AC09-6340AF03C274}" type="slidenum">
              <a:rPr lang="en-US" smtClean="0"/>
              <a:t>12</a:t>
            </a:fld>
            <a:endParaRPr lang="en-US"/>
          </a:p>
        </p:txBody>
      </p:sp>
    </p:spTree>
    <p:extLst>
      <p:ext uri="{BB962C8B-B14F-4D97-AF65-F5344CB8AC3E}">
        <p14:creationId xmlns:p14="http://schemas.microsoft.com/office/powerpoint/2010/main" val="3468087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Health Insurance Waiting Period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 status at retirement determines whether you’ll have a health insurance waiting period.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Contributing members </a:t>
            </a:r>
            <a:r>
              <a:rPr lang="en-US" sz="1200" kern="1200" dirty="0">
                <a:solidFill>
                  <a:schemeClr val="tx1"/>
                </a:solidFill>
                <a:effectLst/>
                <a:latin typeface="+mn-lt"/>
                <a:ea typeface="+mn-ea"/>
                <a:cs typeface="+mn-cs"/>
              </a:rPr>
              <a:t>are members who retire directly from</a:t>
            </a:r>
            <a:r>
              <a:rPr lang="en-US" sz="1200" kern="1200" baseline="0" dirty="0">
                <a:solidFill>
                  <a:schemeClr val="tx1"/>
                </a:solidFill>
                <a:effectLst/>
                <a:latin typeface="+mn-lt"/>
                <a:ea typeface="+mn-ea"/>
                <a:cs typeface="+mn-cs"/>
              </a:rPr>
              <a:t> active employment</a:t>
            </a:r>
            <a:r>
              <a:rPr lang="en-US" sz="1200" kern="1200" dirty="0">
                <a:solidFill>
                  <a:schemeClr val="tx1"/>
                </a:solidFill>
                <a:effectLst/>
                <a:latin typeface="+mn-lt"/>
                <a:ea typeface="+mn-ea"/>
                <a:cs typeface="+mn-cs"/>
              </a:rPr>
              <a:t>. If you retire as a contributing member, you won’t have a health insurance waiting period. Your health coverage will start the first of the month you are eligible for retiree insurance coverage.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Non-contributing members </a:t>
            </a:r>
            <a:r>
              <a:rPr lang="en-US" sz="1200" kern="1200" dirty="0">
                <a:solidFill>
                  <a:schemeClr val="tx1"/>
                </a:solidFill>
                <a:effectLst/>
                <a:latin typeface="+mn-lt"/>
                <a:ea typeface="+mn-ea"/>
                <a:cs typeface="+mn-cs"/>
              </a:rPr>
              <a:t>are members who separate from employment before they’re eligible to retire. If you retire as a non-contributing member you will have a 60 day waiting period for your health insurance from your retirement date. However, you won’t have a waiting period for optional coverage (like dental and vision). You will be eligible for optional coverage the first of the month following your retirement date.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for</a:t>
            </a:r>
            <a:r>
              <a:rPr lang="en-US" sz="1200" kern="1200" baseline="0" dirty="0">
                <a:solidFill>
                  <a:schemeClr val="tx1"/>
                </a:solidFill>
                <a:effectLst/>
                <a:latin typeface="+mn-lt"/>
                <a:ea typeface="+mn-ea"/>
                <a:cs typeface="+mn-cs"/>
              </a:rPr>
              <a:t> your retiree insurance to be set up, ERS will need a Retiree Insurance Enrollment Form from your Benefits Coordinator.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935649-F994-4D97-AC09-6340AF03C274}" type="slidenum">
              <a:rPr lang="en-US" smtClean="0"/>
              <a:t>13</a:t>
            </a:fld>
            <a:endParaRPr lang="en-US"/>
          </a:p>
        </p:txBody>
      </p:sp>
    </p:spTree>
    <p:extLst>
      <p:ext uri="{BB962C8B-B14F-4D97-AF65-F5344CB8AC3E}">
        <p14:creationId xmlns:p14="http://schemas.microsoft.com/office/powerpoint/2010/main" val="752539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We’ve covered insurance eligibility, now it’s time to talk about retiree coverage options. ERS will mail you your Retiree Insurance Enrollment Statement which lists the coverage you’re enrolled in and all of your options. You’ll have 30 days to make changes, should you need to.</a:t>
            </a:r>
          </a:p>
          <a:p>
            <a:endParaRPr lang="en-US" dirty="0"/>
          </a:p>
        </p:txBody>
      </p:sp>
      <p:sp>
        <p:nvSpPr>
          <p:cNvPr id="4" name="Slide Number Placeholder 3"/>
          <p:cNvSpPr>
            <a:spLocks noGrp="1"/>
          </p:cNvSpPr>
          <p:nvPr>
            <p:ph type="sldNum" sz="quarter" idx="10"/>
          </p:nvPr>
        </p:nvSpPr>
        <p:spPr/>
        <p:txBody>
          <a:bodyPr/>
          <a:lstStyle/>
          <a:p>
            <a:fld id="{E9935649-F994-4D97-AC09-6340AF03C274}" type="slidenum">
              <a:rPr lang="en-US" smtClean="0"/>
              <a:t>14</a:t>
            </a:fld>
            <a:endParaRPr lang="en-US"/>
          </a:p>
        </p:txBody>
      </p:sp>
    </p:spTree>
    <p:extLst>
      <p:ext uri="{BB962C8B-B14F-4D97-AF65-F5344CB8AC3E}">
        <p14:creationId xmlns:p14="http://schemas.microsoft.com/office/powerpoint/2010/main" val="2367582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retiree coverage options include:</a:t>
            </a:r>
          </a:p>
          <a:p>
            <a:endParaRPr lang="en-US" sz="1200" dirty="0">
              <a:latin typeface="Arial" pitchFamily="34" charset="0"/>
            </a:endParaRPr>
          </a:p>
          <a:p>
            <a:r>
              <a:rPr lang="en-US" sz="1200" b="1" baseline="0" dirty="0">
                <a:latin typeface="Arial" pitchFamily="34" charset="0"/>
              </a:rPr>
              <a:t>Health insurance:</a:t>
            </a:r>
          </a:p>
          <a:p>
            <a:pPr marL="171450" indent="-171450">
              <a:buFontTx/>
              <a:buChar char="-"/>
            </a:pPr>
            <a:r>
              <a:rPr lang="en-US" sz="1200" baseline="0" dirty="0">
                <a:latin typeface="Arial" pitchFamily="34" charset="0"/>
              </a:rPr>
              <a:t>Depending on your eligibility, if you are retiring from a full-time position the state will pay 100% (50% for dependents), 75% (37.5% for dependents), or 50% (25% for dependents) of your health insurance </a:t>
            </a:r>
            <a:r>
              <a:rPr lang="en-US" sz="1200" strike="noStrike" baseline="0" dirty="0">
                <a:latin typeface="Arial" pitchFamily="34" charset="0"/>
              </a:rPr>
              <a:t>premium. </a:t>
            </a:r>
            <a:endParaRPr lang="en-US" sz="1200" strike="noStrike" dirty="0">
              <a:latin typeface="Arial" pitchFamily="34" charset="0"/>
            </a:endParaRPr>
          </a:p>
          <a:p>
            <a:pPr marL="171450" indent="-171450">
              <a:buFontTx/>
              <a:buChar char="-"/>
            </a:pPr>
            <a:r>
              <a:rPr lang="en-US" sz="1200" baseline="0" dirty="0">
                <a:latin typeface="Arial" pitchFamily="34" charset="0"/>
              </a:rPr>
              <a:t>Depending on your eligibility if you are retiring from a part-time position that was held in the last three consecutive months before your retirement date, the state will pay 50% (25% for dependents), 37.5% (18.75% for dependents), or 25% (12.5% for dependents) of your health insurance </a:t>
            </a:r>
            <a:r>
              <a:rPr lang="en-US" sz="1200" strike="noStrike" baseline="0" dirty="0">
                <a:latin typeface="Arial" pitchFamily="34" charset="0"/>
              </a:rPr>
              <a:t>premium.</a:t>
            </a:r>
          </a:p>
          <a:p>
            <a:pPr marL="171450" indent="-171450">
              <a:buFontTx/>
              <a:buChar char="-"/>
            </a:pPr>
            <a:endParaRPr lang="en-US" sz="1200" strike="noStrike" baseline="0" dirty="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itchFamily="34" charset="0"/>
              </a:rPr>
              <a:t>Your health insurance includes prescription drug benefits and $2,500 in basic term life insurance coverage. </a:t>
            </a:r>
          </a:p>
          <a:p>
            <a:pPr marL="0" indent="0">
              <a:buFontTx/>
              <a:buNone/>
            </a:pPr>
            <a:endParaRPr lang="en-US" sz="1200" baseline="0" dirty="0">
              <a:latin typeface="Arial" pitchFamily="34" charset="0"/>
            </a:endParaRPr>
          </a:p>
          <a:p>
            <a:endParaRPr lang="en-US" sz="1200" b="1" baseline="0" dirty="0">
              <a:latin typeface="Arial" pitchFamily="34" charset="0"/>
            </a:endParaRPr>
          </a:p>
          <a:p>
            <a:pPr marL="0" indent="0">
              <a:buFontTx/>
              <a:buNone/>
            </a:pPr>
            <a:r>
              <a:rPr lang="en-US" sz="1200" b="1" baseline="0" dirty="0">
                <a:latin typeface="Arial" pitchFamily="34" charset="0"/>
              </a:rPr>
              <a:t>Optional Benefits:  </a:t>
            </a:r>
          </a:p>
          <a:p>
            <a:pPr marL="0" indent="0">
              <a:buFontTx/>
              <a:buNone/>
            </a:pPr>
            <a:endParaRPr lang="en-US" sz="1200" b="1" baseline="0" dirty="0">
              <a:latin typeface="Arial" pitchFamily="34" charset="0"/>
            </a:endParaRPr>
          </a:p>
          <a:p>
            <a:r>
              <a:rPr lang="en-US" sz="1200" b="1" baseline="0" dirty="0">
                <a:latin typeface="Arial" pitchFamily="34" charset="0"/>
              </a:rPr>
              <a:t>Dental: </a:t>
            </a:r>
          </a:p>
          <a:p>
            <a:r>
              <a:rPr lang="en-US" sz="1200" kern="1200" dirty="0">
                <a:solidFill>
                  <a:schemeClr val="tx1"/>
                </a:solidFill>
                <a:effectLst/>
                <a:latin typeface="+mn-lt"/>
                <a:ea typeface="+mn-ea"/>
                <a:cs typeface="+mn-cs"/>
              </a:rPr>
              <a:t>The GBP dental plans include a PPO (preferred provider organization) option and an </a:t>
            </a:r>
            <a:r>
              <a:rPr lang="en-US" sz="1200" kern="1200" dirty="0" err="1">
                <a:solidFill>
                  <a:schemeClr val="tx1"/>
                </a:solidFill>
                <a:effectLst/>
                <a:latin typeface="+mn-lt"/>
                <a:ea typeface="+mn-ea"/>
                <a:cs typeface="+mn-cs"/>
              </a:rPr>
              <a:t>DHMO</a:t>
            </a:r>
            <a:r>
              <a:rPr lang="en-US" sz="1200" kern="1200" dirty="0">
                <a:solidFill>
                  <a:schemeClr val="tx1"/>
                </a:solidFill>
                <a:effectLst/>
                <a:latin typeface="+mn-lt"/>
                <a:ea typeface="+mn-ea"/>
                <a:cs typeface="+mn-cs"/>
              </a:rPr>
              <a:t> (dental health maintenance organization) option for you and your eligible dependents. </a:t>
            </a:r>
          </a:p>
          <a:p>
            <a:pPr marL="0" indent="0">
              <a:buFontTx/>
              <a:buNone/>
            </a:pPr>
            <a:endParaRPr lang="en-US" sz="1200" baseline="0" dirty="0">
              <a:latin typeface="Arial" pitchFamily="34" charset="0"/>
            </a:endParaRPr>
          </a:p>
          <a:p>
            <a:pPr marL="0" indent="0">
              <a:buFontTx/>
              <a:buNone/>
            </a:pPr>
            <a:r>
              <a:rPr lang="en-US" sz="1200" b="1" baseline="0" dirty="0">
                <a:latin typeface="Arial" pitchFamily="34" charset="0"/>
              </a:rPr>
              <a:t>Vision: </a:t>
            </a:r>
          </a:p>
          <a:p>
            <a:pPr marL="0" indent="0">
              <a:buFontTx/>
              <a:buNone/>
            </a:pPr>
            <a:r>
              <a:rPr lang="en-US" sz="1200" b="0" baseline="0" dirty="0">
                <a:latin typeface="Arial" pitchFamily="34" charset="0"/>
              </a:rPr>
              <a:t>You can choose the State of Texas Vision plan for you and your eligible dependents</a:t>
            </a:r>
            <a:endParaRPr lang="en-US" sz="1200" b="1" baseline="0" dirty="0">
              <a:latin typeface="Arial" pitchFamily="34" charset="0"/>
            </a:endParaRPr>
          </a:p>
          <a:p>
            <a:pPr marL="0" indent="0">
              <a:buFontTx/>
              <a:buNone/>
            </a:pPr>
            <a:r>
              <a:rPr lang="en-US" sz="1200" baseline="0" dirty="0">
                <a:latin typeface="Arial" pitchFamily="34" charset="0"/>
              </a:rPr>
              <a:t>  </a:t>
            </a:r>
            <a:endParaRPr lang="en-US" sz="1200" dirty="0">
              <a:latin typeface="Arial" pitchFamily="34" charset="0"/>
            </a:endParaRPr>
          </a:p>
          <a:p>
            <a:pPr marL="0" indent="0">
              <a:buFont typeface="Arial" pitchFamily="34" charset="0"/>
              <a:buNone/>
            </a:pPr>
            <a:r>
              <a:rPr lang="en-US" sz="1200" b="1" dirty="0">
                <a:latin typeface="Arial" pitchFamily="34" charset="0"/>
              </a:rPr>
              <a:t>Optional Term</a:t>
            </a:r>
            <a:r>
              <a:rPr lang="en-US" sz="1200" b="1" baseline="0" dirty="0">
                <a:latin typeface="Arial" pitchFamily="34" charset="0"/>
              </a:rPr>
              <a:t> Life </a:t>
            </a:r>
          </a:p>
          <a:p>
            <a:pPr marL="0" indent="0">
              <a:buFont typeface="Arial" pitchFamily="34" charset="0"/>
              <a:buNone/>
            </a:pPr>
            <a:r>
              <a:rPr lang="en-US" sz="1200" b="0" baseline="0" dirty="0">
                <a:latin typeface="Arial" pitchFamily="34" charset="0"/>
              </a:rPr>
              <a:t> - If you retire as a </a:t>
            </a:r>
            <a:r>
              <a:rPr lang="en-US" sz="1200" b="1" baseline="0" dirty="0">
                <a:latin typeface="Arial" pitchFamily="34" charset="0"/>
              </a:rPr>
              <a:t>contributing member</a:t>
            </a:r>
            <a:r>
              <a:rPr lang="en-US" sz="1200" b="0" baseline="0" dirty="0">
                <a:latin typeface="Arial" pitchFamily="34" charset="0"/>
              </a:rPr>
              <a:t> and are already enrolled in election </a:t>
            </a:r>
            <a:r>
              <a:rPr lang="en-US" sz="1200" baseline="0" dirty="0">
                <a:latin typeface="Arial" pitchFamily="34" charset="0"/>
              </a:rPr>
              <a:t>1 or 2, your election carries over in to retirement. Elections </a:t>
            </a:r>
            <a:r>
              <a:rPr lang="en-US" sz="1200" dirty="0">
                <a:latin typeface="Arial" pitchFamily="34" charset="0"/>
              </a:rPr>
              <a:t>3 and 4 will reduce</a:t>
            </a:r>
            <a:r>
              <a:rPr lang="en-US" sz="1200" baseline="0" dirty="0">
                <a:latin typeface="Arial" pitchFamily="34" charset="0"/>
              </a:rPr>
              <a:t> to election</a:t>
            </a:r>
            <a:r>
              <a:rPr lang="en-US" sz="1200" dirty="0">
                <a:latin typeface="Arial" pitchFamily="34" charset="0"/>
              </a:rPr>
              <a:t> 2 automatically. In addition, there’s no Voluntary</a:t>
            </a:r>
            <a:r>
              <a:rPr lang="en-US" sz="1200" baseline="0" dirty="0">
                <a:latin typeface="Arial" pitchFamily="34" charset="0"/>
              </a:rPr>
              <a:t> Accidental Death and Dismemberment (</a:t>
            </a:r>
            <a:r>
              <a:rPr lang="en-US" sz="1200" dirty="0">
                <a:latin typeface="Arial" pitchFamily="34" charset="0"/>
              </a:rPr>
              <a:t>AD&amp;D) </a:t>
            </a:r>
            <a:r>
              <a:rPr lang="en-US" sz="1200" baseline="0" dirty="0">
                <a:latin typeface="Arial" pitchFamily="34" charset="0"/>
              </a:rPr>
              <a:t>with the Optional Term L</a:t>
            </a:r>
            <a:r>
              <a:rPr lang="en-US" sz="1200" dirty="0">
                <a:latin typeface="Arial" pitchFamily="34" charset="0"/>
              </a:rPr>
              <a:t>ife insurance</a:t>
            </a:r>
            <a:r>
              <a:rPr lang="en-US" sz="1200" baseline="0" dirty="0">
                <a:latin typeface="Arial" pitchFamily="34" charset="0"/>
              </a:rPr>
              <a:t> at</a:t>
            </a:r>
            <a:r>
              <a:rPr lang="en-US" sz="1200" dirty="0">
                <a:latin typeface="Arial" pitchFamily="34" charset="0"/>
              </a:rPr>
              <a:t> retirement.</a:t>
            </a:r>
          </a:p>
          <a:p>
            <a:pPr marL="0" indent="0">
              <a:buFontTx/>
              <a:buNone/>
            </a:pPr>
            <a:r>
              <a:rPr lang="en-US" sz="1200" dirty="0">
                <a:latin typeface="Arial" pitchFamily="34" charset="0"/>
              </a:rPr>
              <a:t>- If you retire as a </a:t>
            </a:r>
            <a:r>
              <a:rPr lang="en-US" sz="1200" b="1" dirty="0">
                <a:latin typeface="Arial" pitchFamily="34" charset="0"/>
              </a:rPr>
              <a:t>non-contributing member</a:t>
            </a:r>
            <a:r>
              <a:rPr lang="en-US" sz="1200" dirty="0">
                <a:latin typeface="Arial" pitchFamily="34" charset="0"/>
              </a:rPr>
              <a:t> </a:t>
            </a:r>
            <a:r>
              <a:rPr lang="en-US" sz="1200" baseline="0" dirty="0">
                <a:latin typeface="Arial" pitchFamily="34" charset="0"/>
              </a:rPr>
              <a:t>you have the option to enroll in the retiree fixed $10,000 optional life. You are required to submit an evidence of insurability application (EOI) that must be approved for the coverage to begin.</a:t>
            </a:r>
          </a:p>
          <a:p>
            <a:pPr marL="0" indent="0">
              <a:buFontTx/>
              <a:buNone/>
            </a:pPr>
            <a:endParaRPr lang="en-US" sz="1200" dirty="0">
              <a:latin typeface="Arial" pitchFamily="34" charset="0"/>
            </a:endParaRPr>
          </a:p>
          <a:p>
            <a:pPr marL="0" indent="0">
              <a:buFont typeface="Arial" pitchFamily="34" charset="0"/>
              <a:buNone/>
            </a:pPr>
            <a:r>
              <a:rPr lang="en-US" sz="1200" b="1" dirty="0">
                <a:latin typeface="Arial" pitchFamily="34" charset="0"/>
              </a:rPr>
              <a:t>Dependent Term Life Insurance </a:t>
            </a:r>
          </a:p>
          <a:p>
            <a:pPr marL="0" indent="0">
              <a:buFontTx/>
              <a:buNone/>
            </a:pPr>
            <a:r>
              <a:rPr lang="en-US" sz="1200" b="0" dirty="0">
                <a:latin typeface="Arial" pitchFamily="34" charset="0"/>
              </a:rPr>
              <a:t>The </a:t>
            </a:r>
            <a:r>
              <a:rPr lang="en-US" sz="1200" dirty="0">
                <a:latin typeface="Arial" pitchFamily="34" charset="0"/>
              </a:rPr>
              <a:t>coverage amount</a:t>
            </a:r>
            <a:r>
              <a:rPr lang="en-US" sz="1200" baseline="0" dirty="0">
                <a:latin typeface="Arial" pitchFamily="34" charset="0"/>
              </a:rPr>
              <a:t> </a:t>
            </a:r>
            <a:r>
              <a:rPr lang="en-US" sz="1200" dirty="0">
                <a:latin typeface="Arial" pitchFamily="34" charset="0"/>
              </a:rPr>
              <a:t>drops from $5,000 to $2,500 with no </a:t>
            </a:r>
            <a:r>
              <a:rPr lang="en-US" sz="1200" dirty="0" err="1">
                <a:latin typeface="Arial" pitchFamily="34" charset="0"/>
              </a:rPr>
              <a:t>AD&amp;D</a:t>
            </a:r>
            <a:r>
              <a:rPr lang="en-US" sz="1200" baseline="0" dirty="0">
                <a:latin typeface="Arial" pitchFamily="34" charset="0"/>
              </a:rPr>
              <a:t> coverage</a:t>
            </a:r>
            <a:r>
              <a:rPr lang="en-US" sz="1200" dirty="0">
                <a:latin typeface="Arial" pitchFamily="34" charset="0"/>
              </a:rPr>
              <a:t>.</a:t>
            </a:r>
          </a:p>
          <a:p>
            <a:pPr marL="171450" indent="-171450">
              <a:buFontTx/>
              <a:buChar char="-"/>
            </a:pPr>
            <a:endParaRPr lang="en-US" sz="1200" dirty="0">
              <a:latin typeface="Arial" pitchFamily="34" charset="0"/>
            </a:endParaRPr>
          </a:p>
          <a:p>
            <a:pPr marL="0" indent="0">
              <a:buFontTx/>
              <a:buNone/>
            </a:pPr>
            <a:r>
              <a:rPr lang="en-US" sz="1200" b="1" dirty="0">
                <a:latin typeface="Arial" pitchFamily="34" charset="0"/>
              </a:rPr>
              <a:t>Disability benefits (short-term and long-term) </a:t>
            </a:r>
          </a:p>
          <a:p>
            <a:pPr marL="0" indent="0">
              <a:buFontTx/>
              <a:buNone/>
            </a:pPr>
            <a:r>
              <a:rPr lang="en-US" sz="1200" dirty="0">
                <a:latin typeface="Arial" pitchFamily="34" charset="0"/>
              </a:rPr>
              <a:t>This coverage is not available to retirees</a:t>
            </a:r>
            <a:r>
              <a:rPr lang="en-US" sz="1200" baseline="0" dirty="0">
                <a:latin typeface="Arial" pitchFamily="34" charset="0"/>
              </a:rPr>
              <a:t> and will automatically drop once you retire.</a:t>
            </a:r>
          </a:p>
          <a:p>
            <a:pPr marL="0" indent="0">
              <a:buFontTx/>
              <a:buNone/>
            </a:pPr>
            <a:endParaRPr lang="en-US" sz="1200" baseline="0" dirty="0">
              <a:latin typeface="Arial" pitchFamily="34" charset="0"/>
            </a:endParaRPr>
          </a:p>
          <a:p>
            <a:pPr marL="0" indent="0">
              <a:buFontTx/>
              <a:buNone/>
            </a:pPr>
            <a:r>
              <a:rPr lang="en-US" sz="1200" b="1" baseline="0" dirty="0">
                <a:latin typeface="Arial" pitchFamily="34" charset="0"/>
              </a:rPr>
              <a:t>Accidental Death and Dismemberment (AD&amp;D)</a:t>
            </a:r>
            <a:endParaRPr lang="en-US" sz="1200" b="1" dirty="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itchFamily="34" charset="0"/>
              </a:rPr>
              <a:t>This coverage is not available to retirees</a:t>
            </a:r>
            <a:r>
              <a:rPr lang="en-US" sz="1200" baseline="0" dirty="0">
                <a:latin typeface="Arial" pitchFamily="34" charset="0"/>
              </a:rPr>
              <a:t> and will automatically drop once you retire.</a:t>
            </a:r>
          </a:p>
          <a:p>
            <a:pPr marL="0" indent="0">
              <a:buFontTx/>
              <a:buNone/>
            </a:pPr>
            <a:endParaRPr lang="en-US" sz="1200" b="1" dirty="0">
              <a:latin typeface="Arial" pitchFamily="34" charset="0"/>
            </a:endParaRPr>
          </a:p>
          <a:p>
            <a:pPr marL="0" indent="0">
              <a:buFontTx/>
              <a:buNone/>
            </a:pPr>
            <a:r>
              <a:rPr lang="en-US" sz="1200" b="1" dirty="0" err="1">
                <a:latin typeface="Arial" pitchFamily="34" charset="0"/>
              </a:rPr>
              <a:t>TexFlex</a:t>
            </a:r>
            <a:endParaRPr lang="en-US" sz="1200" b="1" dirty="0">
              <a:latin typeface="Arial" pitchFamily="34" charset="0"/>
            </a:endParaRPr>
          </a:p>
          <a:p>
            <a:r>
              <a:rPr lang="en-US" b="0" dirty="0"/>
              <a:t>You won’t be able to enroll in TexFlex as a retiree but if you’re enrolled in TexFlex at the time of retirement, you can continue participating through </a:t>
            </a:r>
            <a:r>
              <a:rPr lang="en-US" b="0" dirty="0" err="1"/>
              <a:t>TexFlex</a:t>
            </a:r>
            <a:r>
              <a:rPr lang="en-US" b="0" dirty="0"/>
              <a:t> COBRA through the end of the same plan year.</a:t>
            </a:r>
            <a:r>
              <a:rPr lang="en-US" b="0" baseline="0" dirty="0"/>
              <a:t> </a:t>
            </a:r>
            <a:r>
              <a:rPr lang="en-US" b="0" dirty="0"/>
              <a:t>However, you’ll have to make your contributions directly to ERS with a check or money order, which would be after-tax funds. </a:t>
            </a:r>
            <a:r>
              <a:rPr lang="en-US" b="0" baseline="0" dirty="0"/>
              <a:t>You cannot continue </a:t>
            </a:r>
            <a:r>
              <a:rPr lang="en-US" b="0" baseline="0" dirty="0" err="1"/>
              <a:t>TexFlex</a:t>
            </a:r>
            <a:r>
              <a:rPr lang="en-US" b="0" baseline="0" dirty="0"/>
              <a:t> COBRA for the new plan year. </a:t>
            </a:r>
            <a:r>
              <a:rPr lang="en-US" b="0" dirty="0"/>
              <a:t>You have the option to stop enrollment in TexFlex during Summer Enrollment, prior to your retirement date. </a:t>
            </a:r>
          </a:p>
          <a:p>
            <a:pPr marL="0" indent="0">
              <a:buFont typeface="Arial" pitchFamily="34" charset="0"/>
              <a:buNone/>
            </a:pPr>
            <a:endParaRPr lang="en-US" sz="1200" baseline="0" dirty="0">
              <a:latin typeface="Arial" pitchFamily="34" charset="0"/>
            </a:endParaRPr>
          </a:p>
          <a:p>
            <a:pPr marL="0" indent="0">
              <a:buFont typeface="Arial" pitchFamily="34" charset="0"/>
              <a:buNone/>
            </a:pPr>
            <a:r>
              <a:rPr lang="en-US" sz="1200" b="1" baseline="0" dirty="0" err="1">
                <a:latin typeface="Arial" pitchFamily="34" charset="0"/>
              </a:rPr>
              <a:t>Texa$aver</a:t>
            </a:r>
            <a:endParaRPr lang="en-US" sz="1200" b="1" baseline="0" dirty="0">
              <a:latin typeface="Arial" pitchFamily="34" charset="0"/>
            </a:endParaRPr>
          </a:p>
          <a:p>
            <a:pPr marL="0" indent="0">
              <a:buFont typeface="Arial" pitchFamily="34" charset="0"/>
              <a:buNone/>
            </a:pPr>
            <a:r>
              <a:rPr lang="en-US" sz="1200" baseline="0" dirty="0">
                <a:latin typeface="Arial" pitchFamily="34" charset="0"/>
              </a:rPr>
              <a:t>If you are a participant of the Texa$aver 457 Program, you can </a:t>
            </a:r>
            <a:r>
              <a:rPr lang="en-US" sz="1200" dirty="0">
                <a:latin typeface="Arial" pitchFamily="34" charset="0"/>
              </a:rPr>
              <a:t>still access services</a:t>
            </a:r>
            <a:r>
              <a:rPr lang="en-US" sz="1200" baseline="0" dirty="0">
                <a:latin typeface="Arial" pitchFamily="34" charset="0"/>
              </a:rPr>
              <a:t> after you retire, but won’t be able to contribute to your account.</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9935649-F994-4D97-AC09-6340AF03C274}" type="slidenum">
              <a:rPr lang="en-US" smtClean="0"/>
              <a:t>15</a:t>
            </a:fld>
            <a:endParaRPr lang="en-US"/>
          </a:p>
        </p:txBody>
      </p:sp>
    </p:spTree>
    <p:extLst>
      <p:ext uri="{BB962C8B-B14F-4D97-AF65-F5344CB8AC3E}">
        <p14:creationId xmlns:p14="http://schemas.microsoft.com/office/powerpoint/2010/main" val="3888034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Paying Your Insurance Premiums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aren’t eligible for the state to cover 100% of your health insurance premium, and/or you have dependents enrolled in GBP health coverage, and/or are enrolled in optional benefits you’ll be responsible for paying your monthly premiums to ERS. </a:t>
            </a:r>
          </a:p>
          <a:p>
            <a:endParaRPr lang="en-US" sz="1200" kern="1200" dirty="0">
              <a:solidFill>
                <a:schemeClr val="tx1"/>
              </a:solidFill>
              <a:effectLst/>
              <a:latin typeface="+mn-lt"/>
              <a:ea typeface="+mn-ea"/>
              <a:cs typeface="+mn-cs"/>
            </a:endParaRPr>
          </a:p>
          <a:p>
            <a:r>
              <a:rPr lang="en-US" sz="1200" strike="noStrike" kern="1200" baseline="0" dirty="0">
                <a:solidFill>
                  <a:schemeClr val="tx1"/>
                </a:solidFill>
                <a:effectLst/>
                <a:latin typeface="+mn-lt"/>
                <a:ea typeface="+mn-ea"/>
                <a:cs typeface="+mn-cs"/>
              </a:rPr>
              <a:t>If your monthly annuity check doesn’t come from ERS, y</a:t>
            </a:r>
            <a:r>
              <a:rPr lang="en-US" sz="1200" strike="noStrike" kern="1200" dirty="0">
                <a:solidFill>
                  <a:schemeClr val="tx1"/>
                </a:solidFill>
                <a:effectLst/>
                <a:latin typeface="+mn-lt"/>
                <a:ea typeface="+mn-ea"/>
                <a:cs typeface="+mn-cs"/>
              </a:rPr>
              <a:t>ou have the following options: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Request</a:t>
            </a:r>
            <a:r>
              <a:rPr lang="en-US" sz="1200" kern="1200" baseline="0" dirty="0">
                <a:solidFill>
                  <a:schemeClr val="tx1"/>
                </a:solidFill>
                <a:effectLst/>
                <a:latin typeface="+mn-lt"/>
                <a:ea typeface="+mn-ea"/>
                <a:cs typeface="+mn-cs"/>
              </a:rPr>
              <a:t> to have</a:t>
            </a:r>
            <a:r>
              <a:rPr lang="en-US" sz="1200" kern="1200" dirty="0">
                <a:solidFill>
                  <a:schemeClr val="tx1"/>
                </a:solidFill>
                <a:effectLst/>
                <a:latin typeface="+mn-lt"/>
                <a:ea typeface="+mn-ea"/>
                <a:cs typeface="+mn-cs"/>
              </a:rPr>
              <a:t> your premiums deducted from your TRS annuity (for TRS retirees only); 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Set up automatic</a:t>
            </a:r>
            <a:r>
              <a:rPr lang="en-US" sz="1200" kern="1200" baseline="0" dirty="0">
                <a:solidFill>
                  <a:schemeClr val="tx1"/>
                </a:solidFill>
                <a:effectLst/>
                <a:latin typeface="+mn-lt"/>
                <a:ea typeface="+mn-ea"/>
                <a:cs typeface="+mn-cs"/>
              </a:rPr>
              <a:t> withdrawal </a:t>
            </a:r>
            <a:r>
              <a:rPr lang="en-US" sz="1200" kern="1200" dirty="0">
                <a:solidFill>
                  <a:schemeClr val="tx1"/>
                </a:solidFill>
                <a:effectLst/>
                <a:latin typeface="+mn-lt"/>
                <a:ea typeface="+mn-ea"/>
                <a:cs typeface="+mn-cs"/>
              </a:rPr>
              <a:t>to have your monthly premium deducted from a bank account.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Send in a check or money order directly to ERS. Payments are due on the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of each month;</a:t>
            </a:r>
          </a:p>
          <a:p>
            <a:endParaRPr lang="en-US" dirty="0"/>
          </a:p>
          <a:p>
            <a:r>
              <a:rPr lang="en-US" dirty="0"/>
              <a:t>To request</a:t>
            </a:r>
            <a:r>
              <a:rPr lang="en-US" baseline="0" dirty="0"/>
              <a:t> to have your premiums deducted from your TRS annuity you must send in the first two months of premium payments along with a written note requesting to have your insurance premiums deducted from your TRS annuity. As long as your account is current, ERS will process your request and send you a confirmation of when you can expect to have your insurance deducted from your TRS annuity. </a:t>
            </a:r>
          </a:p>
          <a:p>
            <a:endParaRPr lang="en-US" baseline="0" dirty="0"/>
          </a:p>
          <a:p>
            <a:r>
              <a:rPr lang="en-US" baseline="0" dirty="0"/>
              <a:t>To set up automatic withdrawal, send in the completed Automatic Withdrawal Cancellation of Insurance Premiums form to ERS. As long as your account is current, ERS will process your request and send you a confirmation of when you can expect to have your insurance deducted from your bank account.</a:t>
            </a:r>
          </a:p>
          <a:p>
            <a:endParaRPr lang="en-US" baseline="0" dirty="0"/>
          </a:p>
          <a:p>
            <a:r>
              <a:rPr lang="en-US" baseline="0" dirty="0"/>
              <a:t>If you transfer your TRS service to ERS to retire through ERS your insurance can be deducted from your ERS annuity. </a:t>
            </a:r>
            <a:endParaRPr lang="en-US" dirty="0"/>
          </a:p>
        </p:txBody>
      </p:sp>
      <p:sp>
        <p:nvSpPr>
          <p:cNvPr id="4" name="Slide Number Placeholder 3"/>
          <p:cNvSpPr>
            <a:spLocks noGrp="1"/>
          </p:cNvSpPr>
          <p:nvPr>
            <p:ph type="sldNum" sz="quarter" idx="10"/>
          </p:nvPr>
        </p:nvSpPr>
        <p:spPr/>
        <p:txBody>
          <a:bodyPr/>
          <a:lstStyle/>
          <a:p>
            <a:fld id="{E9935649-F994-4D97-AC09-6340AF03C274}" type="slidenum">
              <a:rPr lang="en-US" smtClean="0"/>
              <a:t>16</a:t>
            </a:fld>
            <a:endParaRPr lang="en-US"/>
          </a:p>
        </p:txBody>
      </p:sp>
    </p:spTree>
    <p:extLst>
      <p:ext uri="{BB962C8B-B14F-4D97-AF65-F5344CB8AC3E}">
        <p14:creationId xmlns:p14="http://schemas.microsoft.com/office/powerpoint/2010/main" val="1193888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Medicare and your state health insurance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retire and turn age 65 (or become eligible for Medicare due to disability, before age 65) your GBP health coverage will no longer be your primary health coverage. This is why we encourage you to sign up for Medicare Parts A and B. After you enroll in Medicare Parts A and B, call ERS and provide your Medicare information.</a:t>
            </a:r>
            <a:r>
              <a:rPr lang="en-US" sz="1200" kern="1200" baseline="0" dirty="0">
                <a:solidFill>
                  <a:schemeClr val="tx1"/>
                </a:solidFill>
                <a:effectLst/>
                <a:latin typeface="+mn-lt"/>
                <a:ea typeface="+mn-ea"/>
                <a:cs typeface="+mn-cs"/>
              </a:rPr>
              <a:t> Once it is updated,</a:t>
            </a:r>
            <a:r>
              <a:rPr lang="en-US" sz="1200" kern="1200" dirty="0">
                <a:solidFill>
                  <a:schemeClr val="tx1"/>
                </a:solidFill>
                <a:effectLst/>
                <a:latin typeface="+mn-lt"/>
                <a:ea typeface="+mn-ea"/>
                <a:cs typeface="+mn-cs"/>
              </a:rPr>
              <a:t> you’ll be enrolled in the HealthSelect Medicare Advantage, a preferred provider organization (MA PPO) Plan and the HealthSelect Medicare Rx</a:t>
            </a:r>
            <a:r>
              <a:rPr lang="en-US" sz="1200" kern="1200" baseline="0" dirty="0">
                <a:solidFill>
                  <a:schemeClr val="tx1"/>
                </a:solidFill>
                <a:effectLst/>
                <a:latin typeface="+mn-lt"/>
                <a:ea typeface="+mn-ea"/>
                <a:cs typeface="+mn-cs"/>
              </a:rPr>
              <a:t> plan.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a:buNone/>
            </a:pPr>
            <a:endParaRPr lang="en-US" sz="1400" dirty="0"/>
          </a:p>
        </p:txBody>
      </p:sp>
      <p:sp>
        <p:nvSpPr>
          <p:cNvPr id="4" name="Slide Number Placeholder 3"/>
          <p:cNvSpPr>
            <a:spLocks noGrp="1"/>
          </p:cNvSpPr>
          <p:nvPr>
            <p:ph type="sldNum" sz="quarter" idx="10"/>
          </p:nvPr>
        </p:nvSpPr>
        <p:spPr/>
        <p:txBody>
          <a:bodyPr/>
          <a:lstStyle/>
          <a:p>
            <a:fld id="{E9935649-F994-4D97-AC09-6340AF03C274}" type="slidenum">
              <a:rPr lang="en-US" smtClean="0"/>
              <a:t>17</a:t>
            </a:fld>
            <a:endParaRPr lang="en-US"/>
          </a:p>
        </p:txBody>
      </p:sp>
    </p:spTree>
    <p:extLst>
      <p:ext uri="{BB962C8B-B14F-4D97-AF65-F5344CB8AC3E}">
        <p14:creationId xmlns:p14="http://schemas.microsoft.com/office/powerpoint/2010/main" val="1638913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If</a:t>
            </a:r>
            <a:r>
              <a:rPr lang="en-US" sz="1200" b="0" kern="1200" baseline="0" dirty="0">
                <a:solidFill>
                  <a:schemeClr val="tx1"/>
                </a:solidFill>
                <a:effectLst/>
                <a:latin typeface="+mn-lt"/>
                <a:ea typeface="+mn-ea"/>
                <a:cs typeface="+mn-cs"/>
              </a:rPr>
              <a:t> you are not eligible for free Medicare Part A, your health insurance option with ERS will be HealthSelect Secondary administered by Blue Cross and Blue Shield of Texas. You will have to provide the letter from the Social Security Administration (SSA) that says you are not eligible for Part A to Blue Cross and Blue Shield so they know to cover any benefits that are covered under Medicare Part A. You will still need to enroll in Medicare Part B and Blue Cross and Blue Shield will pay secondary after Medicare. You will have HealthSelect Medicare Rx for your prescription drug benefits. </a:t>
            </a:r>
          </a:p>
          <a:p>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solidFill>
                <a:effectLst/>
                <a:latin typeface="+mn-lt"/>
                <a:ea typeface="+mn-ea"/>
                <a:cs typeface="+mn-cs"/>
              </a:rPr>
              <a:t>You can get more information about how your state health insurance works with Medicare by viewing the Medicare Preparation presentation or attending a Medicare Preparation webinar. </a:t>
            </a:r>
            <a:endParaRPr lang="en-US" sz="1400" kern="1200" dirty="0">
              <a:solidFill>
                <a:schemeClr val="tx1"/>
              </a:solidFill>
              <a:effectLst/>
              <a:latin typeface="+mn-lt"/>
              <a:ea typeface="+mn-ea"/>
              <a:cs typeface="+mn-cs"/>
            </a:endParaRPr>
          </a:p>
          <a:p>
            <a:endParaRPr lang="en-US" sz="1400" b="0" dirty="0"/>
          </a:p>
        </p:txBody>
      </p:sp>
      <p:sp>
        <p:nvSpPr>
          <p:cNvPr id="4" name="Slide Number Placeholder 3"/>
          <p:cNvSpPr>
            <a:spLocks noGrp="1"/>
          </p:cNvSpPr>
          <p:nvPr>
            <p:ph type="sldNum" sz="quarter" idx="10"/>
          </p:nvPr>
        </p:nvSpPr>
        <p:spPr/>
        <p:txBody>
          <a:bodyPr/>
          <a:lstStyle/>
          <a:p>
            <a:fld id="{E9935649-F994-4D97-AC09-6340AF03C274}" type="slidenum">
              <a:rPr lang="en-US" smtClean="0"/>
              <a:t>18</a:t>
            </a:fld>
            <a:endParaRPr lang="en-US"/>
          </a:p>
        </p:txBody>
      </p:sp>
    </p:spTree>
    <p:extLst>
      <p:ext uri="{BB962C8B-B14F-4D97-AF65-F5344CB8AC3E}">
        <p14:creationId xmlns:p14="http://schemas.microsoft.com/office/powerpoint/2010/main" val="4203347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Returning to State Employment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Depending on lifestyle and family needs, some retirees return to work after retirement. There is no waiting period if you’re returning to a private sector job.</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if you plan to return to work for a higher education institution and retired with only TRS/ORP service, you’ll need to contact TRS to ask if you’ll have a waiting period.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combined TRS and ERS service when you retired under TRS, you’ll have a 30 day waiting period before you can return to work for a higher education institution.  </a:t>
            </a:r>
          </a:p>
          <a:p>
            <a:endParaRPr lang="en-US" dirty="0"/>
          </a:p>
          <a:p>
            <a:r>
              <a:rPr lang="en-US" dirty="0"/>
              <a:t>If you combined TRS and ERS service when you retired under ERS, you’ll have a 90</a:t>
            </a:r>
            <a:r>
              <a:rPr lang="en-US" baseline="0" dirty="0"/>
              <a:t> day waiting period before you can return to work for an ERS state agency. </a:t>
            </a:r>
            <a:endParaRPr lang="en-US" dirty="0"/>
          </a:p>
        </p:txBody>
      </p:sp>
      <p:sp>
        <p:nvSpPr>
          <p:cNvPr id="4" name="Slide Number Placeholder 3"/>
          <p:cNvSpPr>
            <a:spLocks noGrp="1"/>
          </p:cNvSpPr>
          <p:nvPr>
            <p:ph type="sldNum" sz="quarter" idx="10"/>
          </p:nvPr>
        </p:nvSpPr>
        <p:spPr/>
        <p:txBody>
          <a:bodyPr/>
          <a:lstStyle/>
          <a:p>
            <a:fld id="{E9935649-F994-4D97-AC09-6340AF03C274}" type="slidenum">
              <a:rPr lang="en-US" smtClean="0"/>
              <a:t>19</a:t>
            </a:fld>
            <a:endParaRPr lang="en-US"/>
          </a:p>
        </p:txBody>
      </p:sp>
    </p:spTree>
    <p:extLst>
      <p:ext uri="{BB962C8B-B14F-4D97-AF65-F5344CB8AC3E}">
        <p14:creationId xmlns:p14="http://schemas.microsoft.com/office/powerpoint/2010/main" val="2185550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we will learn about: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Your retirement benefit;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Retirement options</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Insurance eligibility;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Retiree coverage options;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Medicare and your state health insurance;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Returning to state employment;</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Resources</a:t>
            </a:r>
          </a:p>
          <a:p>
            <a:pPr eaLnBrk="1" hangingPunct="1"/>
            <a:endParaRPr lang="en-US" dirty="0"/>
          </a:p>
        </p:txBody>
      </p:sp>
      <p:sp>
        <p:nvSpPr>
          <p:cNvPr id="4" name="Slide Number Placeholder 3"/>
          <p:cNvSpPr>
            <a:spLocks noGrp="1"/>
          </p:cNvSpPr>
          <p:nvPr>
            <p:ph type="sldNum" sz="quarter" idx="10"/>
          </p:nvPr>
        </p:nvSpPr>
        <p:spPr/>
        <p:txBody>
          <a:bodyPr/>
          <a:lstStyle/>
          <a:p>
            <a:fld id="{E9935649-F994-4D97-AC09-6340AF03C274}" type="slidenum">
              <a:rPr lang="en-US" smtClean="0"/>
              <a:t>2</a:t>
            </a:fld>
            <a:endParaRPr lang="en-US"/>
          </a:p>
        </p:txBody>
      </p:sp>
    </p:spTree>
    <p:extLst>
      <p:ext uri="{BB962C8B-B14F-4D97-AF65-F5344CB8AC3E}">
        <p14:creationId xmlns:p14="http://schemas.microsoft.com/office/powerpoint/2010/main" val="4041964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Benefits Options for return-to-work</a:t>
            </a:r>
            <a:r>
              <a:rPr lang="en-US" sz="1200" kern="1200" baseline="0" dirty="0">
                <a:solidFill>
                  <a:schemeClr val="tx1"/>
                </a:solidFill>
                <a:effectLst/>
                <a:latin typeface="+mn-lt"/>
                <a:ea typeface="+mn-ea"/>
                <a:cs typeface="+mn-cs"/>
              </a:rPr>
              <a:t> retirees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Retirees who return to work for the state can elect active employee benefits. This will allow them to enroll in the Texas Income Protection Plan disability insurance, </a:t>
            </a:r>
            <a:r>
              <a:rPr lang="en-US" sz="1200" kern="1200" dirty="0" err="1">
                <a:solidFill>
                  <a:schemeClr val="tx1"/>
                </a:solidFill>
                <a:effectLst/>
                <a:latin typeface="+mn-lt"/>
                <a:ea typeface="+mn-ea"/>
                <a:cs typeface="+mn-cs"/>
              </a:rPr>
              <a:t>TexFlex</a:t>
            </a:r>
            <a:r>
              <a:rPr lang="en-US" sz="1200" kern="1200" dirty="0">
                <a:solidFill>
                  <a:schemeClr val="tx1"/>
                </a:solidFill>
                <a:effectLst/>
                <a:latin typeface="+mn-lt"/>
                <a:ea typeface="+mn-ea"/>
                <a:cs typeface="+mn-cs"/>
              </a:rPr>
              <a:t> and life insurance options that aren’t available to retirees. If you are enrolled in Optional Term Life insurance as a retiree and elect active benefits your coverage amount will be based on your annual salary as a rehire and it won’t revert back to your original coverage amount when you return to retiree status.  Return-to-work retirees aren’t eligible for the </a:t>
            </a:r>
            <a:r>
              <a:rPr lang="en-US" sz="1200" kern="1200" dirty="0" err="1">
                <a:solidFill>
                  <a:schemeClr val="tx1"/>
                </a:solidFill>
                <a:effectLst/>
                <a:latin typeface="+mn-lt"/>
                <a:ea typeface="+mn-ea"/>
                <a:cs typeface="+mn-cs"/>
              </a:rPr>
              <a:t>HealthSelect</a:t>
            </a:r>
            <a:r>
              <a:rPr lang="en-US" sz="1200" kern="1200" dirty="0">
                <a:solidFill>
                  <a:schemeClr val="tx1"/>
                </a:solidFill>
                <a:effectLst/>
                <a:latin typeface="+mn-lt"/>
                <a:ea typeface="+mn-ea"/>
                <a:cs typeface="+mn-cs"/>
              </a:rPr>
              <a:t> Medicare Advantage Plan </a:t>
            </a:r>
            <a:r>
              <a:rPr lang="en-US" sz="1200" b="0" kern="1200" dirty="0">
                <a:solidFill>
                  <a:schemeClr val="tx1"/>
                </a:solidFill>
                <a:effectLst/>
                <a:latin typeface="+mn-lt"/>
                <a:ea typeface="+mn-ea"/>
                <a:cs typeface="+mn-cs"/>
              </a:rPr>
              <a:t>and </a:t>
            </a:r>
            <a:r>
              <a:rPr lang="en-US" sz="1200" b="0" kern="1200" baseline="0" dirty="0" err="1">
                <a:solidFill>
                  <a:schemeClr val="tx1"/>
                </a:solidFill>
                <a:effectLst/>
                <a:latin typeface="+mn-lt"/>
                <a:ea typeface="+mn-ea"/>
                <a:cs typeface="+mn-cs"/>
              </a:rPr>
              <a:t>HealthSelect</a:t>
            </a:r>
            <a:r>
              <a:rPr lang="en-US" sz="1200" b="0" kern="1200" baseline="0" dirty="0">
                <a:solidFill>
                  <a:schemeClr val="tx1"/>
                </a:solidFill>
                <a:effectLst/>
                <a:latin typeface="+mn-lt"/>
                <a:ea typeface="+mn-ea"/>
                <a:cs typeface="+mn-cs"/>
              </a:rPr>
              <a:t> Medicare Rx </a:t>
            </a:r>
            <a:r>
              <a:rPr lang="en-US" sz="1200" b="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Texa$aver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the </a:t>
            </a:r>
            <a:r>
              <a:rPr lang="en-US" sz="1200" kern="1200" dirty="0" err="1">
                <a:solidFill>
                  <a:schemeClr val="tx1"/>
                </a:solidFill>
                <a:effectLst/>
                <a:latin typeface="+mn-lt"/>
                <a:ea typeface="+mn-ea"/>
                <a:cs typeface="+mn-cs"/>
              </a:rPr>
              <a:t>Texa$aver</a:t>
            </a:r>
            <a:r>
              <a:rPr lang="en-US" sz="1200" kern="1200" dirty="0">
                <a:solidFill>
                  <a:schemeClr val="tx1"/>
                </a:solidFill>
                <a:effectLst/>
                <a:latin typeface="+mn-lt"/>
                <a:ea typeface="+mn-ea"/>
                <a:cs typeface="+mn-cs"/>
              </a:rPr>
              <a:t> 401(k) and 457 Program is an employee-sponsored plan, return-to-work retirees can contribute to the program from their employee paychecks. </a:t>
            </a:r>
          </a:p>
          <a:p>
            <a:endParaRPr lang="en-US" dirty="0"/>
          </a:p>
        </p:txBody>
      </p:sp>
      <p:sp>
        <p:nvSpPr>
          <p:cNvPr id="4" name="Slide Number Placeholder 3"/>
          <p:cNvSpPr>
            <a:spLocks noGrp="1"/>
          </p:cNvSpPr>
          <p:nvPr>
            <p:ph type="sldNum" sz="quarter" idx="10"/>
          </p:nvPr>
        </p:nvSpPr>
        <p:spPr/>
        <p:txBody>
          <a:bodyPr/>
          <a:lstStyle/>
          <a:p>
            <a:fld id="{E9935649-F994-4D97-AC09-6340AF03C274}" type="slidenum">
              <a:rPr lang="en-US" smtClean="0"/>
              <a:t>20</a:t>
            </a:fld>
            <a:endParaRPr lang="en-US"/>
          </a:p>
        </p:txBody>
      </p:sp>
    </p:spTree>
    <p:extLst>
      <p:ext uri="{BB962C8B-B14F-4D97-AF65-F5344CB8AC3E}">
        <p14:creationId xmlns:p14="http://schemas.microsoft.com/office/powerpoint/2010/main" val="3493719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continue to use the Discount Purchase Program in retirement. Shop online and buy products and services, such as computers, appliances, vacation packages and more at discounted prices. Visit https://ers.savings.beneplace.com/home  and click the retiree button. </a:t>
            </a:r>
          </a:p>
          <a:p>
            <a:endParaRPr lang="en-US" dirty="0"/>
          </a:p>
          <a:p>
            <a:endParaRPr lang="en-US" dirty="0"/>
          </a:p>
          <a:p>
            <a:r>
              <a:rPr lang="en-US" dirty="0"/>
              <a:t>The program includes</a:t>
            </a:r>
            <a:r>
              <a:rPr lang="en-US" baseline="0" dirty="0"/>
              <a:t> a simple registration step. Just enter your email address and create a password. You’ll receive a confirmation email to complete your registration. </a:t>
            </a:r>
            <a:r>
              <a:rPr lang="en-US" dirty="0"/>
              <a:t>If you’ve already signed up for the program</a:t>
            </a:r>
            <a:r>
              <a:rPr lang="en-US" baseline="0" dirty="0"/>
              <a:t>, you’ll want to re-register once you’ve retired using the personal email address ERS has on file. It’s quick and easy: </a:t>
            </a:r>
            <a:r>
              <a:rPr lang="en-US" dirty="0"/>
              <a:t>Just start shopping and save.</a:t>
            </a:r>
          </a:p>
        </p:txBody>
      </p:sp>
      <p:sp>
        <p:nvSpPr>
          <p:cNvPr id="4" name="Slide Number Placeholder 3"/>
          <p:cNvSpPr>
            <a:spLocks noGrp="1"/>
          </p:cNvSpPr>
          <p:nvPr>
            <p:ph type="sldNum" sz="quarter" idx="10"/>
          </p:nvPr>
        </p:nvSpPr>
        <p:spPr/>
        <p:txBody>
          <a:bodyPr/>
          <a:lstStyle/>
          <a:p>
            <a:fld id="{E9935649-F994-4D97-AC09-6340AF03C274}" type="slidenum">
              <a:rPr lang="en-US" smtClean="0"/>
              <a:t>21</a:t>
            </a:fld>
            <a:endParaRPr lang="en-US"/>
          </a:p>
        </p:txBody>
      </p:sp>
    </p:spTree>
    <p:extLst>
      <p:ext uri="{BB962C8B-B14F-4D97-AF65-F5344CB8AC3E}">
        <p14:creationId xmlns:p14="http://schemas.microsoft.com/office/powerpoint/2010/main" val="839694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Use your available resources.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visit www.ers.texas.gov any time</a:t>
            </a:r>
            <a:r>
              <a:rPr lang="en-US" sz="1200" kern="1200" baseline="0" dirty="0">
                <a:solidFill>
                  <a:schemeClr val="tx1"/>
                </a:solidFill>
                <a:effectLst/>
                <a:latin typeface="+mn-lt"/>
                <a:ea typeface="+mn-ea"/>
                <a:cs typeface="+mn-cs"/>
              </a:rPr>
              <a:t> were you can access your ERS online account to verify your benefits, update contact information if needed and confirm your beneficiaries.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ERS website has our events calendar which lists upcoming webinars and also the Summer and Fall Enrollment events. You can also view the plan administrator websites and look at ERS publications like News About Your Benefits (active employees) and Your ERS Connection (retirees).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You can call ERS toll free at (877) 275-4377, Monday – Friday, 8 a.m. to 5 p.m., CT to get estimates with both your ERS and TRS service.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You can visit ERS’ YouTube channel were you can find this presentation and other like it that give retirement information. You can also view ERS’ Facebook page to view posts from plan administrators and leave comments about events hosted by ERS and our administrators.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You can visit www.trs.texas.gov to get information on TRS’ retirement rules and insurance benefits. You can call TRS at 1-800-223-8778, Monday – Friday, 7 a.m. – 6 p.m., CT.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Visit www.ssa.gov to get information about your eligibility for your SSA payment. You can call SSA at 1-800-772-1213 to get more information.  </a:t>
            </a:r>
          </a:p>
          <a:p>
            <a:endParaRPr lang="en-US" sz="1200" kern="1200" dirty="0">
              <a:solidFill>
                <a:schemeClr val="tx1"/>
              </a:solidFill>
              <a:effectLst/>
              <a:latin typeface="+mn-lt"/>
              <a:ea typeface="+mn-ea"/>
              <a:cs typeface="+mn-cs"/>
            </a:endParaRPr>
          </a:p>
          <a:p>
            <a:pPr>
              <a:buNone/>
            </a:pPr>
            <a:endParaRPr lang="en-US" dirty="0"/>
          </a:p>
        </p:txBody>
      </p:sp>
      <p:sp>
        <p:nvSpPr>
          <p:cNvPr id="4" name="Slide Number Placeholder 3"/>
          <p:cNvSpPr>
            <a:spLocks noGrp="1"/>
          </p:cNvSpPr>
          <p:nvPr>
            <p:ph type="sldNum" sz="quarter" idx="10"/>
          </p:nvPr>
        </p:nvSpPr>
        <p:spPr/>
        <p:txBody>
          <a:bodyPr/>
          <a:lstStyle/>
          <a:p>
            <a:fld id="{E9935649-F994-4D97-AC09-6340AF03C274}" type="slidenum">
              <a:rPr lang="en-US" smtClean="0"/>
              <a:t>22</a:t>
            </a:fld>
            <a:endParaRPr lang="en-US"/>
          </a:p>
        </p:txBody>
      </p:sp>
    </p:spTree>
    <p:extLst>
      <p:ext uri="{BB962C8B-B14F-4D97-AF65-F5344CB8AC3E}">
        <p14:creationId xmlns:p14="http://schemas.microsoft.com/office/powerpoint/2010/main" val="455309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That brings us to the end of today’s presentation. Thank you for joining</a:t>
            </a:r>
            <a:r>
              <a:rPr lang="en-US" sz="1200" kern="1200" baseline="0" dirty="0">
                <a:solidFill>
                  <a:schemeClr val="tx1"/>
                </a:solidFill>
                <a:effectLst/>
                <a:latin typeface="+mn-lt"/>
                <a:ea typeface="+mn-ea"/>
                <a:cs typeface="+mn-cs"/>
              </a:rPr>
              <a:t> us today!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935649-F994-4D97-AC09-6340AF03C274}" type="slidenum">
              <a:rPr lang="en-US" smtClean="0"/>
              <a:t>23</a:t>
            </a:fld>
            <a:endParaRPr lang="en-US"/>
          </a:p>
        </p:txBody>
      </p:sp>
    </p:spTree>
    <p:extLst>
      <p:ext uri="{BB962C8B-B14F-4D97-AF65-F5344CB8AC3E}">
        <p14:creationId xmlns:p14="http://schemas.microsoft.com/office/powerpoint/2010/main" val="310030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an employee of a higher education institution, you have the option to contribute to the Teacher Retirement System (TRS) or participate in the Optional Retirement Program (ORP).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TRS retirees would receive an annuity from TRS, and ORP members would have the option to draw a monthly benefit from their ORP account or withdraw the account in its entirety. ORP members should keep in mind that withdrawing or rolling over their entire ORP account would cause them to lose retiree insurance eligibility with the GBP.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service in both the TRS and ERS system, and plan to combine service, you’ll want to contact both systems for an annuity estimate to determine which system you want to retire from. You’ll receive one monthly annuity from the system you retire</a:t>
            </a:r>
            <a:r>
              <a:rPr lang="en-US" sz="1200" kern="1200" baseline="0" dirty="0">
                <a:solidFill>
                  <a:schemeClr val="tx1"/>
                </a:solidFill>
                <a:effectLst/>
                <a:latin typeface="+mn-lt"/>
                <a:ea typeface="+mn-ea"/>
                <a:cs typeface="+mn-cs"/>
              </a:rPr>
              <a:t> from </a:t>
            </a:r>
            <a:r>
              <a:rPr lang="en-US" sz="1200" kern="1200" dirty="0">
                <a:solidFill>
                  <a:schemeClr val="tx1"/>
                </a:solidFill>
                <a:effectLst/>
                <a:latin typeface="+mn-lt"/>
                <a:ea typeface="+mn-ea"/>
                <a:cs typeface="+mn-cs"/>
              </a:rPr>
              <a:t>that reflects your service from both systems.</a:t>
            </a:r>
          </a:p>
          <a:p>
            <a:endParaRPr lang="en-US" dirty="0"/>
          </a:p>
        </p:txBody>
      </p:sp>
      <p:sp>
        <p:nvSpPr>
          <p:cNvPr id="4" name="Slide Number Placeholder 3"/>
          <p:cNvSpPr>
            <a:spLocks noGrp="1"/>
          </p:cNvSpPr>
          <p:nvPr>
            <p:ph type="sldNum" sz="quarter" idx="10"/>
          </p:nvPr>
        </p:nvSpPr>
        <p:spPr/>
        <p:txBody>
          <a:bodyPr/>
          <a:lstStyle/>
          <a:p>
            <a:fld id="{E9935649-F994-4D97-AC09-6340AF03C274}" type="slidenum">
              <a:rPr lang="en-US" smtClean="0"/>
              <a:t>3</a:t>
            </a:fld>
            <a:endParaRPr lang="en-US"/>
          </a:p>
        </p:txBody>
      </p:sp>
    </p:spTree>
    <p:extLst>
      <p:ext uri="{BB962C8B-B14F-4D97-AF65-F5344CB8AC3E}">
        <p14:creationId xmlns:p14="http://schemas.microsoft.com/office/powerpoint/2010/main" val="213026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Let’s take a look at the different retirement systems</a:t>
            </a:r>
            <a:r>
              <a:rPr lang="en-US" baseline="0" dirty="0"/>
              <a:t> that you can choose. </a:t>
            </a:r>
            <a:endParaRPr lang="en-US" dirty="0"/>
          </a:p>
        </p:txBody>
      </p:sp>
      <p:sp>
        <p:nvSpPr>
          <p:cNvPr id="4" name="Slide Number Placeholder 3"/>
          <p:cNvSpPr>
            <a:spLocks noGrp="1"/>
          </p:cNvSpPr>
          <p:nvPr>
            <p:ph type="sldNum" sz="quarter" idx="10"/>
          </p:nvPr>
        </p:nvSpPr>
        <p:spPr/>
        <p:txBody>
          <a:bodyPr/>
          <a:lstStyle/>
          <a:p>
            <a:fld id="{E9935649-F994-4D97-AC09-6340AF03C274}" type="slidenum">
              <a:rPr lang="en-US" smtClean="0"/>
              <a:t>4</a:t>
            </a:fld>
            <a:endParaRPr lang="en-US"/>
          </a:p>
        </p:txBody>
      </p:sp>
    </p:spTree>
    <p:extLst>
      <p:ext uri="{BB962C8B-B14F-4D97-AF65-F5344CB8AC3E}">
        <p14:creationId xmlns:p14="http://schemas.microsoft.com/office/powerpoint/2010/main" val="235411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If you retire through the Teacher Retirement System of Texas (TRS)</a:t>
            </a:r>
            <a:r>
              <a:rPr lang="en-US" b="0" baseline="0" dirty="0"/>
              <a:t> you will need to reach out to them. You can speak to a TRS representative at (800) 223-8778, Monday through Friday, 7 a.m. to 6 p.m., CT. </a:t>
            </a:r>
          </a:p>
          <a:p>
            <a:endParaRPr lang="en-US" b="0" baseline="0" dirty="0"/>
          </a:p>
          <a:p>
            <a:r>
              <a:rPr lang="en-US" b="0" baseline="0" dirty="0"/>
              <a:t>We suggest that you call TRS to get information on when you should start the retirement process. TRS has plenty of resources on retiring through them on their website at trs.texas.gov. </a:t>
            </a:r>
          </a:p>
          <a:p>
            <a:endParaRPr lang="en-US" b="0" baseline="0" dirty="0"/>
          </a:p>
          <a:p>
            <a:r>
              <a:rPr lang="en-US" b="0" baseline="0" dirty="0"/>
              <a:t>It is important to know that TRS and ERS have their own rules for retirement and you need to speak to each system to confirm their retirement rules and processes. ERS is not able to answer questions about TRS retirement. However, if you happen to have service with ERS and TRS we are able to answer any questions on how ERS and TRS work together at </a:t>
            </a:r>
            <a:r>
              <a:rPr lang="en-US" b="0" baseline="0" dirty="0">
                <a:solidFill>
                  <a:srgbClr val="FF0000"/>
                </a:solidFill>
              </a:rPr>
              <a:t>retirement if you decide to retire through ERS</a:t>
            </a:r>
            <a:r>
              <a:rPr lang="en-US" b="0" baseline="0" dirty="0"/>
              <a:t>. </a:t>
            </a: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Remember, you can choose which retirement system you want to retire from whether its ERS or TRS if you have service in both systems. If you choose to transfer the service to either system, it’s important to know that you will only receive one check from the system you retire with. If you choose to retire proportionately (use the service to help meet retirement eligibility in both systems), you will receive a check from both systems but the annuity is only based on the retirement service in that system.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Service with an Independent School District (ISD) does not count as eligible service credit under the GBP for retirement purposes nor does it count towards ERS’ Rule of 80 for retiree insurance eligibility unless TRS service is transferred to ERS through an ERS retirement.</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E9935649-F994-4D97-AC09-6340AF03C274}" type="slidenum">
              <a:rPr lang="en-US" smtClean="0"/>
              <a:t>5</a:t>
            </a:fld>
            <a:endParaRPr lang="en-US"/>
          </a:p>
        </p:txBody>
      </p:sp>
    </p:spTree>
    <p:extLst>
      <p:ext uri="{BB962C8B-B14F-4D97-AF65-F5344CB8AC3E}">
        <p14:creationId xmlns:p14="http://schemas.microsoft.com/office/powerpoint/2010/main" val="2153961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service with ORP and you are planning to retire, you will need to contact</a:t>
            </a:r>
            <a:r>
              <a:rPr lang="en-US" baseline="0" dirty="0"/>
              <a:t> the human resources office at your last ORP employer according to the </a:t>
            </a:r>
            <a:r>
              <a:rPr lang="en-US" sz="1200" b="0" i="0" kern="1200" dirty="0">
                <a:solidFill>
                  <a:schemeClr val="tx1"/>
                </a:solidFill>
                <a:effectLst/>
                <a:latin typeface="+mn-lt"/>
                <a:ea typeface="+mn-ea"/>
                <a:cs typeface="+mn-cs"/>
              </a:rPr>
              <a:t>Texas Higher Education Coordinating Board.</a:t>
            </a:r>
            <a:r>
              <a:rPr lang="en-US" sz="1200" b="0" i="0" kern="1200" baseline="0" dirty="0">
                <a:solidFill>
                  <a:schemeClr val="tx1"/>
                </a:solidFill>
                <a:effectLst/>
                <a:latin typeface="+mn-lt"/>
                <a:ea typeface="+mn-ea"/>
                <a:cs typeface="+mn-cs"/>
              </a:rPr>
              <a:t>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You are able to find more information about retiring with ORP service at https://www.highered.texas.gov/about/human-resources/careers/optional-retirement-program/ </a:t>
            </a:r>
            <a:endParaRPr lang="en-US" dirty="0"/>
          </a:p>
        </p:txBody>
      </p:sp>
      <p:sp>
        <p:nvSpPr>
          <p:cNvPr id="4" name="Slide Number Placeholder 3"/>
          <p:cNvSpPr>
            <a:spLocks noGrp="1"/>
          </p:cNvSpPr>
          <p:nvPr>
            <p:ph type="sldNum" sz="quarter" idx="10"/>
          </p:nvPr>
        </p:nvSpPr>
        <p:spPr/>
        <p:txBody>
          <a:bodyPr/>
          <a:lstStyle/>
          <a:p>
            <a:fld id="{E9935649-F994-4D97-AC09-6340AF03C274}" type="slidenum">
              <a:rPr lang="en-US" smtClean="0"/>
              <a:t>6</a:t>
            </a:fld>
            <a:endParaRPr lang="en-US"/>
          </a:p>
        </p:txBody>
      </p:sp>
    </p:spTree>
    <p:extLst>
      <p:ext uri="{BB962C8B-B14F-4D97-AF65-F5344CB8AC3E}">
        <p14:creationId xmlns:p14="http://schemas.microsoft.com/office/powerpoint/2010/main" val="3960180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strike="noStrike" baseline="0" dirty="0">
                <a:solidFill>
                  <a:srgbClr val="FF0000"/>
                </a:solidFill>
              </a:rPr>
              <a:t>If you have service with TRS and ERS, meet ERS retirement rules, and decide to transfer your TRS service to ERS and retire </a:t>
            </a:r>
            <a:r>
              <a:rPr lang="en-US" b="0" strike="noStrike" baseline="0" dirty="0"/>
              <a:t>with </a:t>
            </a:r>
            <a:r>
              <a:rPr lang="en-US" b="0" baseline="0" dirty="0"/>
              <a:t>ERS, you would call ERS to start the retirement application process. You can call ERS toll-free at (877) 275-4377 (TTY:711), Monday through Friday from 8 a.m. to 5 p.m., CT. Be sure to call ERS within a month or two before your planned retirement date. </a:t>
            </a:r>
          </a:p>
          <a:p>
            <a:endParaRPr lang="en-US" b="0" baseline="0" dirty="0"/>
          </a:p>
          <a:p>
            <a:r>
              <a:rPr lang="en-US" b="0" baseline="0" dirty="0"/>
              <a:t>You must call ERS prior to the date of retirement since we cannot back date the retirement. </a:t>
            </a:r>
          </a:p>
          <a:p>
            <a:endParaRPr lang="en-US" b="0" baseline="0" dirty="0"/>
          </a:p>
          <a:p>
            <a:r>
              <a:rPr lang="en-US" baseline="0" dirty="0"/>
              <a:t>Your personalized ERS retirement packet will be emailed or sent by U.S. mail, if there is no email address on file.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Remember, you must have retirement service with ERS in order to retire (receive a monthly check) with ERS. </a:t>
            </a:r>
          </a:p>
          <a:p>
            <a:endParaRPr lang="en-US" dirty="0"/>
          </a:p>
        </p:txBody>
      </p:sp>
      <p:sp>
        <p:nvSpPr>
          <p:cNvPr id="4" name="Slide Number Placeholder 3"/>
          <p:cNvSpPr>
            <a:spLocks noGrp="1"/>
          </p:cNvSpPr>
          <p:nvPr>
            <p:ph type="sldNum" sz="quarter" idx="10"/>
          </p:nvPr>
        </p:nvSpPr>
        <p:spPr/>
        <p:txBody>
          <a:bodyPr/>
          <a:lstStyle/>
          <a:p>
            <a:fld id="{E9935649-F994-4D97-AC09-6340AF03C274}" type="slidenum">
              <a:rPr lang="en-US" smtClean="0"/>
              <a:t>7</a:t>
            </a:fld>
            <a:endParaRPr lang="en-US"/>
          </a:p>
        </p:txBody>
      </p:sp>
    </p:spTree>
    <p:extLst>
      <p:ext uri="{BB962C8B-B14F-4D97-AF65-F5344CB8AC3E}">
        <p14:creationId xmlns:p14="http://schemas.microsoft.com/office/powerpoint/2010/main" val="55674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strike="noStrike" baseline="0" dirty="0"/>
              <a:t>If you have service with ERS and TRS and you decide to retire through ERS: when you </a:t>
            </a:r>
            <a:r>
              <a:rPr lang="en-US" b="0" baseline="0" dirty="0"/>
              <a:t>call, make sure you have all of the necessary information handy. You will need to know and need to be prepared to provide the following to a retirement counselor: </a:t>
            </a:r>
          </a:p>
          <a:p>
            <a:endParaRPr lang="en-US" baseline="0" dirty="0"/>
          </a:p>
          <a:p>
            <a:pPr marL="171450" indent="-171450">
              <a:buFont typeface="Arial" panose="020B0604020202020204" pitchFamily="34" charset="0"/>
              <a:buChar char="•"/>
            </a:pPr>
            <a:r>
              <a:rPr lang="en-US" baseline="0" dirty="0"/>
              <a:t>Your retirement date, which is the last day of the month that you plan to retire. </a:t>
            </a:r>
          </a:p>
          <a:p>
            <a:pPr marL="171450" indent="-171450">
              <a:buFont typeface="Arial" panose="020B0604020202020204" pitchFamily="34" charset="0"/>
              <a:buChar char="•"/>
            </a:pPr>
            <a:r>
              <a:rPr lang="en-US" baseline="0" dirty="0"/>
              <a:t>Your beneficiary(</a:t>
            </a:r>
            <a:r>
              <a:rPr lang="en-US" baseline="0" dirty="0" err="1"/>
              <a:t>ies</a:t>
            </a:r>
            <a:r>
              <a:rPr lang="en-US" baseline="0" dirty="0"/>
              <a:t>) information for the retirement option (name, date of birth, and social security number). </a:t>
            </a:r>
          </a:p>
          <a:p>
            <a:pPr marL="171450" indent="-171450">
              <a:buFont typeface="Arial" panose="020B0604020202020204" pitchFamily="34" charset="0"/>
              <a:buChar char="•"/>
            </a:pPr>
            <a:r>
              <a:rPr lang="en-US" baseline="0" dirty="0"/>
              <a:t>The monthly annuity option you would like to retire with.</a:t>
            </a:r>
          </a:p>
          <a:p>
            <a:pPr marL="171450" indent="-171450">
              <a:buFont typeface="Arial" panose="020B0604020202020204" pitchFamily="34" charset="0"/>
              <a:buChar char="•"/>
            </a:pPr>
            <a:r>
              <a:rPr lang="en-US" baseline="0" dirty="0"/>
              <a:t>How many months would you like to take in a partial lump sum payment, if applicable. </a:t>
            </a:r>
          </a:p>
          <a:p>
            <a:pPr marL="171450" indent="-171450">
              <a:buFont typeface="Arial" panose="020B0604020202020204" pitchFamily="34" charset="0"/>
              <a:buChar char="•"/>
            </a:pPr>
            <a:r>
              <a:rPr lang="en-US" baseline="0" dirty="0"/>
              <a:t>How you would like your taxes withheld from your annuity payment.  </a:t>
            </a:r>
          </a:p>
          <a:p>
            <a:pPr marL="171450" indent="-171450">
              <a:buFont typeface="Arial" panose="020B0604020202020204" pitchFamily="34" charset="0"/>
              <a:buChar char="•"/>
            </a:pPr>
            <a:r>
              <a:rPr lang="en-US" baseline="0" dirty="0"/>
              <a:t>Your routing number and account number to setup your direct deposit. </a:t>
            </a:r>
          </a:p>
          <a:p>
            <a:pPr marL="171450" indent="-171450">
              <a:buFont typeface="Arial" panose="020B0604020202020204" pitchFamily="34" charset="0"/>
              <a:buChar char="•"/>
            </a:pPr>
            <a:r>
              <a:rPr lang="en-US" baseline="0" dirty="0"/>
              <a:t>Your Medicare number and the effective dates for Part A and B from your Medicare card, if applicable.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If you transfer service from the Teachers Retirement System of Texas (TRS), ERS will send you a Transfer Request form that you must complete and return to ERS with your other retirement documents.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As mentioned earlier, service with an Independent School District (ISD) does not count as eligible service credit under the GBP for retirement purposes nor does it count towards ERS’ Rule of 80 for retiree insurance eligibility unless TRS service is transferred to ERS through an ERS retirement.</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E9935649-F994-4D97-AC09-6340AF03C274}" type="slidenum">
              <a:rPr lang="en-US" smtClean="0"/>
              <a:t>8</a:t>
            </a:fld>
            <a:endParaRPr lang="en-US"/>
          </a:p>
        </p:txBody>
      </p:sp>
    </p:spTree>
    <p:extLst>
      <p:ext uri="{BB962C8B-B14F-4D97-AF65-F5344CB8AC3E}">
        <p14:creationId xmlns:p14="http://schemas.microsoft.com/office/powerpoint/2010/main" val="499705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ERS, we administer the Texas </a:t>
            </a:r>
            <a:r>
              <a:rPr lang="en-US" sz="1200" b="0" kern="1200" dirty="0">
                <a:solidFill>
                  <a:srgbClr val="FF0000"/>
                </a:solidFill>
                <a:effectLst/>
                <a:latin typeface="+mn-lt"/>
                <a:ea typeface="+mn-ea"/>
                <a:cs typeface="+mn-cs"/>
              </a:rPr>
              <a:t>Employees</a:t>
            </a:r>
            <a:r>
              <a:rPr lang="en-US" sz="1200" kern="1200" dirty="0">
                <a:solidFill>
                  <a:schemeClr val="tx1"/>
                </a:solidFill>
                <a:effectLst/>
                <a:latin typeface="+mn-lt"/>
                <a:ea typeface="+mn-ea"/>
                <a:cs typeface="+mn-cs"/>
              </a:rPr>
              <a:t> Group Benefits Program (GBP) benefits for eligible TRS/ORP retirees. Let’s talk about retiree insurance eligibility. </a:t>
            </a:r>
          </a:p>
          <a:p>
            <a:endParaRPr lang="en-US" dirty="0"/>
          </a:p>
        </p:txBody>
      </p:sp>
      <p:sp>
        <p:nvSpPr>
          <p:cNvPr id="4" name="Slide Number Placeholder 3"/>
          <p:cNvSpPr>
            <a:spLocks noGrp="1"/>
          </p:cNvSpPr>
          <p:nvPr>
            <p:ph type="sldNum" sz="quarter" idx="10"/>
          </p:nvPr>
        </p:nvSpPr>
        <p:spPr/>
        <p:txBody>
          <a:bodyPr/>
          <a:lstStyle/>
          <a:p>
            <a:fld id="{E9935649-F994-4D97-AC09-6340AF03C274}" type="slidenum">
              <a:rPr lang="en-US" smtClean="0"/>
              <a:t>9</a:t>
            </a:fld>
            <a:endParaRPr lang="en-US"/>
          </a:p>
        </p:txBody>
      </p:sp>
    </p:spTree>
    <p:extLst>
      <p:ext uri="{BB962C8B-B14F-4D97-AF65-F5344CB8AC3E}">
        <p14:creationId xmlns:p14="http://schemas.microsoft.com/office/powerpoint/2010/main" val="125078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5625"/>
            <a:ext cx="77724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3581400"/>
            <a:ext cx="6400800" cy="1752600"/>
          </a:xfrm>
        </p:spPr>
        <p:txBody>
          <a:bodyPr>
            <a:normAutofit/>
          </a:bodyPr>
          <a:lstStyle>
            <a:lvl1pPr marL="0" indent="0" algn="ctr">
              <a:buNone/>
              <a:defRPr sz="2400">
                <a:solidFill>
                  <a:srgbClr val="6C3C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1206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0"/>
            <a:ext cx="9144000" cy="6324600"/>
          </a:xfrm>
        </p:spPr>
        <p:txBody>
          <a:bodyPr/>
          <a:lstStyle>
            <a:lvl1pPr>
              <a:defRPr sz="2800"/>
            </a:lvl1pPr>
            <a:lvl2pPr>
              <a:defRPr sz="2400"/>
            </a:lvl2pPr>
            <a:lvl3pPr>
              <a:defRPr sz="2000"/>
            </a:lvl3pPr>
            <a:lvl4pPr>
              <a:defRPr sz="1600"/>
            </a:lvl4pPr>
          </a:lstStyle>
          <a:p>
            <a:pPr lvl="0"/>
            <a:endParaRPr lang="en-US" dirty="0"/>
          </a:p>
        </p:txBody>
      </p:sp>
      <p:sp>
        <p:nvSpPr>
          <p:cNvPr id="3" name="Content Placeholder 2"/>
          <p:cNvSpPr>
            <a:spLocks noGrp="1"/>
          </p:cNvSpPr>
          <p:nvPr>
            <p:ph idx="10"/>
          </p:nvPr>
        </p:nvSpPr>
        <p:spPr>
          <a:xfrm>
            <a:off x="9296400" y="2286000"/>
            <a:ext cx="990600" cy="990600"/>
          </a:xfrm>
        </p:spPr>
        <p:txBody>
          <a:bodyPr/>
          <a:lstStyle>
            <a:lvl1pPr>
              <a:defRPr sz="2800"/>
            </a:lvl1pPr>
            <a:lvl2pPr>
              <a:defRPr sz="2400"/>
            </a:lvl2pPr>
            <a:lvl3pPr>
              <a:defRPr sz="2000"/>
            </a:lvl3pPr>
            <a:lvl4pPr>
              <a:defRPr sz="1600"/>
            </a:lvl4pPr>
          </a:lstStyle>
          <a:p>
            <a:pPr lvl="0"/>
            <a:endParaRPr lang="en-US" dirty="0"/>
          </a:p>
        </p:txBody>
      </p:sp>
    </p:spTree>
    <p:extLst>
      <p:ext uri="{BB962C8B-B14F-4D97-AF65-F5344CB8AC3E}">
        <p14:creationId xmlns:p14="http://schemas.microsoft.com/office/powerpoint/2010/main" val="88751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Click to edit Master title style</a:t>
            </a:r>
          </a:p>
        </p:txBody>
      </p:sp>
      <p:sp>
        <p:nvSpPr>
          <p:cNvPr id="3" name="Content Placeholder 2"/>
          <p:cNvSpPr>
            <a:spLocks noGrp="1"/>
          </p:cNvSpPr>
          <p:nvPr>
            <p:ph idx="1"/>
          </p:nvPr>
        </p:nvSpPr>
        <p:spPr>
          <a:xfrm>
            <a:off x="457200" y="1600201"/>
            <a:ext cx="4114800" cy="3886200"/>
          </a:xfrm>
        </p:spPr>
        <p:txBody>
          <a:bodyPr/>
          <a:lstStyle>
            <a:lvl1pPr>
              <a:defRPr sz="2800"/>
            </a:lvl1pPr>
            <a:lvl2pPr>
              <a:defRPr sz="2400"/>
            </a:lvl2pPr>
            <a:lvl3pPr>
              <a:defRPr sz="20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0"/>
          </p:nvPr>
        </p:nvSpPr>
        <p:spPr>
          <a:xfrm>
            <a:off x="4876800" y="1600201"/>
            <a:ext cx="3810000" cy="1752600"/>
          </a:xfrm>
        </p:spPr>
        <p:txBody>
          <a:bodyPr/>
          <a:lstStyle>
            <a:lvl1pPr>
              <a:defRPr sz="2800"/>
            </a:lvl1pPr>
            <a:lvl2pPr>
              <a:defRPr sz="2400"/>
            </a:lvl2pPr>
          </a:lstStyle>
          <a:p>
            <a:pPr lvl="0"/>
            <a:r>
              <a:rPr lang="en-US" dirty="0"/>
              <a:t>Click to edit Master text styles</a:t>
            </a:r>
          </a:p>
          <a:p>
            <a:pPr lvl="1"/>
            <a:r>
              <a:rPr lang="en-US" dirty="0"/>
              <a:t>Second level</a:t>
            </a:r>
          </a:p>
        </p:txBody>
      </p:sp>
      <p:sp>
        <p:nvSpPr>
          <p:cNvPr id="8" name="Content Placeholder 2"/>
          <p:cNvSpPr>
            <a:spLocks noGrp="1"/>
          </p:cNvSpPr>
          <p:nvPr>
            <p:ph idx="11"/>
          </p:nvPr>
        </p:nvSpPr>
        <p:spPr>
          <a:xfrm>
            <a:off x="4876800" y="3733800"/>
            <a:ext cx="3810000" cy="1752600"/>
          </a:xfrm>
        </p:spPr>
        <p:txBody>
          <a:bodyPr/>
          <a:lstStyle>
            <a:lvl1pPr>
              <a:defRPr sz="2800"/>
            </a:lvl1pPr>
            <a:lvl2pPr>
              <a:defRPr sz="2400"/>
            </a:lvl2pPr>
          </a:lstStyle>
          <a:p>
            <a:pPr lvl="0"/>
            <a:r>
              <a:rPr lang="en-US" dirty="0"/>
              <a:t>Click to edit Master text styles</a:t>
            </a:r>
          </a:p>
          <a:p>
            <a:pPr lvl="1"/>
            <a:r>
              <a:rPr lang="en-US" dirty="0"/>
              <a:t>Second level</a:t>
            </a:r>
          </a:p>
        </p:txBody>
      </p:sp>
      <p:cxnSp>
        <p:nvCxnSpPr>
          <p:cNvPr id="6" name="Straight Connector 5"/>
          <p:cNvCxnSpPr/>
          <p:nvPr userDrawn="1"/>
        </p:nvCxnSpPr>
        <p:spPr>
          <a:xfrm>
            <a:off x="0" y="1371600"/>
            <a:ext cx="9144000"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06093" y="325543"/>
            <a:ext cx="1154798" cy="644313"/>
          </a:xfrm>
          <a:prstGeom prst="rect">
            <a:avLst/>
          </a:prstGeom>
        </p:spPr>
      </p:pic>
      <p:sp>
        <p:nvSpPr>
          <p:cNvPr id="13" name="Content Placeholder 2"/>
          <p:cNvSpPr>
            <a:spLocks noGrp="1"/>
          </p:cNvSpPr>
          <p:nvPr>
            <p:ph idx="14"/>
          </p:nvPr>
        </p:nvSpPr>
        <p:spPr>
          <a:xfrm>
            <a:off x="-4038600" y="2157153"/>
            <a:ext cx="3810000" cy="1752600"/>
          </a:xfrm>
        </p:spPr>
        <p:txBody>
          <a:bodyPr/>
          <a:lstStyle>
            <a:lvl1pPr>
              <a:defRPr sz="2800"/>
            </a:lvl1pPr>
            <a:lvl2pPr>
              <a:defRPr sz="2400"/>
            </a:lvl2pPr>
          </a:lstStyle>
          <a:p>
            <a:pPr lvl="0"/>
            <a:r>
              <a:rPr lang="en-US" dirty="0"/>
              <a:t>Click to edit Master text styles</a:t>
            </a:r>
          </a:p>
          <a:p>
            <a:pPr lvl="1"/>
            <a:r>
              <a:rPr lang="en-US" dirty="0"/>
              <a:t>Second level</a:t>
            </a:r>
          </a:p>
        </p:txBody>
      </p:sp>
      <p:sp>
        <p:nvSpPr>
          <p:cNvPr id="14" name="Content Placeholder 2"/>
          <p:cNvSpPr>
            <a:spLocks noGrp="1"/>
          </p:cNvSpPr>
          <p:nvPr>
            <p:ph idx="15"/>
          </p:nvPr>
        </p:nvSpPr>
        <p:spPr>
          <a:xfrm>
            <a:off x="-4038600" y="0"/>
            <a:ext cx="3810000" cy="1752600"/>
          </a:xfrm>
        </p:spPr>
        <p:txBody>
          <a:bodyPr/>
          <a:lstStyle>
            <a:lvl1pPr>
              <a:defRPr sz="2800"/>
            </a:lvl1pPr>
            <a:lvl2pPr>
              <a:defRPr sz="2400"/>
            </a:lvl2pPr>
          </a:lstStyle>
          <a:p>
            <a:pPr lvl="0"/>
            <a:r>
              <a:rPr lang="en-US" dirty="0"/>
              <a:t>Click to edit Master text styles</a:t>
            </a:r>
          </a:p>
          <a:p>
            <a:pPr lvl="1"/>
            <a:r>
              <a:rPr lang="en-US" dirty="0"/>
              <a:t>Second level</a:t>
            </a:r>
          </a:p>
        </p:txBody>
      </p:sp>
      <p:sp>
        <p:nvSpPr>
          <p:cNvPr id="15" name="Content Placeholder 2"/>
          <p:cNvSpPr>
            <a:spLocks noGrp="1"/>
          </p:cNvSpPr>
          <p:nvPr>
            <p:ph idx="16"/>
          </p:nvPr>
        </p:nvSpPr>
        <p:spPr>
          <a:xfrm>
            <a:off x="-4038600" y="4267200"/>
            <a:ext cx="3810000" cy="1752600"/>
          </a:xfrm>
        </p:spPr>
        <p:txBody>
          <a:bodyPr/>
          <a:lstStyle>
            <a:lvl1pPr>
              <a:defRPr sz="2800"/>
            </a:lvl1pPr>
            <a:lvl2pPr>
              <a:defRPr sz="2400"/>
            </a:lvl2pPr>
          </a:lstStyle>
          <a:p>
            <a:pPr lvl="0"/>
            <a:r>
              <a:rPr lang="en-US" dirty="0"/>
              <a:t>Click to edit Master text styles</a:t>
            </a:r>
          </a:p>
          <a:p>
            <a:pPr lvl="1"/>
            <a:r>
              <a:rPr lang="en-US" dirty="0"/>
              <a:t>Second level</a:t>
            </a:r>
          </a:p>
        </p:txBody>
      </p:sp>
      <p:sp>
        <p:nvSpPr>
          <p:cNvPr id="16" name="Content Placeholder 2"/>
          <p:cNvSpPr>
            <a:spLocks noGrp="1"/>
          </p:cNvSpPr>
          <p:nvPr>
            <p:ph idx="17"/>
          </p:nvPr>
        </p:nvSpPr>
        <p:spPr>
          <a:xfrm>
            <a:off x="9448800" y="2157153"/>
            <a:ext cx="3810000" cy="1752600"/>
          </a:xfrm>
        </p:spPr>
        <p:txBody>
          <a:bodyPr/>
          <a:lstStyle>
            <a:lvl1pPr>
              <a:defRPr sz="2800"/>
            </a:lvl1pPr>
            <a:lvl2pPr>
              <a:defRPr sz="2400"/>
            </a:lvl2pPr>
          </a:lstStyle>
          <a:p>
            <a:pPr lvl="0"/>
            <a:r>
              <a:rPr lang="en-US" dirty="0"/>
              <a:t>Click to edit Master text styles</a:t>
            </a:r>
          </a:p>
          <a:p>
            <a:pPr lvl="1"/>
            <a:r>
              <a:rPr lang="en-US" dirty="0"/>
              <a:t>Second level</a:t>
            </a:r>
          </a:p>
        </p:txBody>
      </p:sp>
      <p:sp>
        <p:nvSpPr>
          <p:cNvPr id="17" name="Content Placeholder 2"/>
          <p:cNvSpPr>
            <a:spLocks noGrp="1"/>
          </p:cNvSpPr>
          <p:nvPr>
            <p:ph idx="18"/>
          </p:nvPr>
        </p:nvSpPr>
        <p:spPr>
          <a:xfrm>
            <a:off x="9448800" y="0"/>
            <a:ext cx="3810000" cy="1752600"/>
          </a:xfrm>
        </p:spPr>
        <p:txBody>
          <a:bodyPr/>
          <a:lstStyle>
            <a:lvl1pPr>
              <a:defRPr sz="2800"/>
            </a:lvl1pPr>
            <a:lvl2pPr>
              <a:defRPr sz="2400"/>
            </a:lvl2pPr>
          </a:lstStyle>
          <a:p>
            <a:pPr lvl="0"/>
            <a:r>
              <a:rPr lang="en-US" dirty="0"/>
              <a:t>Click to edit Master text styles</a:t>
            </a:r>
          </a:p>
          <a:p>
            <a:pPr lvl="1"/>
            <a:r>
              <a:rPr lang="en-US" dirty="0"/>
              <a:t>Second level</a:t>
            </a:r>
          </a:p>
        </p:txBody>
      </p:sp>
      <p:sp>
        <p:nvSpPr>
          <p:cNvPr id="18" name="Content Placeholder 2"/>
          <p:cNvSpPr>
            <a:spLocks noGrp="1"/>
          </p:cNvSpPr>
          <p:nvPr>
            <p:ph idx="19"/>
          </p:nvPr>
        </p:nvSpPr>
        <p:spPr>
          <a:xfrm>
            <a:off x="9448800" y="4267200"/>
            <a:ext cx="3810000" cy="1752600"/>
          </a:xfrm>
        </p:spPr>
        <p:txBody>
          <a:bodyPr/>
          <a:lstStyle>
            <a:lvl1pPr>
              <a:defRPr sz="2800"/>
            </a:lvl1pPr>
            <a:lvl2pPr>
              <a:defRPr sz="24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56327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6705600" cy="1066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600200"/>
            <a:ext cx="827532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0" y="6324600"/>
            <a:ext cx="9144000" cy="533400"/>
          </a:xfrm>
          <a:prstGeom prst="rect">
            <a:avLst/>
          </a:prstGeom>
          <a:solidFill>
            <a:srgbClr val="497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78876" y="6441425"/>
            <a:ext cx="2560324" cy="313204"/>
          </a:xfrm>
          <a:prstGeom prst="rect">
            <a:avLst/>
          </a:prstGeom>
        </p:spPr>
      </p:pic>
    </p:spTree>
    <p:extLst>
      <p:ext uri="{BB962C8B-B14F-4D97-AF65-F5344CB8AC3E}">
        <p14:creationId xmlns:p14="http://schemas.microsoft.com/office/powerpoint/2010/main" val="23475009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xStyles>
    <p:titleStyle>
      <a:lvl1pPr algn="l" defTabSz="914400" rtl="0" eaLnBrk="1" latinLnBrk="0" hangingPunct="1">
        <a:spcBef>
          <a:spcPct val="0"/>
        </a:spcBef>
        <a:buNone/>
        <a:defRPr sz="3600" b="1" kern="1200" baseline="0">
          <a:solidFill>
            <a:srgbClr val="6C3C00"/>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0"/>
          </p:nvPr>
        </p:nvSpPr>
        <p:spPr>
          <a:xfrm>
            <a:off x="1447800" y="1295400"/>
            <a:ext cx="7391400" cy="762000"/>
          </a:xfrm>
        </p:spPr>
        <p:txBody>
          <a:bodyPr>
            <a:noAutofit/>
          </a:bodyPr>
          <a:lstStyle/>
          <a:p>
            <a:pPr algn="r"/>
            <a:r>
              <a:rPr lang="en-US" sz="2400" dirty="0">
                <a:solidFill>
                  <a:schemeClr val="tx1">
                    <a:lumMod val="75000"/>
                    <a:lumOff val="25000"/>
                  </a:schemeClr>
                </a:solidFill>
              </a:rPr>
              <a:t>ERS offers competitive benefits</a:t>
            </a:r>
            <a:br>
              <a:rPr lang="en-US" sz="2400" dirty="0">
                <a:solidFill>
                  <a:schemeClr val="tx1">
                    <a:lumMod val="75000"/>
                    <a:lumOff val="25000"/>
                  </a:schemeClr>
                </a:solidFill>
              </a:rPr>
            </a:br>
            <a:r>
              <a:rPr lang="en-US" sz="2400" dirty="0">
                <a:solidFill>
                  <a:schemeClr val="tx1">
                    <a:lumMod val="75000"/>
                    <a:lumOff val="25000"/>
                  </a:schemeClr>
                </a:solidFill>
              </a:rPr>
              <a:t>to enhance the lives of its members.</a:t>
            </a:r>
          </a:p>
        </p:txBody>
      </p:sp>
    </p:spTree>
    <p:extLst>
      <p:ext uri="{BB962C8B-B14F-4D97-AF65-F5344CB8AC3E}">
        <p14:creationId xmlns:p14="http://schemas.microsoft.com/office/powerpoint/2010/main" val="550812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Insurance Eligibility Criteria</a:t>
            </a:r>
            <a:endParaRPr lang="en-US" dirty="0"/>
          </a:p>
        </p:txBody>
      </p:sp>
      <p:graphicFrame>
        <p:nvGraphicFramePr>
          <p:cNvPr id="5" name="Content Placeholder 4"/>
          <p:cNvGraphicFramePr>
            <a:graphicFrameLocks noGrp="1"/>
          </p:cNvGraphicFramePr>
          <p:nvPr>
            <p:ph idx="11"/>
            <p:extLst>
              <p:ext uri="{D42A27DB-BD31-4B8C-83A1-F6EECF244321}">
                <p14:modId xmlns:p14="http://schemas.microsoft.com/office/powerpoint/2010/main" val="1439869827"/>
              </p:ext>
            </p:extLst>
          </p:nvPr>
        </p:nvGraphicFramePr>
        <p:xfrm>
          <a:off x="15240" y="1371600"/>
          <a:ext cx="9128760" cy="3962400"/>
        </p:xfrm>
        <a:graphic>
          <a:graphicData uri="http://schemas.openxmlformats.org/drawingml/2006/table">
            <a:tbl>
              <a:tblPr firstRow="1" bandRow="1">
                <a:tableStyleId>{5C22544A-7EE6-4342-B048-85BDC9FD1C3A}</a:tableStyleId>
              </a:tblPr>
              <a:tblGrid>
                <a:gridCol w="2880360">
                  <a:extLst>
                    <a:ext uri="{9D8B030D-6E8A-4147-A177-3AD203B41FA5}">
                      <a16:colId xmlns:a16="http://schemas.microsoft.com/office/drawing/2014/main" val="20000"/>
                    </a:ext>
                  </a:extLst>
                </a:gridCol>
                <a:gridCol w="3205480">
                  <a:extLst>
                    <a:ext uri="{9D8B030D-6E8A-4147-A177-3AD203B41FA5}">
                      <a16:colId xmlns:a16="http://schemas.microsoft.com/office/drawing/2014/main" val="20001"/>
                    </a:ext>
                  </a:extLst>
                </a:gridCol>
                <a:gridCol w="3042920">
                  <a:extLst>
                    <a:ext uri="{9D8B030D-6E8A-4147-A177-3AD203B41FA5}">
                      <a16:colId xmlns:a16="http://schemas.microsoft.com/office/drawing/2014/main" val="20002"/>
                    </a:ext>
                  </a:extLst>
                </a:gridCol>
              </a:tblGrid>
              <a:tr h="1220645">
                <a:tc gridSpan="2">
                  <a:txBody>
                    <a:bodyPr/>
                    <a:lstStyle/>
                    <a:p>
                      <a:pPr algn="ctr"/>
                      <a:r>
                        <a:rPr lang="en-US" sz="2800" dirty="0"/>
                        <a:t>TRS and ORP members</a:t>
                      </a:r>
                    </a:p>
                  </a:txBody>
                  <a:tcPr anchor="ctr">
                    <a:lnL w="127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49742A"/>
                    </a:solidFill>
                  </a:tcPr>
                </a:tc>
                <a:tc hMerge="1">
                  <a:txBody>
                    <a:bodyPr/>
                    <a:lstStyle/>
                    <a:p>
                      <a:endParaRPr lang="en-US" dirty="0"/>
                    </a:p>
                  </a:txBody>
                  <a:tcPr/>
                </a:tc>
                <a:tc>
                  <a:txBody>
                    <a:bodyPr/>
                    <a:lstStyle/>
                    <a:p>
                      <a:pPr algn="ctr"/>
                      <a:r>
                        <a:rPr lang="en-US" sz="2800" dirty="0"/>
                        <a:t>ORP </a:t>
                      </a:r>
                      <a:br>
                        <a:rPr lang="en-US" sz="2800" dirty="0"/>
                      </a:br>
                      <a:r>
                        <a:rPr lang="en-US" sz="2800" dirty="0"/>
                        <a:t>members</a:t>
                      </a:r>
                      <a:r>
                        <a:rPr lang="en-US" sz="2800" baseline="0" dirty="0"/>
                        <a:t> only</a:t>
                      </a:r>
                      <a:endParaRPr lang="en-US" sz="2800" dirty="0"/>
                    </a:p>
                  </a:txBody>
                  <a:tcPr anchor="ctr">
                    <a:lnL w="762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49742A"/>
                    </a:solidFill>
                  </a:tcPr>
                </a:tc>
                <a:extLst>
                  <a:ext uri="{0D108BD9-81ED-4DB2-BD59-A6C34878D82A}">
                    <a16:rowId xmlns:a16="http://schemas.microsoft.com/office/drawing/2014/main" val="10000"/>
                  </a:ext>
                </a:extLst>
              </a:tr>
              <a:tr h="2741755">
                <a:tc>
                  <a:txBody>
                    <a:bodyPr/>
                    <a:lstStyle/>
                    <a:p>
                      <a:pPr algn="ctr"/>
                      <a:r>
                        <a:rPr lang="en-US" sz="2800" dirty="0"/>
                        <a:t>At</a:t>
                      </a:r>
                      <a:r>
                        <a:rPr lang="en-US" sz="2800" baseline="0" dirty="0"/>
                        <a:t> least 10 years of </a:t>
                      </a:r>
                      <a:r>
                        <a:rPr lang="en-US" sz="2800" baseline="0" dirty="0">
                          <a:solidFill>
                            <a:schemeClr val="tx1"/>
                          </a:solidFill>
                        </a:rPr>
                        <a:t>eligible</a:t>
                      </a:r>
                      <a:r>
                        <a:rPr lang="en-US" sz="2800" baseline="0" dirty="0"/>
                        <a:t> service </a:t>
                      </a:r>
                      <a:r>
                        <a:rPr lang="en-US" sz="2800" baseline="0" dirty="0">
                          <a:solidFill>
                            <a:schemeClr val="tx1"/>
                          </a:solidFill>
                        </a:rPr>
                        <a:t>credit</a:t>
                      </a:r>
                      <a:r>
                        <a:rPr lang="en-US" sz="2800" baseline="0" dirty="0"/>
                        <a:t> with a GBP agency.</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sz="2800" dirty="0"/>
                        <a:t>Last place</a:t>
                      </a:r>
                      <a:r>
                        <a:rPr lang="en-US" sz="2800" baseline="0" dirty="0"/>
                        <a:t> of public employment must be with a GBP agency. </a:t>
                      </a:r>
                      <a:endParaRPr lang="en-US" sz="2800" dirty="0"/>
                    </a:p>
                  </a:txBody>
                  <a:tcPr anchor="ctr">
                    <a:lnL w="12700" cap="flat" cmpd="sng" algn="ctr">
                      <a:solidFill>
                        <a:schemeClr val="bg1">
                          <a:lumMod val="65000"/>
                        </a:schemeClr>
                      </a:solidFill>
                      <a:prstDash val="solid"/>
                      <a:round/>
                      <a:headEnd type="none" w="med" len="med"/>
                      <a:tailEnd type="none" w="med" len="med"/>
                    </a:lnL>
                    <a:lnR w="762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sz="2800" dirty="0"/>
                        <a:t>You must have an ORP account you’re eligible to draw from.</a:t>
                      </a:r>
                    </a:p>
                  </a:txBody>
                  <a:tcPr anchor="ctr">
                    <a:lnL w="762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0" name="Content Placeholder 3"/>
          <p:cNvSpPr>
            <a:spLocks noGrp="1"/>
          </p:cNvSpPr>
          <p:nvPr>
            <p:ph idx="10"/>
          </p:nvPr>
        </p:nvSpPr>
        <p:spPr>
          <a:xfrm>
            <a:off x="457200" y="5486400"/>
            <a:ext cx="8534400" cy="723900"/>
          </a:xfrm>
        </p:spPr>
        <p:txBody>
          <a:bodyPr>
            <a:noAutofit/>
          </a:bodyPr>
          <a:lstStyle/>
          <a:p>
            <a:r>
              <a:rPr lang="en-US" sz="2200" b="1" dirty="0">
                <a:solidFill>
                  <a:srgbClr val="49742A"/>
                </a:solidFill>
                <a:latin typeface="Arial" panose="020B0604020202020204" pitchFamily="34" charset="0"/>
                <a:cs typeface="Arial" panose="020B0604020202020204" pitchFamily="34" charset="0"/>
              </a:rPr>
              <a:t>Ask your Benefits Coordinator to fill out the Retiree Insurance Enrollment Form.</a:t>
            </a:r>
          </a:p>
        </p:txBody>
      </p:sp>
      <p:cxnSp>
        <p:nvCxnSpPr>
          <p:cNvPr id="6" name="Straight Connector 5"/>
          <p:cNvCxnSpPr/>
          <p:nvPr/>
        </p:nvCxnSpPr>
        <p:spPr>
          <a:xfrm>
            <a:off x="0" y="5334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06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8878" y="224883"/>
            <a:ext cx="6705600" cy="1066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baseline="0">
                <a:solidFill>
                  <a:srgbClr val="6C3C00"/>
                </a:solidFill>
                <a:latin typeface="+mj-lt"/>
                <a:ea typeface="+mj-ea"/>
                <a:cs typeface="+mj-cs"/>
              </a:defRPr>
            </a:lvl1pPr>
          </a:lstStyle>
          <a:p>
            <a:r>
              <a:rPr lang="en-US" dirty="0">
                <a:latin typeface="Arial" panose="020B0604020202020204" pitchFamily="34" charset="0"/>
                <a:cs typeface="Arial" panose="020B0604020202020204" pitchFamily="34" charset="0"/>
              </a:rPr>
              <a:t>Retiree Insurance Premiums</a:t>
            </a:r>
            <a:endParaRPr lang="en-US" dirty="0"/>
          </a:p>
        </p:txBody>
      </p:sp>
      <p:sp>
        <p:nvSpPr>
          <p:cNvPr id="10" name="Content Placeholder 2"/>
          <p:cNvSpPr>
            <a:spLocks noGrp="1"/>
          </p:cNvSpPr>
          <p:nvPr>
            <p:ph idx="1"/>
          </p:nvPr>
        </p:nvSpPr>
        <p:spPr>
          <a:xfrm>
            <a:off x="155275" y="1472785"/>
            <a:ext cx="8760124" cy="1803815"/>
          </a:xfrm>
        </p:spPr>
        <p:txBody>
          <a:bodyPr>
            <a:noAutofit/>
          </a:bodyPr>
          <a:lstStyle/>
          <a:p>
            <a:r>
              <a:rPr lang="en-US" sz="2000" dirty="0">
                <a:latin typeface="Arial" panose="020B0604020202020204" pitchFamily="34" charset="0"/>
                <a:cs typeface="Arial" panose="020B0604020202020204" pitchFamily="34" charset="0"/>
              </a:rPr>
              <a:t>Currently, if you’re eligible for retiree health insurance, the state pays at least part of your premium. How much the state pays depends on:  </a:t>
            </a:r>
          </a:p>
          <a:p>
            <a:pPr marL="287338" indent="-287338">
              <a:buFont typeface="Arial" panose="020B0604020202020204" pitchFamily="34" charset="0"/>
              <a:buChar char="•"/>
            </a:pPr>
            <a:r>
              <a:rPr lang="en-US" sz="2000" dirty="0">
                <a:latin typeface="Arial" panose="020B0604020202020204" pitchFamily="34" charset="0"/>
                <a:cs typeface="Arial" panose="020B0604020202020204" pitchFamily="34" charset="0"/>
              </a:rPr>
              <a:t>When you started working</a:t>
            </a:r>
          </a:p>
          <a:p>
            <a:pPr marL="287338" indent="-287338">
              <a:buFont typeface="Arial" panose="020B0604020202020204" pitchFamily="34" charset="0"/>
              <a:buChar char="•"/>
            </a:pPr>
            <a:r>
              <a:rPr lang="en-US" sz="2000" dirty="0">
                <a:latin typeface="Arial" panose="020B0604020202020204" pitchFamily="34" charset="0"/>
                <a:cs typeface="Arial" panose="020B0604020202020204" pitchFamily="34" charset="0"/>
              </a:rPr>
              <a:t>How long you worked</a:t>
            </a:r>
          </a:p>
          <a:p>
            <a:pPr marL="287338" indent="-287338">
              <a:buFont typeface="Arial" panose="020B0604020202020204" pitchFamily="34" charset="0"/>
              <a:buChar char="•"/>
            </a:pPr>
            <a:r>
              <a:rPr lang="en-US" sz="2000" dirty="0">
                <a:latin typeface="Arial" panose="020B0604020202020204" pitchFamily="34" charset="0"/>
                <a:cs typeface="Arial" panose="020B0604020202020204" pitchFamily="34" charset="0"/>
              </a:rPr>
              <a:t>If you retired from full- or part-time employment</a:t>
            </a:r>
          </a:p>
        </p:txBody>
      </p:sp>
      <p:sp>
        <p:nvSpPr>
          <p:cNvPr id="11" name="Rectangle 10"/>
          <p:cNvSpPr/>
          <p:nvPr/>
        </p:nvSpPr>
        <p:spPr>
          <a:xfrm>
            <a:off x="0" y="3457702"/>
            <a:ext cx="9144000" cy="601041"/>
          </a:xfrm>
          <a:prstGeom prst="rect">
            <a:avLst/>
          </a:prstGeom>
          <a:solidFill>
            <a:srgbClr val="497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bg1"/>
                </a:solidFill>
              </a:rPr>
              <a:t>State</a:t>
            </a:r>
            <a:r>
              <a:rPr lang="en-US" sz="2100" b="1" dirty="0">
                <a:solidFill>
                  <a:srgbClr val="FF0000"/>
                </a:solidFill>
              </a:rPr>
              <a:t> </a:t>
            </a:r>
            <a:r>
              <a:rPr lang="en-US" sz="2100" b="1" dirty="0">
                <a:solidFill>
                  <a:schemeClr val="bg1"/>
                </a:solidFill>
              </a:rPr>
              <a:t>Premium</a:t>
            </a:r>
            <a:r>
              <a:rPr lang="en-US" sz="2100" b="1" dirty="0">
                <a:solidFill>
                  <a:srgbClr val="FF0000"/>
                </a:solidFill>
              </a:rPr>
              <a:t> </a:t>
            </a:r>
            <a:r>
              <a:rPr lang="en-US" sz="2100" b="1" dirty="0"/>
              <a:t>Contributions for Retirees from Full-time Employment</a:t>
            </a:r>
          </a:p>
        </p:txBody>
      </p:sp>
      <p:graphicFrame>
        <p:nvGraphicFramePr>
          <p:cNvPr id="8" name="Table 7"/>
          <p:cNvGraphicFramePr>
            <a:graphicFrameLocks noGrp="1"/>
          </p:cNvGraphicFramePr>
          <p:nvPr>
            <p:extLst>
              <p:ext uri="{D42A27DB-BD31-4B8C-83A1-F6EECF244321}">
                <p14:modId xmlns:p14="http://schemas.microsoft.com/office/powerpoint/2010/main" val="860174615"/>
              </p:ext>
            </p:extLst>
          </p:nvPr>
        </p:nvGraphicFramePr>
        <p:xfrm>
          <a:off x="457199" y="4106913"/>
          <a:ext cx="8229602" cy="2217687"/>
        </p:xfrm>
        <a:graphic>
          <a:graphicData uri="http://schemas.openxmlformats.org/drawingml/2006/table">
            <a:tbl>
              <a:tblPr firstRow="1" bandRow="1">
                <a:tableStyleId>{5C22544A-7EE6-4342-B048-85BDC9FD1C3A}</a:tableStyleId>
              </a:tblPr>
              <a:tblGrid>
                <a:gridCol w="1295401">
                  <a:extLst>
                    <a:ext uri="{9D8B030D-6E8A-4147-A177-3AD203B41FA5}">
                      <a16:colId xmlns:a16="http://schemas.microsoft.com/office/drawing/2014/main" val="2955223891"/>
                    </a:ext>
                  </a:extLst>
                </a:gridCol>
                <a:gridCol w="6934201">
                  <a:extLst>
                    <a:ext uri="{9D8B030D-6E8A-4147-A177-3AD203B41FA5}">
                      <a16:colId xmlns:a16="http://schemas.microsoft.com/office/drawing/2014/main" val="574303950"/>
                    </a:ext>
                  </a:extLst>
                </a:gridCol>
              </a:tblGrid>
              <a:tr h="1088026">
                <a:tc>
                  <a:txBody>
                    <a:bodyPr/>
                    <a:lstStyle/>
                    <a:p>
                      <a:pPr algn="ctr"/>
                      <a:r>
                        <a:rPr lang="en-US" sz="2400" b="1" dirty="0">
                          <a:solidFill>
                            <a:schemeClr val="tx1"/>
                          </a:solidFill>
                        </a:rPr>
                        <a:t>100%</a:t>
                      </a:r>
                    </a:p>
                  </a:txBody>
                  <a:tcPr anchor="ct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cs typeface="Arial" panose="020B0604020202020204" pitchFamily="34" charset="0"/>
                        </a:rPr>
                        <a:t>5 or more years of GBP participation on Sept. 1, 2014</a:t>
                      </a:r>
                      <a:r>
                        <a:rPr lang="en-US" sz="2000" b="0" dirty="0">
                          <a:solidFill>
                            <a:schemeClr val="tx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1" dirty="0">
                          <a:solidFill>
                            <a:schemeClr val="tx1"/>
                          </a:solidFill>
                          <a:latin typeface="Arial" panose="020B0604020202020204" pitchFamily="34" charset="0"/>
                          <a:cs typeface="Arial" panose="020B0604020202020204" pitchFamily="34" charset="0"/>
                        </a:rPr>
                        <a:t>or</a:t>
                      </a:r>
                      <a:r>
                        <a:rPr lang="en-US" sz="2000" b="0" dirty="0">
                          <a:solidFill>
                            <a:schemeClr val="tx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cs typeface="Arial" panose="020B0604020202020204" pitchFamily="34" charset="0"/>
                        </a:rPr>
                        <a:t>20 years of eligible service credit</a:t>
                      </a:r>
                    </a:p>
                  </a:txBody>
                  <a:tcPr marT="91440" marB="9144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1023352"/>
                  </a:ext>
                </a:extLst>
              </a:tr>
              <a:tr h="583200">
                <a:tc>
                  <a:txBody>
                    <a:bodyPr/>
                    <a:lstStyle/>
                    <a:p>
                      <a:pPr algn="ctr"/>
                      <a:r>
                        <a:rPr lang="en-US" sz="2400" b="1" dirty="0">
                          <a:solidFill>
                            <a:schemeClr val="tx1"/>
                          </a:solidFill>
                        </a:rPr>
                        <a:t>75%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15 years to 19 years 11 months of eligible service credit</a:t>
                      </a:r>
                      <a:endParaRPr lang="en-US" sz="1800" dirty="0">
                        <a:solidFill>
                          <a:schemeClr val="tx1"/>
                        </a:solidFill>
                      </a:endParaRPr>
                    </a:p>
                  </a:txBody>
                  <a:tcPr marT="137160" marB="9144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4007845"/>
                  </a:ext>
                </a:extLst>
              </a:tr>
              <a:tr h="537207">
                <a:tc>
                  <a:txBody>
                    <a:bodyPr/>
                    <a:lstStyle/>
                    <a:p>
                      <a:pPr algn="ctr"/>
                      <a:r>
                        <a:rPr lang="en-US" sz="2400" b="1" dirty="0">
                          <a:solidFill>
                            <a:schemeClr val="tx1"/>
                          </a:solidFill>
                        </a:rPr>
                        <a:t>50%</a:t>
                      </a:r>
                    </a:p>
                  </a:txBody>
                  <a:tcPr>
                    <a:lnT w="12700" cap="flat" cmpd="sng" algn="ctr">
                      <a:solidFill>
                        <a:schemeClr val="tx1"/>
                      </a:solidFill>
                      <a:prstDash val="solid"/>
                      <a:round/>
                      <a:headEnd type="none" w="med" len="med"/>
                      <a:tailEnd type="none" w="med" len="med"/>
                    </a:lnT>
                    <a:noFill/>
                  </a:tcPr>
                </a:tc>
                <a:tc>
                  <a:txBody>
                    <a:bodyPr/>
                    <a:lstStyle/>
                    <a:p>
                      <a:r>
                        <a:rPr lang="en-US" sz="1800" dirty="0">
                          <a:solidFill>
                            <a:schemeClr val="tx1"/>
                          </a:solidFill>
                          <a:latin typeface="Arial" panose="020B0604020202020204" pitchFamily="34" charset="0"/>
                          <a:cs typeface="Arial" panose="020B0604020202020204" pitchFamily="34" charset="0"/>
                        </a:rPr>
                        <a:t>10 years to 14 years 11 months of eligible service credit</a:t>
                      </a:r>
                      <a:endParaRPr lang="en-US" dirty="0">
                        <a:solidFill>
                          <a:schemeClr val="tx1"/>
                        </a:solidFill>
                      </a:endParaRPr>
                    </a:p>
                  </a:txBody>
                  <a:tcPr marT="137160" marB="9144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93849629"/>
                  </a:ext>
                </a:extLst>
              </a:tr>
            </a:tbl>
          </a:graphicData>
        </a:graphic>
      </p:graphicFrame>
    </p:spTree>
    <p:extLst>
      <p:ext uri="{BB962C8B-B14F-4D97-AF65-F5344CB8AC3E}">
        <p14:creationId xmlns:p14="http://schemas.microsoft.com/office/powerpoint/2010/main" val="1416877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705600" cy="1066800"/>
          </a:xfrm>
        </p:spPr>
        <p:txBody>
          <a:bodyPr>
            <a:noAutofit/>
          </a:bodyPr>
          <a:lstStyle/>
          <a:p>
            <a:r>
              <a:rPr lang="en-US" dirty="0">
                <a:latin typeface="Arial" panose="020B0604020202020204" pitchFamily="34" charset="0"/>
                <a:cs typeface="Arial" panose="020B0604020202020204" pitchFamily="34" charset="0"/>
              </a:rPr>
              <a:t>When am I Eligible for Retiree Health Insurance?</a:t>
            </a:r>
            <a:endParaRPr lang="en-US" dirty="0"/>
          </a:p>
        </p:txBody>
      </p:sp>
      <p:sp>
        <p:nvSpPr>
          <p:cNvPr id="5" name="Content Placeholder 2"/>
          <p:cNvSpPr>
            <a:spLocks noGrp="1"/>
          </p:cNvSpPr>
          <p:nvPr>
            <p:ph idx="1"/>
          </p:nvPr>
        </p:nvSpPr>
        <p:spPr>
          <a:xfrm>
            <a:off x="228600" y="1524000"/>
            <a:ext cx="6629400" cy="3657600"/>
          </a:xfrm>
        </p:spPr>
        <p:txBody>
          <a:bodyPr>
            <a:noAutofit/>
          </a:bodyPr>
          <a:lstStyle/>
          <a:p>
            <a:r>
              <a:rPr lang="en-US" sz="1900" b="1" dirty="0">
                <a:latin typeface="Arial" panose="020B0604020202020204" pitchFamily="34" charset="0"/>
                <a:cs typeface="Arial" panose="020B0604020202020204" pitchFamily="34" charset="0"/>
              </a:rPr>
              <a:t>Before age 65 – ERS Rule of 80 retirees</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Must have 10 years of eligible service credit</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Eligible for health and optional benefits when you retire</a:t>
            </a:r>
          </a:p>
          <a:p>
            <a:r>
              <a:rPr lang="en-US" sz="1900" b="1" dirty="0">
                <a:latin typeface="Arial" panose="020B0604020202020204" pitchFamily="34" charset="0"/>
                <a:cs typeface="Arial" panose="020B0604020202020204" pitchFamily="34" charset="0"/>
              </a:rPr>
              <a:t>Before age 65 with at least 10 years of eligible service credit but does not meet the ERS Rule of 80</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Health insurance at age 65</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Optional coverage upon retirement date (even if retiring before age 65)</a:t>
            </a:r>
          </a:p>
          <a:p>
            <a:r>
              <a:rPr lang="en-US" sz="1900" b="1" dirty="0">
                <a:latin typeface="Arial" panose="020B0604020202020204" pitchFamily="34" charset="0"/>
                <a:cs typeface="Arial" panose="020B0604020202020204" pitchFamily="34" charset="0"/>
              </a:rPr>
              <a:t>At age 65 with at least 10 years of eligible service credit</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Eligible for health and optional benefits when you retire</a:t>
            </a:r>
          </a:p>
        </p:txBody>
      </p:sp>
      <p:sp>
        <p:nvSpPr>
          <p:cNvPr id="9" name="Content Placeholder 3"/>
          <p:cNvSpPr>
            <a:spLocks noGrp="1"/>
          </p:cNvSpPr>
          <p:nvPr>
            <p:ph idx="10"/>
          </p:nvPr>
        </p:nvSpPr>
        <p:spPr>
          <a:xfrm>
            <a:off x="457200" y="5449273"/>
            <a:ext cx="8229600" cy="723900"/>
          </a:xfrm>
        </p:spPr>
        <p:txBody>
          <a:bodyPr>
            <a:noAutofit/>
          </a:bodyPr>
          <a:lstStyle/>
          <a:p>
            <a:r>
              <a:rPr lang="en-US" sz="2200" b="1" dirty="0">
                <a:solidFill>
                  <a:srgbClr val="49742A"/>
                </a:solidFill>
                <a:latin typeface="Arial" panose="020B0604020202020204" pitchFamily="34" charset="0"/>
                <a:cs typeface="Arial" panose="020B0604020202020204" pitchFamily="34" charset="0"/>
              </a:rPr>
              <a:t>Your years of eligible service credit and age determine when you’re eligible for retiree insurance benefits.</a:t>
            </a:r>
          </a:p>
        </p:txBody>
      </p:sp>
      <p:pic>
        <p:nvPicPr>
          <p:cNvPr id="8" name="Content Placeholder 12"/>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6858000" y="2590800"/>
            <a:ext cx="1981200" cy="2178225"/>
          </a:xfrm>
        </p:spPr>
      </p:pic>
      <p:cxnSp>
        <p:nvCxnSpPr>
          <p:cNvPr id="10" name="Straight Connector 9"/>
          <p:cNvCxnSpPr/>
          <p:nvPr/>
        </p:nvCxnSpPr>
        <p:spPr>
          <a:xfrm>
            <a:off x="0" y="5334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062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15200" cy="1066800"/>
          </a:xfrm>
        </p:spPr>
        <p:txBody>
          <a:bodyPr>
            <a:noAutofit/>
          </a:bodyPr>
          <a:lstStyle/>
          <a:p>
            <a:r>
              <a:rPr lang="en-US" sz="3400" dirty="0">
                <a:latin typeface="Arial" panose="020B0604020202020204" pitchFamily="34" charset="0"/>
                <a:cs typeface="Arial" panose="020B0604020202020204" pitchFamily="34" charset="0"/>
              </a:rPr>
              <a:t>Health Insurance Waiting Period</a:t>
            </a:r>
            <a:endParaRPr lang="en-US" sz="3400" dirty="0"/>
          </a:p>
        </p:txBody>
      </p:sp>
      <p:sp>
        <p:nvSpPr>
          <p:cNvPr id="7" name="Content Placeholder 2"/>
          <p:cNvSpPr>
            <a:spLocks noGrp="1"/>
          </p:cNvSpPr>
          <p:nvPr>
            <p:ph idx="1"/>
          </p:nvPr>
        </p:nvSpPr>
        <p:spPr>
          <a:xfrm>
            <a:off x="457200" y="1600199"/>
            <a:ext cx="8077200" cy="3657601"/>
          </a:xfrm>
        </p:spPr>
        <p:txBody>
          <a:bodyPr>
            <a:noAutofit/>
          </a:bodyPr>
          <a:lstStyle/>
          <a:p>
            <a:r>
              <a:rPr lang="en-US" b="1" dirty="0">
                <a:latin typeface="Arial" panose="020B0604020202020204" pitchFamily="34" charset="0"/>
                <a:cs typeface="Arial" panose="020B0604020202020204" pitchFamily="34" charset="0"/>
              </a:rPr>
              <a:t>Contributing members</a:t>
            </a:r>
            <a:r>
              <a:rPr lang="en-US" dirty="0"/>
              <a:t> – retiring directly from active employment. You won’t have a waiting period. </a:t>
            </a:r>
          </a:p>
          <a:p>
            <a:endParaRPr lang="en-US" sz="1200"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Non-contributing member</a:t>
            </a:r>
            <a:r>
              <a:rPr lang="en-US" dirty="0">
                <a:latin typeface="Arial" panose="020B0604020202020204" pitchFamily="34" charset="0"/>
                <a:cs typeface="Arial" panose="020B0604020202020204" pitchFamily="34" charset="0"/>
              </a:rPr>
              <a:t> – separating from employment before you’re eligible to retire – a waiting period will apply to your health coverage.</a:t>
            </a:r>
            <a:endParaRPr lang="en-US" b="1" dirty="0">
              <a:latin typeface="Arial" panose="020B0604020202020204" pitchFamily="34" charset="0"/>
              <a:cs typeface="Arial" panose="020B0604020202020204" pitchFamily="34" charset="0"/>
            </a:endParaRPr>
          </a:p>
        </p:txBody>
      </p:sp>
      <p:sp>
        <p:nvSpPr>
          <p:cNvPr id="10" name="Content Placeholder 3"/>
          <p:cNvSpPr>
            <a:spLocks noGrp="1"/>
          </p:cNvSpPr>
          <p:nvPr>
            <p:ph idx="10"/>
          </p:nvPr>
        </p:nvSpPr>
        <p:spPr>
          <a:xfrm>
            <a:off x="457200" y="5410200"/>
            <a:ext cx="8229600" cy="723900"/>
          </a:xfrm>
        </p:spPr>
        <p:txBody>
          <a:bodyPr>
            <a:noAutofit/>
          </a:bodyPr>
          <a:lstStyle/>
          <a:p>
            <a:r>
              <a:rPr lang="en-US" sz="2200" b="1" dirty="0">
                <a:solidFill>
                  <a:srgbClr val="49742A"/>
                </a:solidFill>
                <a:latin typeface="Arial" panose="020B0604020202020204" pitchFamily="34" charset="0"/>
                <a:cs typeface="Arial" panose="020B0604020202020204" pitchFamily="34" charset="0"/>
              </a:rPr>
              <a:t>Contact your Benefits Coordinator to determine if you’ll have a waiting period before your health benefit begins.</a:t>
            </a:r>
          </a:p>
        </p:txBody>
      </p:sp>
      <p:cxnSp>
        <p:nvCxnSpPr>
          <p:cNvPr id="8" name="Straight Connector 7"/>
          <p:cNvCxnSpPr/>
          <p:nvPr/>
        </p:nvCxnSpPr>
        <p:spPr>
          <a:xfrm>
            <a:off x="0" y="5334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062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320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Coverage Options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324284055"/>
              </p:ext>
            </p:extLst>
          </p:nvPr>
        </p:nvGraphicFramePr>
        <p:xfrm>
          <a:off x="0" y="1584207"/>
          <a:ext cx="9144000" cy="4283193"/>
        </p:xfrm>
        <a:graphic>
          <a:graphicData uri="http://schemas.openxmlformats.org/drawingml/2006/table">
            <a:tbl>
              <a:tblPr firstRow="1" bandRow="1">
                <a:tableStyleId>{EB344D84-9AFB-497E-A393-DC336BA19D2E}</a:tableStyleId>
              </a:tblPr>
              <a:tblGrid>
                <a:gridCol w="4953000">
                  <a:extLst>
                    <a:ext uri="{9D8B030D-6E8A-4147-A177-3AD203B41FA5}">
                      <a16:colId xmlns:a16="http://schemas.microsoft.com/office/drawing/2014/main" val="2708959660"/>
                    </a:ext>
                  </a:extLst>
                </a:gridCol>
                <a:gridCol w="4191000">
                  <a:extLst>
                    <a:ext uri="{9D8B030D-6E8A-4147-A177-3AD203B41FA5}">
                      <a16:colId xmlns:a16="http://schemas.microsoft.com/office/drawing/2014/main" val="3009659524"/>
                    </a:ext>
                  </a:extLst>
                </a:gridCol>
              </a:tblGrid>
              <a:tr h="407815">
                <a:tc>
                  <a:txBody>
                    <a:bodyPr/>
                    <a:lstStyle/>
                    <a:p>
                      <a:pPr algn="ctr"/>
                      <a:r>
                        <a:rPr lang="en-US" sz="2000" dirty="0"/>
                        <a:t>Active</a:t>
                      </a:r>
                      <a:r>
                        <a:rPr lang="en-US" sz="2000" baseline="0" dirty="0"/>
                        <a:t> Benefits</a:t>
                      </a:r>
                      <a:endParaRPr lang="en-US"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49742A"/>
                    </a:solidFill>
                  </a:tcPr>
                </a:tc>
                <a:tc>
                  <a:txBody>
                    <a:bodyPr/>
                    <a:lstStyle/>
                    <a:p>
                      <a:pPr algn="ctr"/>
                      <a:r>
                        <a:rPr lang="en-US" sz="2000" dirty="0"/>
                        <a:t>Retiree benefits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49742A"/>
                    </a:solidFill>
                  </a:tcPr>
                </a:tc>
                <a:extLst>
                  <a:ext uri="{0D108BD9-81ED-4DB2-BD59-A6C34878D82A}">
                    <a16:rowId xmlns:a16="http://schemas.microsoft.com/office/drawing/2014/main" val="3728149745"/>
                  </a:ext>
                </a:extLst>
              </a:tr>
              <a:tr h="574641">
                <a:tc>
                  <a:txBody>
                    <a:bodyPr/>
                    <a:lstStyle/>
                    <a:p>
                      <a:pPr algn="ctr"/>
                      <a:r>
                        <a:rPr lang="en-US" sz="1800" dirty="0"/>
                        <a:t>Health + $5,000</a:t>
                      </a:r>
                      <a:r>
                        <a:rPr lang="en-US" sz="1800" baseline="0" dirty="0"/>
                        <a:t> basic term life + </a:t>
                      </a:r>
                      <a:br>
                        <a:rPr lang="en-US" sz="1800" baseline="0" dirty="0"/>
                      </a:br>
                      <a:r>
                        <a:rPr lang="en-US" sz="1800" baseline="0" dirty="0"/>
                        <a:t>prescription benefits</a:t>
                      </a:r>
                      <a:endParaRPr lang="en-US" sz="1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800" dirty="0"/>
                        <a:t>Health + $2,500 basic term life + prescription benefits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6989051"/>
                  </a:ext>
                </a:extLst>
              </a:tr>
              <a:tr h="407815">
                <a:tc gridSpan="2">
                  <a:txBody>
                    <a:bodyPr/>
                    <a:lstStyle/>
                    <a:p>
                      <a:pPr algn="ctr"/>
                      <a:r>
                        <a:rPr lang="en-US" sz="1800" dirty="0"/>
                        <a:t>Dental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3170792379"/>
                  </a:ext>
                </a:extLst>
              </a:tr>
              <a:tr h="407815">
                <a:tc gridSpan="2">
                  <a:txBody>
                    <a:bodyPr/>
                    <a:lstStyle/>
                    <a:p>
                      <a:pPr algn="ctr"/>
                      <a:r>
                        <a:rPr lang="en-US" sz="1800" dirty="0"/>
                        <a:t>Vision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658236228"/>
                  </a:ext>
                </a:extLst>
              </a:tr>
              <a:tr h="574641">
                <a:tc>
                  <a:txBody>
                    <a:bodyPr/>
                    <a:lstStyle/>
                    <a:p>
                      <a:pPr algn="ctr"/>
                      <a:r>
                        <a:rPr lang="en-US" sz="1800" dirty="0"/>
                        <a:t>Optional Term Life: Elections 1 – 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800" dirty="0">
                          <a:solidFill>
                            <a:schemeClr val="tx1"/>
                          </a:solidFill>
                        </a:rPr>
                        <a:t>Optional Term Life: Elections 1 – 2; </a:t>
                      </a:r>
                      <a:r>
                        <a:rPr lang="en-US" sz="1800" baseline="0" dirty="0">
                          <a:solidFill>
                            <a:schemeClr val="tx1"/>
                          </a:solidFill>
                        </a:rPr>
                        <a:t>Retiree Fixed </a:t>
                      </a:r>
                      <a:r>
                        <a:rPr lang="en-US" sz="1800" dirty="0">
                          <a:solidFill>
                            <a:schemeClr val="tx1"/>
                          </a:solidFill>
                        </a:rPr>
                        <a:t>$10,</a:t>
                      </a:r>
                      <a:r>
                        <a:rPr lang="en-US" sz="1800" baseline="0" dirty="0">
                          <a:solidFill>
                            <a:schemeClr val="tx1"/>
                          </a:solidFill>
                        </a:rPr>
                        <a:t>000 Optional Life</a:t>
                      </a:r>
                      <a:endParaRPr lang="en-US" sz="1800" dirty="0">
                        <a:solidFill>
                          <a:schemeClr val="tx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43463551"/>
                  </a:ext>
                </a:extLst>
              </a:tr>
              <a:tr h="407815">
                <a:tc>
                  <a:txBody>
                    <a:bodyPr/>
                    <a:lstStyle/>
                    <a:p>
                      <a:pPr algn="ctr"/>
                      <a:r>
                        <a:rPr lang="en-US" sz="1800" dirty="0"/>
                        <a:t>Dependent Term Life – $5,</a:t>
                      </a:r>
                      <a:r>
                        <a:rPr lang="en-US" sz="1800" baseline="0" dirty="0"/>
                        <a:t>000</a:t>
                      </a:r>
                      <a:endParaRPr lang="en-US" sz="1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800" dirty="0"/>
                        <a:t>Dependent Term Life – $2,500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4014700"/>
                  </a:ext>
                </a:extLst>
              </a:tr>
              <a:tr h="407815">
                <a:tc>
                  <a:txBody>
                    <a:bodyPr/>
                    <a:lstStyle/>
                    <a:p>
                      <a:pPr algn="ctr"/>
                      <a:r>
                        <a:rPr lang="en-US" sz="1800" dirty="0"/>
                        <a:t>TexFlex</a:t>
                      </a:r>
                      <a:r>
                        <a:rPr lang="en-US" sz="1800" baseline="0" dirty="0"/>
                        <a:t> – HCRA, DCRA,LFSA</a:t>
                      </a:r>
                      <a:endParaRPr lang="en-US" sz="1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800" dirty="0" err="1"/>
                        <a:t>TexFlex</a:t>
                      </a:r>
                      <a:r>
                        <a:rPr lang="en-US" sz="1800" baseline="0" dirty="0"/>
                        <a:t> </a:t>
                      </a:r>
                      <a:r>
                        <a:rPr lang="en-US" sz="1800" dirty="0"/>
                        <a:t>–</a:t>
                      </a:r>
                      <a:r>
                        <a:rPr lang="en-US" sz="1800" baseline="0" dirty="0"/>
                        <a:t> COBRA</a:t>
                      </a:r>
                      <a:endParaRPr lang="en-US" sz="1800" dirty="0">
                        <a:solidFill>
                          <a:srgbClr val="FF0000"/>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11995834"/>
                  </a:ext>
                </a:extLst>
              </a:tr>
              <a:tr h="407815">
                <a:tc>
                  <a:txBody>
                    <a:bodyPr/>
                    <a:lstStyle/>
                    <a:p>
                      <a:pPr algn="ctr"/>
                      <a:r>
                        <a:rPr lang="en-US" sz="1800" dirty="0"/>
                        <a:t>Disability benefits (short-term</a:t>
                      </a:r>
                      <a:r>
                        <a:rPr lang="en-US" sz="1800" baseline="0" dirty="0"/>
                        <a:t> and long-term)</a:t>
                      </a:r>
                      <a:endParaRPr lang="en-US" sz="1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2">
                  <a:txBody>
                    <a:bodyPr/>
                    <a:lstStyle/>
                    <a:p>
                      <a:pPr algn="ctr"/>
                      <a:r>
                        <a:rPr lang="en-US" sz="1800" dirty="0"/>
                        <a:t>N/A</a:t>
                      </a:r>
                      <a:endParaRPr lang="en-US" sz="2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753695"/>
                  </a:ext>
                </a:extLst>
              </a:tr>
              <a:tr h="556143">
                <a:tc>
                  <a:txBody>
                    <a:bodyPr/>
                    <a:lstStyle/>
                    <a:p>
                      <a:pPr algn="ctr"/>
                      <a:r>
                        <a:rPr lang="en-US" sz="1800" dirty="0"/>
                        <a:t>Accidental Death and Dismemberment (AD&amp;D)</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4055819806"/>
                  </a:ext>
                </a:extLst>
              </a:tr>
            </a:tbl>
          </a:graphicData>
        </a:graphic>
      </p:graphicFrame>
      <p:sp>
        <p:nvSpPr>
          <p:cNvPr id="6" name="Content Placeholder 3"/>
          <p:cNvSpPr>
            <a:spLocks noGrp="1"/>
          </p:cNvSpPr>
          <p:nvPr>
            <p:ph idx="10"/>
          </p:nvPr>
        </p:nvSpPr>
        <p:spPr>
          <a:xfrm>
            <a:off x="685800" y="5943600"/>
            <a:ext cx="7467600" cy="342900"/>
          </a:xfrm>
        </p:spPr>
        <p:txBody>
          <a:bodyPr>
            <a:noAutofit/>
          </a:bodyPr>
          <a:lstStyle/>
          <a:p>
            <a:r>
              <a:rPr lang="en-US" sz="2000" dirty="0">
                <a:latin typeface="Arial" panose="020B0604020202020204" pitchFamily="34" charset="0"/>
                <a:cs typeface="Arial" panose="020B0604020202020204" pitchFamily="34" charset="0"/>
              </a:rPr>
              <a:t>30-day window to elect or make changes to your retiree benefits</a:t>
            </a:r>
            <a:endParaRPr lang="en-US" sz="2000"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3928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391400" cy="1143000"/>
          </a:xfrm>
        </p:spPr>
        <p:txBody>
          <a:bodyPr>
            <a:noAutofit/>
          </a:bodyPr>
          <a:lstStyle/>
          <a:p>
            <a:r>
              <a:rPr lang="en-US" sz="3500" dirty="0"/>
              <a:t>Paying Your Insurance Premiums</a:t>
            </a:r>
          </a:p>
        </p:txBody>
      </p:sp>
      <p:sp>
        <p:nvSpPr>
          <p:cNvPr id="4" name="Content Placeholder 3"/>
          <p:cNvSpPr>
            <a:spLocks noGrp="1"/>
          </p:cNvSpPr>
          <p:nvPr>
            <p:ph idx="10"/>
          </p:nvPr>
        </p:nvSpPr>
        <p:spPr>
          <a:xfrm>
            <a:off x="228600" y="1524000"/>
            <a:ext cx="8229600" cy="4724400"/>
          </a:xfrm>
        </p:spPr>
        <p:txBody>
          <a:bodyPr>
            <a:normAutofit fontScale="92500"/>
          </a:bodyPr>
          <a:lstStyle/>
          <a:p>
            <a:r>
              <a:rPr lang="en-US" dirty="0"/>
              <a:t>You have the following options:</a:t>
            </a:r>
          </a:p>
          <a:p>
            <a:endParaRPr lang="en-US" dirty="0"/>
          </a:p>
          <a:p>
            <a:pPr marL="342900" indent="-228600">
              <a:buFont typeface="Arial" panose="020B0604020202020204" pitchFamily="34" charset="0"/>
              <a:buChar char="•"/>
            </a:pPr>
            <a:r>
              <a:rPr lang="en-US" dirty="0"/>
              <a:t>request to have your premiums deducted from your monthly TRS annuity check (TRS retirees only); or</a:t>
            </a:r>
          </a:p>
          <a:p>
            <a:pPr marL="342900" indent="-228600">
              <a:buFont typeface="Arial" panose="020B0604020202020204" pitchFamily="34" charset="0"/>
              <a:buChar char="•"/>
            </a:pPr>
            <a:endParaRPr lang="en-US" dirty="0"/>
          </a:p>
          <a:p>
            <a:pPr marL="342900" indent="-228600">
              <a:buFont typeface="Arial" panose="020B0604020202020204" pitchFamily="34" charset="0"/>
              <a:buChar char="•"/>
            </a:pPr>
            <a:r>
              <a:rPr lang="en-US" dirty="0"/>
              <a:t>set up automatic withdrawal to have monthly premiums drafted from a bank account</a:t>
            </a:r>
          </a:p>
          <a:p>
            <a:pPr marL="114300"/>
            <a:endParaRPr lang="en-US" dirty="0"/>
          </a:p>
          <a:p>
            <a:pPr marL="457200" indent="-457200">
              <a:buFont typeface="Arial" panose="020B0604020202020204" pitchFamily="34" charset="0"/>
              <a:buChar char="•"/>
            </a:pPr>
            <a:r>
              <a:rPr lang="en-US" dirty="0"/>
              <a:t>send a check or money order directly to ERS. Payments are due on the 1</a:t>
            </a:r>
            <a:r>
              <a:rPr lang="en-US" baseline="30000" dirty="0"/>
              <a:t>st</a:t>
            </a:r>
            <a:r>
              <a:rPr lang="en-US" dirty="0"/>
              <a:t> of each month;</a:t>
            </a:r>
          </a:p>
          <a:p>
            <a:endParaRPr lang="en-US" dirty="0"/>
          </a:p>
        </p:txBody>
      </p:sp>
    </p:spTree>
    <p:extLst>
      <p:ext uri="{BB962C8B-B14F-4D97-AF65-F5344CB8AC3E}">
        <p14:creationId xmlns:p14="http://schemas.microsoft.com/office/powerpoint/2010/main" val="387441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Medicare and Your State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Health Insurance</a:t>
            </a:r>
            <a:endParaRPr lang="en-US" dirty="0"/>
          </a:p>
        </p:txBody>
      </p:sp>
      <p:sp>
        <p:nvSpPr>
          <p:cNvPr id="8" name="Content Placeholder 2"/>
          <p:cNvSpPr>
            <a:spLocks noGrp="1"/>
          </p:cNvSpPr>
          <p:nvPr>
            <p:ph idx="1"/>
          </p:nvPr>
        </p:nvSpPr>
        <p:spPr>
          <a:xfrm>
            <a:off x="457200" y="1600200"/>
            <a:ext cx="4343400" cy="3331128"/>
          </a:xfrm>
        </p:spPr>
        <p:txBody>
          <a:bodyPr>
            <a:normAutofit lnSpcReduction="10000"/>
          </a:bodyPr>
          <a:lstStyle/>
          <a:p>
            <a:pPr marL="228600" indent="-228600">
              <a:buFont typeface="Arial" panose="020B0604020202020204" pitchFamily="34" charset="0"/>
              <a:buChar char="•"/>
            </a:pPr>
            <a:r>
              <a:rPr lang="en-US" dirty="0">
                <a:latin typeface="Arial" panose="020B0604020202020204" pitchFamily="34" charset="0"/>
                <a:cs typeface="Arial" panose="020B0604020202020204" pitchFamily="34" charset="0"/>
              </a:rPr>
              <a:t>Retirees turning age 65 or eligible for Medicare due to disability - sign up for Medicare Parts A and B </a:t>
            </a:r>
          </a:p>
          <a:p>
            <a:pPr marL="228600" indent="-2286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dirty="0"/>
              <a:t>Provide ERS with your Medicare information</a:t>
            </a:r>
          </a:p>
        </p:txBody>
      </p:sp>
      <p:sp>
        <p:nvSpPr>
          <p:cNvPr id="13" name="Content Placeholder 3"/>
          <p:cNvSpPr>
            <a:spLocks noGrp="1"/>
          </p:cNvSpPr>
          <p:nvPr>
            <p:ph idx="10"/>
          </p:nvPr>
        </p:nvSpPr>
        <p:spPr>
          <a:xfrm>
            <a:off x="457200" y="5410200"/>
            <a:ext cx="8172450" cy="793234"/>
          </a:xfrm>
        </p:spPr>
        <p:txBody>
          <a:bodyPr>
            <a:noAutofit/>
          </a:bodyPr>
          <a:lstStyle/>
          <a:p>
            <a:r>
              <a:rPr lang="en-US" sz="2400" b="1" dirty="0">
                <a:solidFill>
                  <a:srgbClr val="49742A"/>
                </a:solidFill>
              </a:rPr>
              <a:t>Your state health insurance is no longer primary once you’re retired and eligible for Medicare.</a:t>
            </a:r>
            <a:endParaRPr lang="en-US" sz="1800" b="1" dirty="0">
              <a:solidFill>
                <a:srgbClr val="49742A"/>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33205" y="2207604"/>
            <a:ext cx="2895600" cy="675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88768" y="3719303"/>
            <a:ext cx="2859087" cy="110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p:nvCxnSpPr>
        <p:spPr>
          <a:xfrm>
            <a:off x="5029200" y="3357627"/>
            <a:ext cx="3581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5334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00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Medicare and Your State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Health Insurance</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4584" y="2486940"/>
            <a:ext cx="3670032" cy="459900"/>
          </a:xfrm>
          <a:prstGeom prst="rect">
            <a:avLst/>
          </a:prstGeom>
        </p:spPr>
      </p:pic>
      <p:sp>
        <p:nvSpPr>
          <p:cNvPr id="4" name="TextBox 3"/>
          <p:cNvSpPr txBox="1"/>
          <p:nvPr/>
        </p:nvSpPr>
        <p:spPr>
          <a:xfrm>
            <a:off x="457200" y="1590675"/>
            <a:ext cx="4191000" cy="4124206"/>
          </a:xfrm>
          <a:prstGeom prst="rect">
            <a:avLst/>
          </a:prstGeom>
        </p:spPr>
        <p:txBody>
          <a:bodyPr wrap="square" rtlCol="0">
            <a:spAutoFit/>
          </a:bodyPr>
          <a:lstStyle/>
          <a:p>
            <a:r>
              <a:rPr lang="en-US" sz="2800" dirty="0"/>
              <a:t>If you are not eligible for free Medicare Part A: </a:t>
            </a:r>
          </a:p>
          <a:p>
            <a:endParaRPr lang="en-US" sz="2800" dirty="0"/>
          </a:p>
          <a:p>
            <a:pPr marL="285750" indent="-285750">
              <a:buFont typeface="Arial" panose="020B0604020202020204" pitchFamily="34" charset="0"/>
              <a:buChar char="•"/>
            </a:pPr>
            <a:r>
              <a:rPr lang="en-US" sz="2800" dirty="0"/>
              <a:t>HealthSelect Secondary as health insurance option </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800" dirty="0"/>
              <a:t>Provide SSA letter to Blue Cross and Blue Shield of Texas  </a:t>
            </a: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88768" y="3719303"/>
            <a:ext cx="2859087" cy="110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5029200" y="3357627"/>
            <a:ext cx="35814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066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858000" cy="1066800"/>
          </a:xfrm>
        </p:spPr>
        <p:txBody>
          <a:bodyPr>
            <a:noAutofit/>
          </a:bodyPr>
          <a:lstStyle/>
          <a:p>
            <a:r>
              <a:rPr lang="en-US" sz="3400" dirty="0">
                <a:latin typeface="Arial" panose="020B0604020202020204" pitchFamily="34" charset="0"/>
                <a:cs typeface="Arial" panose="020B0604020202020204" pitchFamily="34" charset="0"/>
              </a:rPr>
              <a:t>Returning to Employment</a:t>
            </a:r>
            <a:endParaRPr lang="en-US" sz="3400" dirty="0"/>
          </a:p>
        </p:txBody>
      </p:sp>
      <p:sp>
        <p:nvSpPr>
          <p:cNvPr id="8" name="Content Placeholder 2"/>
          <p:cNvSpPr>
            <a:spLocks noGrp="1"/>
          </p:cNvSpPr>
          <p:nvPr>
            <p:ph idx="1"/>
          </p:nvPr>
        </p:nvSpPr>
        <p:spPr>
          <a:xfrm>
            <a:off x="228600" y="1524000"/>
            <a:ext cx="6096000" cy="4800600"/>
          </a:xfrm>
        </p:spPr>
        <p:txBody>
          <a:bodyPr>
            <a:normAutofit fontScale="92500" lnSpcReduction="20000"/>
          </a:bodyPr>
          <a:lstStyle/>
          <a:p>
            <a:pPr marL="457200" indent="-457200">
              <a:buFont typeface="Arial" panose="020B0604020202020204" pitchFamily="34" charset="0"/>
              <a:buChar char="•"/>
            </a:pPr>
            <a:r>
              <a:rPr lang="en-US" dirty="0"/>
              <a:t>Contact TRS if you retired through TRS and are returning to work with a higher education institution</a:t>
            </a:r>
          </a:p>
          <a:p>
            <a:r>
              <a:rPr lang="en-US" sz="1100" dirty="0"/>
              <a:t> </a:t>
            </a:r>
          </a:p>
          <a:p>
            <a:pPr marL="457200" indent="-457200">
              <a:buFont typeface="Arial" panose="020B0604020202020204" pitchFamily="34" charset="0"/>
              <a:buChar char="•"/>
            </a:pPr>
            <a:r>
              <a:rPr lang="en-US" dirty="0"/>
              <a:t>If you combined TRS and ERS service when you retired under TRS, you’ll have a 30 day waiting period before you can return to work for a higher education institution</a:t>
            </a:r>
          </a:p>
          <a:p>
            <a:pPr marL="228600" indent="-228600">
              <a:buFont typeface="Arial" panose="020B0604020202020204" pitchFamily="34" charset="0"/>
              <a:buChar char="•"/>
            </a:pPr>
            <a:endParaRPr lang="en-US" sz="1100" dirty="0"/>
          </a:p>
          <a:p>
            <a:pPr marL="457200" indent="-457200">
              <a:buFont typeface="Arial" panose="020B0604020202020204" pitchFamily="34" charset="0"/>
              <a:buChar char="•"/>
            </a:pPr>
            <a:r>
              <a:rPr lang="en-US" dirty="0"/>
              <a:t>If you combined TRS and ERS service when you retired under ERS, you’ll have a 90 day waiting period before you can return to work for an ERS state agency. </a:t>
            </a:r>
          </a:p>
        </p:txBody>
      </p:sp>
      <p:pic>
        <p:nvPicPr>
          <p:cNvPr id="6" name="Content Placeholder 12"/>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6705600" y="2590800"/>
            <a:ext cx="1981200" cy="2178225"/>
          </a:xfrm>
        </p:spPr>
      </p:pic>
    </p:spTree>
    <p:extLst>
      <p:ext uri="{BB962C8B-B14F-4D97-AF65-F5344CB8AC3E}">
        <p14:creationId xmlns:p14="http://schemas.microsoft.com/office/powerpoint/2010/main" val="137855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Ready, Set, Retire!</a:t>
            </a:r>
          </a:p>
        </p:txBody>
      </p:sp>
      <p:sp>
        <p:nvSpPr>
          <p:cNvPr id="3" name="Content Placeholder 2"/>
          <p:cNvSpPr>
            <a:spLocks noGrp="1"/>
          </p:cNvSpPr>
          <p:nvPr>
            <p:ph idx="1"/>
          </p:nvPr>
        </p:nvSpPr>
        <p:spPr>
          <a:xfrm>
            <a:off x="457200" y="1600200"/>
            <a:ext cx="5562600" cy="4648199"/>
          </a:xfrm>
        </p:spPr>
        <p:txBody>
          <a:bodyPr>
            <a:normAutofit fontScale="92500"/>
          </a:bodyPr>
          <a:lstStyle/>
          <a:p>
            <a:r>
              <a:rPr lang="en-US" sz="3500" b="1" dirty="0">
                <a:latin typeface="Arial" panose="020B0604020202020204" pitchFamily="34" charset="0"/>
                <a:cs typeface="Arial" panose="020B0604020202020204" pitchFamily="34" charset="0"/>
              </a:rPr>
              <a:t>Topics:</a:t>
            </a:r>
          </a:p>
          <a:p>
            <a:pPr marL="342900" indent="-228600">
              <a:buFont typeface="Arial" panose="020B0604020202020204" pitchFamily="34" charset="0"/>
              <a:buChar char="•"/>
            </a:pPr>
            <a:r>
              <a:rPr lang="en-US" sz="3000" dirty="0">
                <a:latin typeface="Arial" panose="020B0604020202020204" pitchFamily="34" charset="0"/>
                <a:cs typeface="Arial" panose="020B0604020202020204" pitchFamily="34" charset="0"/>
              </a:rPr>
              <a:t>Retirement benefit</a:t>
            </a:r>
          </a:p>
          <a:p>
            <a:pPr marL="342900" indent="-228600">
              <a:buFont typeface="Arial" panose="020B0604020202020204" pitchFamily="34" charset="0"/>
              <a:buChar char="•"/>
            </a:pPr>
            <a:r>
              <a:rPr lang="en-US" sz="3000" dirty="0">
                <a:latin typeface="Arial" panose="020B0604020202020204" pitchFamily="34" charset="0"/>
                <a:cs typeface="Arial" panose="020B0604020202020204" pitchFamily="34" charset="0"/>
              </a:rPr>
              <a:t>Retirement options </a:t>
            </a:r>
          </a:p>
          <a:p>
            <a:pPr marL="342900" indent="-228600">
              <a:buFont typeface="Arial" panose="020B0604020202020204" pitchFamily="34" charset="0"/>
              <a:buChar char="•"/>
            </a:pPr>
            <a:r>
              <a:rPr lang="en-US" sz="3000" dirty="0">
                <a:latin typeface="Arial" panose="020B0604020202020204" pitchFamily="34" charset="0"/>
                <a:cs typeface="Arial" panose="020B0604020202020204" pitchFamily="34" charset="0"/>
              </a:rPr>
              <a:t>Insurance eligibility</a:t>
            </a:r>
          </a:p>
          <a:p>
            <a:pPr marL="342900" indent="-228600" fontAlgn="t">
              <a:buFont typeface="Arial" panose="020B0604020202020204" pitchFamily="34" charset="0"/>
              <a:buChar char="•"/>
            </a:pPr>
            <a:r>
              <a:rPr lang="en-US" sz="3000" dirty="0">
                <a:latin typeface="Arial" panose="020B0604020202020204" pitchFamily="34" charset="0"/>
                <a:cs typeface="Arial" panose="020B0604020202020204" pitchFamily="34" charset="0"/>
              </a:rPr>
              <a:t>Retiree coverage options</a:t>
            </a:r>
          </a:p>
          <a:p>
            <a:pPr marL="342900" indent="-228600" fontAlgn="t">
              <a:buFont typeface="Arial" panose="020B0604020202020204" pitchFamily="34" charset="0"/>
              <a:buChar char="•"/>
            </a:pPr>
            <a:r>
              <a:rPr lang="en-US" sz="3000" dirty="0">
                <a:latin typeface="Arial" panose="020B0604020202020204" pitchFamily="34" charset="0"/>
                <a:cs typeface="Arial" panose="020B0604020202020204" pitchFamily="34" charset="0"/>
              </a:rPr>
              <a:t>Medicare and your state health insurance</a:t>
            </a:r>
          </a:p>
          <a:p>
            <a:pPr marL="342900" indent="-228600" fontAlgn="t">
              <a:buFont typeface="Arial" panose="020B0604020202020204" pitchFamily="34" charset="0"/>
              <a:buChar char="•"/>
            </a:pPr>
            <a:r>
              <a:rPr lang="en-US" sz="3000" dirty="0">
                <a:latin typeface="Arial" panose="020B0604020202020204" pitchFamily="34" charset="0"/>
                <a:cs typeface="Arial" panose="020B0604020202020204" pitchFamily="34" charset="0"/>
              </a:rPr>
              <a:t>Returning to state employment</a:t>
            </a:r>
          </a:p>
          <a:p>
            <a:pPr marL="342900" indent="-228600" fontAlgn="t">
              <a:buFont typeface="Arial" panose="020B0604020202020204" pitchFamily="34" charset="0"/>
              <a:buChar char="•"/>
            </a:pPr>
            <a:r>
              <a:rPr lang="en-US" sz="3000" dirty="0">
                <a:latin typeface="Arial" panose="020B0604020202020204" pitchFamily="34" charset="0"/>
                <a:cs typeface="Arial" panose="020B0604020202020204" pitchFamily="34" charset="0"/>
              </a:rPr>
              <a:t>Resources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1438" t="7795" r="22044" b="14247"/>
          <a:stretch/>
        </p:blipFill>
        <p:spPr>
          <a:xfrm>
            <a:off x="6553200" y="2667000"/>
            <a:ext cx="2209800" cy="3048000"/>
          </a:xfrm>
          <a:prstGeom prst="rect">
            <a:avLst/>
          </a:prstGeom>
        </p:spPr>
      </p:pic>
    </p:spTree>
    <p:extLst>
      <p:ext uri="{BB962C8B-B14F-4D97-AF65-F5344CB8AC3E}">
        <p14:creationId xmlns:p14="http://schemas.microsoft.com/office/powerpoint/2010/main" val="319827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705600" cy="1066800"/>
          </a:xfrm>
        </p:spPr>
        <p:txBody>
          <a:bodyPr>
            <a:noAutofit/>
          </a:bodyPr>
          <a:lstStyle/>
          <a:p>
            <a:r>
              <a:rPr lang="en-US" dirty="0"/>
              <a:t>Benefits Options for           Return-To-Work Retirees</a:t>
            </a:r>
          </a:p>
        </p:txBody>
      </p:sp>
      <p:sp>
        <p:nvSpPr>
          <p:cNvPr id="3" name="Content Placeholder 2"/>
          <p:cNvSpPr>
            <a:spLocks noGrp="1"/>
          </p:cNvSpPr>
          <p:nvPr>
            <p:ph idx="1"/>
          </p:nvPr>
        </p:nvSpPr>
        <p:spPr>
          <a:xfrm>
            <a:off x="457200" y="1600201"/>
            <a:ext cx="4648200" cy="4571999"/>
          </a:xfrm>
        </p:spPr>
        <p:txBody>
          <a:bodyPr>
            <a:normAutofit/>
          </a:bodyPr>
          <a:lstStyle/>
          <a:p>
            <a:pPr marL="228600" indent="-228600">
              <a:buFont typeface="Arial" panose="020B0604020202020204" pitchFamily="34" charset="0"/>
              <a:buChar char="•"/>
            </a:pPr>
            <a:r>
              <a:rPr lang="en-US" dirty="0"/>
              <a:t>You can elect active employee benefits like disability insurance, TexFlex and life insurance options not available to retirees.</a:t>
            </a:r>
          </a:p>
          <a:p>
            <a:pPr marL="228600" indent="-228600">
              <a:buFont typeface="Arial" panose="020B0604020202020204" pitchFamily="34" charset="0"/>
              <a:buChar char="•"/>
            </a:pPr>
            <a:endParaRPr lang="en-US" sz="1000" dirty="0"/>
          </a:p>
          <a:p>
            <a:pPr marL="228600" indent="-228600">
              <a:buFont typeface="Arial" panose="020B0604020202020204" pitchFamily="34" charset="0"/>
              <a:buChar char="•"/>
            </a:pPr>
            <a:r>
              <a:rPr lang="en-US" dirty="0"/>
              <a:t>You can contribute to Texa$aver (if your college or university participates.)</a:t>
            </a:r>
          </a:p>
          <a:p>
            <a:pPr marL="228600" indent="-228600"/>
            <a:endParaRPr lang="en-US" dirty="0"/>
          </a:p>
          <a:p>
            <a:pPr marL="228600" indent="-228600">
              <a:buFont typeface="Arial" panose="020B0604020202020204" pitchFamily="34" charset="0"/>
              <a:buChar char="•"/>
            </a:pPr>
            <a:endParaRPr lang="en-US" dirty="0"/>
          </a:p>
        </p:txBody>
      </p:sp>
      <p:pic>
        <p:nvPicPr>
          <p:cNvPr id="13" name="Content Placeholder 12"/>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5791200" y="4116646"/>
            <a:ext cx="2703334" cy="674429"/>
          </a:xfrm>
        </p:spPr>
      </p:pic>
      <p:pic>
        <p:nvPicPr>
          <p:cNvPr id="14" name="Content Placeholder 12"/>
          <p:cNvPicPr>
            <a:picLocks noGrp="1" noChangeAspect="1"/>
          </p:cNvPicPr>
          <p:nvPr>
            <p:ph idx="11"/>
          </p:nvPr>
        </p:nvPicPr>
        <p:blipFill>
          <a:blip r:embed="rId4" cstate="print">
            <a:extLst>
              <a:ext uri="{28A0092B-C50C-407E-A947-70E740481C1C}">
                <a14:useLocalDpi xmlns:a14="http://schemas.microsoft.com/office/drawing/2010/main" val="0"/>
              </a:ext>
            </a:extLst>
          </a:blip>
          <a:stretch>
            <a:fillRect/>
          </a:stretch>
        </p:blipFill>
        <p:spPr>
          <a:xfrm>
            <a:off x="5791200" y="2609834"/>
            <a:ext cx="2703334" cy="448941"/>
          </a:xfrm>
        </p:spPr>
      </p:pic>
      <p:cxnSp>
        <p:nvCxnSpPr>
          <p:cNvPr id="7" name="Straight Connector 6"/>
          <p:cNvCxnSpPr/>
          <p:nvPr/>
        </p:nvCxnSpPr>
        <p:spPr>
          <a:xfrm>
            <a:off x="5715000" y="3505200"/>
            <a:ext cx="28956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482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422624"/>
            <a:ext cx="9144000" cy="4953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Discount Purchase Program</a:t>
            </a:r>
          </a:p>
        </p:txBody>
      </p:sp>
      <p:pic>
        <p:nvPicPr>
          <p:cNvPr id="13" name="Content Placeholder 12" descr="treat yourself to cool deals graphic"/>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8851"/>
          <a:stretch/>
        </p:blipFill>
        <p:spPr>
          <a:xfrm>
            <a:off x="0" y="1752600"/>
            <a:ext cx="3923867" cy="4267200"/>
          </a:xfrm>
        </p:spPr>
      </p:pic>
      <p:pic>
        <p:nvPicPr>
          <p:cNvPr id="15" name="Content Placeholder 14" descr="Discount Purchase Program logo"/>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4343400" y="1676401"/>
            <a:ext cx="2503578" cy="685799"/>
          </a:xfrm>
        </p:spPr>
      </p:pic>
      <p:sp>
        <p:nvSpPr>
          <p:cNvPr id="5" name="Content Placeholder 4"/>
          <p:cNvSpPr>
            <a:spLocks noGrp="1"/>
          </p:cNvSpPr>
          <p:nvPr>
            <p:ph idx="11"/>
          </p:nvPr>
        </p:nvSpPr>
        <p:spPr>
          <a:xfrm>
            <a:off x="4267200" y="2514600"/>
            <a:ext cx="4876800" cy="2590800"/>
          </a:xfrm>
        </p:spPr>
        <p:txBody>
          <a:bodyPr>
            <a:normAutofit lnSpcReduction="10000"/>
          </a:bodyPr>
          <a:lstStyle/>
          <a:p>
            <a:r>
              <a:rPr lang="en-US" sz="3200" b="1" dirty="0">
                <a:latin typeface="Arial" panose="020B0604020202020204" pitchFamily="34" charset="0"/>
                <a:cs typeface="Arial" panose="020B0604020202020204" pitchFamily="34" charset="0"/>
              </a:rPr>
              <a:t>Ready to Save?</a:t>
            </a:r>
          </a:p>
          <a:p>
            <a:pPr marL="342900" indent="-228600">
              <a:buFont typeface="Arial" panose="020B0604020202020204" pitchFamily="34" charset="0"/>
              <a:buChar char="•"/>
            </a:pPr>
            <a:r>
              <a:rPr lang="en-US" dirty="0">
                <a:latin typeface="Arial" panose="020B0604020202020204" pitchFamily="34" charset="0"/>
                <a:cs typeface="Arial" panose="020B0604020202020204" pitchFamily="34" charset="0"/>
              </a:rPr>
              <a:t>Shop online for discounted prices.</a:t>
            </a:r>
          </a:p>
          <a:p>
            <a:pPr marL="342900" indent="-22860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No membership fee.</a:t>
            </a:r>
          </a:p>
          <a:p>
            <a:pPr marL="342900" indent="-228600">
              <a:buFont typeface="Arial" panose="020B0604020202020204" pitchFamily="34" charset="0"/>
              <a:buChar char="•"/>
            </a:pPr>
            <a:r>
              <a:rPr lang="en-US" dirty="0">
                <a:latin typeface="Arial" panose="020B0604020202020204" pitchFamily="34" charset="0"/>
                <a:cs typeface="Arial" panose="020B0604020202020204" pitchFamily="34" charset="0"/>
              </a:rPr>
              <a:t>Just shop and save!</a:t>
            </a:r>
          </a:p>
          <a:p>
            <a:endParaRPr lang="en-US" dirty="0"/>
          </a:p>
          <a:p>
            <a:endParaRPr lang="en-US" dirty="0"/>
          </a:p>
        </p:txBody>
      </p:sp>
      <p:sp>
        <p:nvSpPr>
          <p:cNvPr id="11" name="Content Placeholder 10"/>
          <p:cNvSpPr>
            <a:spLocks noGrp="1"/>
          </p:cNvSpPr>
          <p:nvPr>
            <p:ph idx="19"/>
          </p:nvPr>
        </p:nvSpPr>
        <p:spPr>
          <a:xfrm>
            <a:off x="2057400" y="5467764"/>
            <a:ext cx="6172200" cy="405020"/>
          </a:xfrm>
        </p:spPr>
        <p:txBody>
          <a:bodyPr>
            <a:normAutofit/>
          </a:bodyPr>
          <a:lstStyle/>
          <a:p>
            <a:pPr algn="ctr"/>
            <a:r>
              <a:rPr lang="en-US" sz="2000" b="1" dirty="0">
                <a:solidFill>
                  <a:schemeClr val="bg1"/>
                </a:solidFill>
              </a:rPr>
              <a:t>https://ers.savings.beneplace.com/home</a:t>
            </a:r>
          </a:p>
        </p:txBody>
      </p:sp>
      <p:cxnSp>
        <p:nvCxnSpPr>
          <p:cNvPr id="14" name="Straight Connector 13"/>
          <p:cNvCxnSpPr/>
          <p:nvPr/>
        </p:nvCxnSpPr>
        <p:spPr>
          <a:xfrm>
            <a:off x="3962400" y="1676400"/>
            <a:ext cx="0" cy="350520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356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Resources</a:t>
            </a:r>
            <a:endParaRPr lang="en-US" dirty="0"/>
          </a:p>
        </p:txBody>
      </p:sp>
      <p:sp>
        <p:nvSpPr>
          <p:cNvPr id="3" name="Content Placeholder 2"/>
          <p:cNvSpPr>
            <a:spLocks noGrp="1"/>
          </p:cNvSpPr>
          <p:nvPr>
            <p:ph idx="1"/>
          </p:nvPr>
        </p:nvSpPr>
        <p:spPr>
          <a:xfrm>
            <a:off x="457200" y="2399711"/>
            <a:ext cx="8305800" cy="2019889"/>
          </a:xfrm>
        </p:spPr>
        <p:txBody>
          <a:bodyPr>
            <a:normAutofit/>
          </a:bodyPr>
          <a:lstStyle/>
          <a:p>
            <a:pPr algn="ctr"/>
            <a:r>
              <a:rPr lang="en-US" sz="2600" b="1" dirty="0">
                <a:latin typeface="Arial" panose="020B0604020202020204" pitchFamily="34" charset="0"/>
                <a:cs typeface="Arial" panose="020B0604020202020204" pitchFamily="34" charset="0"/>
              </a:rPr>
              <a:t>Visit www.ers.texas.gov to access:</a:t>
            </a:r>
          </a:p>
          <a:p>
            <a:pPr marL="114300"/>
            <a:r>
              <a:rPr lang="en-US" sz="2600" dirty="0">
                <a:latin typeface="Arial" panose="020B0604020202020204" pitchFamily="34" charset="0"/>
                <a:cs typeface="Arial" panose="020B0604020202020204" pitchFamily="34" charset="0"/>
              </a:rPr>
              <a:t>your account; events calendar; ERS publications; </a:t>
            </a:r>
          </a:p>
          <a:p>
            <a:pPr algn="ctr"/>
            <a:r>
              <a:rPr lang="en-US" sz="2600" b="1" dirty="0">
                <a:latin typeface="Arial" panose="020B0604020202020204" pitchFamily="34" charset="0"/>
                <a:cs typeface="Arial" panose="020B0604020202020204" pitchFamily="34" charset="0"/>
              </a:rPr>
              <a:t>Call (877) 275-4377</a:t>
            </a:r>
          </a:p>
          <a:p>
            <a:pPr algn="ctr"/>
            <a:r>
              <a:rPr lang="en-US" sz="2600" dirty="0">
                <a:latin typeface="Arial" panose="020B0604020202020204" pitchFamily="34" charset="0"/>
                <a:cs typeface="Arial" panose="020B0604020202020204" pitchFamily="34" charset="0"/>
              </a:rPr>
              <a:t>Monday – Friday  |  8 a.m. – 5 p.m. CT</a:t>
            </a:r>
            <a:endParaRPr lang="en-US" sz="2600" dirty="0"/>
          </a:p>
        </p:txBody>
      </p:sp>
      <p:sp>
        <p:nvSpPr>
          <p:cNvPr id="7" name="Content Placeholder 2"/>
          <p:cNvSpPr>
            <a:spLocks noGrp="1"/>
          </p:cNvSpPr>
          <p:nvPr>
            <p:ph idx="1"/>
          </p:nvPr>
        </p:nvSpPr>
        <p:spPr>
          <a:xfrm>
            <a:off x="828675" y="4734594"/>
            <a:ext cx="7543800" cy="685800"/>
          </a:xfrm>
        </p:spPr>
        <p:txBody>
          <a:bodyPr>
            <a:normAutofit/>
          </a:bodyPr>
          <a:lstStyle/>
          <a:p>
            <a:pPr algn="ctr"/>
            <a:r>
              <a:rPr lang="en-US" dirty="0">
                <a:latin typeface="Arial" panose="020B0604020202020204" pitchFamily="34" charset="0"/>
                <a:cs typeface="Arial" panose="020B0604020202020204" pitchFamily="34" charset="0"/>
              </a:rPr>
              <a:t>Visit </a:t>
            </a:r>
            <a:r>
              <a:rPr lang="en-US" b="1" dirty="0">
                <a:latin typeface="Arial" panose="020B0604020202020204" pitchFamily="34" charset="0"/>
                <a:cs typeface="Arial" panose="020B0604020202020204" pitchFamily="34" charset="0"/>
              </a:rPr>
              <a:t>www.trs.texas.gov </a:t>
            </a:r>
            <a:r>
              <a:rPr lang="en-US" dirty="0">
                <a:latin typeface="Arial" panose="020B0604020202020204" pitchFamily="34" charset="0"/>
                <a:cs typeface="Arial" panose="020B0604020202020204" pitchFamily="34" charset="0"/>
              </a:rPr>
              <a:t>or 1-800-223-8778</a:t>
            </a:r>
          </a:p>
          <a:p>
            <a:endParaRPr lang="en-US" dirty="0"/>
          </a:p>
          <a:p>
            <a:endParaRPr lang="en-US" dirty="0"/>
          </a:p>
        </p:txBody>
      </p:sp>
      <p:sp>
        <p:nvSpPr>
          <p:cNvPr id="8" name="Content Placeholder 2"/>
          <p:cNvSpPr>
            <a:spLocks noGrp="1"/>
          </p:cNvSpPr>
          <p:nvPr>
            <p:ph idx="1"/>
          </p:nvPr>
        </p:nvSpPr>
        <p:spPr>
          <a:xfrm>
            <a:off x="990600" y="5542961"/>
            <a:ext cx="7391400" cy="609600"/>
          </a:xfrm>
        </p:spPr>
        <p:txBody>
          <a:bodyPr>
            <a:normAutofit/>
          </a:bodyPr>
          <a:lstStyle/>
          <a:p>
            <a:pPr algn="ctr"/>
            <a:r>
              <a:rPr lang="en-US" dirty="0">
                <a:latin typeface="Arial" panose="020B0604020202020204" pitchFamily="34" charset="0"/>
                <a:cs typeface="Arial" panose="020B0604020202020204" pitchFamily="34" charset="0"/>
              </a:rPr>
              <a:t>Visit </a:t>
            </a:r>
            <a:r>
              <a:rPr lang="en-US" b="1" dirty="0">
                <a:latin typeface="Arial" panose="020B0604020202020204" pitchFamily="34" charset="0"/>
                <a:cs typeface="Arial" panose="020B0604020202020204" pitchFamily="34" charset="0"/>
              </a:rPr>
              <a:t>www.ssa.gov </a:t>
            </a:r>
            <a:r>
              <a:rPr lang="en-US" dirty="0">
                <a:latin typeface="Arial" panose="020B0604020202020204" pitchFamily="34" charset="0"/>
                <a:cs typeface="Arial" panose="020B0604020202020204" pitchFamily="34" charset="0"/>
              </a:rPr>
              <a:t>or 1-800-772-1213</a:t>
            </a:r>
          </a:p>
          <a:p>
            <a:pPr marL="114300"/>
            <a:endParaRPr lang="en-US" dirty="0">
              <a:latin typeface="Arial" panose="020B0604020202020204" pitchFamily="34" charset="0"/>
              <a:cs typeface="Arial" panose="020B0604020202020204" pitchFamily="34" charset="0"/>
            </a:endParaRPr>
          </a:p>
          <a:p>
            <a:endParaRPr lang="en-US" dirty="0"/>
          </a:p>
          <a:p>
            <a:endParaRPr lang="en-US" dirty="0"/>
          </a:p>
        </p:txBody>
      </p:sp>
      <p:pic>
        <p:nvPicPr>
          <p:cNvPr id="9" name="Content Placeholder 11"/>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4124056" y="1609525"/>
            <a:ext cx="993127" cy="590951"/>
          </a:xfrm>
        </p:spPr>
      </p:pic>
      <p:pic>
        <p:nvPicPr>
          <p:cNvPr id="10" name="Content Placeholder 12"/>
          <p:cNvPicPr>
            <a:picLocks noGrp="1" noChangeAspect="1"/>
          </p:cNvPicPr>
          <p:nvPr>
            <p:ph idx="11"/>
          </p:nvPr>
        </p:nvPicPr>
        <p:blipFill>
          <a:blip r:embed="rId4" cstate="print">
            <a:extLst>
              <a:ext uri="{28A0092B-C50C-407E-A947-70E740481C1C}">
                <a14:useLocalDpi xmlns:a14="http://schemas.microsoft.com/office/drawing/2010/main" val="0"/>
              </a:ext>
            </a:extLst>
          </a:blip>
          <a:stretch>
            <a:fillRect/>
          </a:stretch>
        </p:blipFill>
        <p:spPr>
          <a:xfrm>
            <a:off x="3450039" y="1656092"/>
            <a:ext cx="457200" cy="457200"/>
          </a:xfrm>
        </p:spPr>
      </p:pic>
      <p:pic>
        <p:nvPicPr>
          <p:cNvPr id="12" name="Content Placeholder 13"/>
          <p:cNvPicPr>
            <a:picLocks noGrp="1" noChangeAspect="1"/>
          </p:cNvPicPr>
          <p:nvPr>
            <p:ph idx="15"/>
          </p:nvPr>
        </p:nvPicPr>
        <p:blipFill>
          <a:blip r:embed="rId5" cstate="print">
            <a:extLst>
              <a:ext uri="{28A0092B-C50C-407E-A947-70E740481C1C}">
                <a14:useLocalDpi xmlns:a14="http://schemas.microsoft.com/office/drawing/2010/main" val="0"/>
              </a:ext>
            </a:extLst>
          </a:blip>
          <a:stretch>
            <a:fillRect/>
          </a:stretch>
        </p:blipFill>
        <p:spPr>
          <a:xfrm>
            <a:off x="5334000" y="1676400"/>
            <a:ext cx="457200" cy="457200"/>
          </a:xfrm>
        </p:spPr>
      </p:pic>
      <p:cxnSp>
        <p:nvCxnSpPr>
          <p:cNvPr id="14" name="Straight Connector 13"/>
          <p:cNvCxnSpPr/>
          <p:nvPr/>
        </p:nvCxnSpPr>
        <p:spPr>
          <a:xfrm>
            <a:off x="685800" y="4572000"/>
            <a:ext cx="8077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 y="5390561"/>
            <a:ext cx="8077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197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 y="0"/>
            <a:ext cx="9147312" cy="6858000"/>
          </a:xfrm>
          <a:prstGeom prst="rect">
            <a:avLst/>
          </a:prstGeom>
          <a:solidFill>
            <a:srgbClr val="497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1"/>
          <p:cNvSpPr>
            <a:spLocks noGrp="1"/>
          </p:cNvSpPr>
          <p:nvPr>
            <p:ph idx="10"/>
          </p:nvPr>
        </p:nvSpPr>
        <p:spPr>
          <a:xfrm>
            <a:off x="504092" y="2646484"/>
            <a:ext cx="8182708" cy="1565031"/>
          </a:xfrm>
        </p:spPr>
        <p:txBody>
          <a:bodyPr>
            <a:normAutofit/>
          </a:bodyPr>
          <a:lstStyle/>
          <a:p>
            <a:pPr algn="ctr"/>
            <a:r>
              <a:rPr lang="en-US" sz="8800" b="1" dirty="0">
                <a:solidFill>
                  <a:schemeClr val="bg1"/>
                </a:solidFill>
              </a:rPr>
              <a:t>THANK YOU!</a:t>
            </a:r>
          </a:p>
        </p:txBody>
      </p:sp>
    </p:spTree>
    <p:extLst>
      <p:ext uri="{BB962C8B-B14F-4D97-AF65-F5344CB8AC3E}">
        <p14:creationId xmlns:p14="http://schemas.microsoft.com/office/powerpoint/2010/main" val="153476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Retirement Benefit</a:t>
            </a:r>
            <a:endParaRPr lang="en-US" dirty="0"/>
          </a:p>
        </p:txBody>
      </p:sp>
      <p:sp>
        <p:nvSpPr>
          <p:cNvPr id="3" name="Content Placeholder 2"/>
          <p:cNvSpPr>
            <a:spLocks noGrp="1"/>
          </p:cNvSpPr>
          <p:nvPr>
            <p:ph idx="1"/>
          </p:nvPr>
        </p:nvSpPr>
        <p:spPr>
          <a:xfrm>
            <a:off x="457200" y="1609724"/>
            <a:ext cx="8686800" cy="3652837"/>
          </a:xfrm>
        </p:spPr>
        <p:txBody>
          <a:bodyPr>
            <a:normAutofit lnSpcReduction="10000"/>
          </a:bodyPr>
          <a:lstStyle/>
          <a:p>
            <a:r>
              <a:rPr lang="en-US" sz="3200" b="1" dirty="0">
                <a:latin typeface="Arial" panose="020B0604020202020204" pitchFamily="34" charset="0"/>
                <a:cs typeface="Arial" panose="020B0604020202020204" pitchFamily="34" charset="0"/>
              </a:rPr>
              <a:t>Your retirement benefit may come from:</a:t>
            </a:r>
          </a:p>
          <a:p>
            <a:pPr marL="342900" indent="-228600">
              <a:buFont typeface="Arial" panose="020B0604020202020204" pitchFamily="34" charset="0"/>
              <a:buChar char="•"/>
            </a:pPr>
            <a:r>
              <a:rPr lang="en-US" dirty="0">
                <a:latin typeface="Arial" panose="020B0604020202020204" pitchFamily="34" charset="0"/>
                <a:cs typeface="Arial" panose="020B0604020202020204" pitchFamily="34" charset="0"/>
              </a:rPr>
              <a:t>Teacher Retirement System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(TRS) or</a:t>
            </a:r>
          </a:p>
          <a:p>
            <a:pPr marL="342900" indent="-22860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342900" indent="-228600">
              <a:buFont typeface="Arial" panose="020B0604020202020204" pitchFamily="34" charset="0"/>
              <a:buChar char="•"/>
            </a:pPr>
            <a:r>
              <a:rPr lang="en-US" dirty="0">
                <a:latin typeface="Arial" panose="020B0604020202020204" pitchFamily="34" charset="0"/>
                <a:cs typeface="Arial" panose="020B0604020202020204" pitchFamily="34" charset="0"/>
              </a:rPr>
              <a:t>Optional Retirement Program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(ORP) or </a:t>
            </a:r>
          </a:p>
          <a:p>
            <a:pPr marL="342900" indent="-22860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342900" indent="-228600">
              <a:buFont typeface="Arial" panose="020B0604020202020204" pitchFamily="34" charset="0"/>
              <a:buChar char="•"/>
            </a:pPr>
            <a:r>
              <a:rPr lang="en-US" dirty="0">
                <a:latin typeface="Arial" panose="020B0604020202020204" pitchFamily="34" charset="0"/>
                <a:cs typeface="Arial" panose="020B0604020202020204" pitchFamily="34" charset="0"/>
              </a:rPr>
              <a:t>Employees Retirement System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(ERS) </a:t>
            </a:r>
          </a:p>
        </p:txBody>
      </p:sp>
      <p:sp>
        <p:nvSpPr>
          <p:cNvPr id="7" name="Content Placeholder 6"/>
          <p:cNvSpPr>
            <a:spLocks noGrp="1"/>
          </p:cNvSpPr>
          <p:nvPr>
            <p:ph idx="15"/>
          </p:nvPr>
        </p:nvSpPr>
        <p:spPr>
          <a:xfrm>
            <a:off x="457200" y="5486400"/>
            <a:ext cx="8042130" cy="768877"/>
          </a:xfrm>
        </p:spPr>
        <p:txBody>
          <a:bodyPr>
            <a:normAutofit/>
          </a:bodyPr>
          <a:lstStyle/>
          <a:p>
            <a:r>
              <a:rPr lang="en-US" sz="2000" b="1" dirty="0">
                <a:solidFill>
                  <a:srgbClr val="49742A"/>
                </a:solidFill>
                <a:latin typeface="Arial" panose="020B0604020202020204" pitchFamily="34" charset="0"/>
                <a:cs typeface="Arial" panose="020B0604020202020204" pitchFamily="34" charset="0"/>
              </a:rPr>
              <a:t>ERS administers the Texas Group Benefits Program (GBP) benefits for eligible retirees.</a:t>
            </a:r>
            <a:endParaRPr lang="en-US" sz="2000" dirty="0">
              <a:solidFill>
                <a:srgbClr val="49742A"/>
              </a:solidFill>
            </a:endParaRPr>
          </a:p>
        </p:txBody>
      </p:sp>
      <p:cxnSp>
        <p:nvCxnSpPr>
          <p:cNvPr id="25" name="Straight Connector 24"/>
          <p:cNvCxnSpPr/>
          <p:nvPr/>
        </p:nvCxnSpPr>
        <p:spPr>
          <a:xfrm>
            <a:off x="0" y="5334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Content Placeholder 13"/>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6096000" y="3200400"/>
            <a:ext cx="2768143" cy="1695367"/>
          </a:xfrm>
        </p:spPr>
      </p:pic>
    </p:spTree>
    <p:extLst>
      <p:ext uri="{BB962C8B-B14F-4D97-AF65-F5344CB8AC3E}">
        <p14:creationId xmlns:p14="http://schemas.microsoft.com/office/powerpoint/2010/main" val="4009241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247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Retiring with TRS</a:t>
            </a:r>
            <a:endParaRPr lang="en-US" b="0" dirty="0"/>
          </a:p>
        </p:txBody>
      </p:sp>
      <p:sp>
        <p:nvSpPr>
          <p:cNvPr id="3" name="Content Placeholder 2"/>
          <p:cNvSpPr>
            <a:spLocks noGrp="1"/>
          </p:cNvSpPr>
          <p:nvPr>
            <p:ph idx="1"/>
          </p:nvPr>
        </p:nvSpPr>
        <p:spPr>
          <a:xfrm>
            <a:off x="457200" y="1600201"/>
            <a:ext cx="5105400" cy="3657599"/>
          </a:xfrm>
        </p:spPr>
        <p:txBody>
          <a:bodyPr>
            <a:noAutofit/>
          </a:bodyPr>
          <a:lstStyle/>
          <a:p>
            <a:pPr marL="228600" indent="-228600">
              <a:spcAft>
                <a:spcPts val="1200"/>
              </a:spcAft>
              <a:buFont typeface="Arial" panose="020B0604020202020204" pitchFamily="34" charset="0"/>
              <a:buChar char="•"/>
            </a:pPr>
            <a:r>
              <a:rPr lang="en-US" dirty="0"/>
              <a:t>Call TRS at (800) 223-8778, Monday – Friday, </a:t>
            </a:r>
            <a:br>
              <a:rPr lang="en-US" dirty="0"/>
            </a:br>
            <a:r>
              <a:rPr lang="en-US" dirty="0"/>
              <a:t>7 a.m. – 6 p.m. CT.</a:t>
            </a:r>
          </a:p>
          <a:p>
            <a:pPr marL="228600" indent="-228600">
              <a:spcAft>
                <a:spcPts val="1200"/>
              </a:spcAft>
              <a:buFont typeface="Arial" panose="020B0604020202020204" pitchFamily="34" charset="0"/>
              <a:buChar char="•"/>
            </a:pPr>
            <a:r>
              <a:rPr lang="en-US" dirty="0"/>
              <a:t>Visit their website at </a:t>
            </a:r>
            <a:r>
              <a:rPr lang="en-US" b="1" dirty="0"/>
              <a:t>trs.texas.gov</a:t>
            </a:r>
          </a:p>
          <a:p>
            <a:pPr marL="228600" indent="-228600">
              <a:spcBef>
                <a:spcPts val="1200"/>
              </a:spcBef>
              <a:buFont typeface="Arial" panose="020B0604020202020204" pitchFamily="34" charset="0"/>
              <a:buChar char="•"/>
            </a:pPr>
            <a:r>
              <a:rPr lang="en-US" dirty="0"/>
              <a:t>TRS has their own </a:t>
            </a:r>
            <a:br>
              <a:rPr lang="en-US" dirty="0"/>
            </a:br>
            <a:r>
              <a:rPr lang="en-US" dirty="0"/>
              <a:t>retirement rules </a:t>
            </a:r>
          </a:p>
        </p:txBody>
      </p:sp>
      <p:pic>
        <p:nvPicPr>
          <p:cNvPr id="26" name="Content Placeholder 25"/>
          <p:cNvPicPr>
            <a:picLocks noGrp="1" noChangeAspect="1"/>
          </p:cNvPicPr>
          <p:nvPr>
            <p:ph idx="10"/>
          </p:nvPr>
        </p:nvPicPr>
        <p:blipFill rotWithShape="1">
          <a:blip r:embed="rId3" cstate="print">
            <a:extLst>
              <a:ext uri="{28A0092B-C50C-407E-A947-70E740481C1C}">
                <a14:useLocalDpi xmlns:a14="http://schemas.microsoft.com/office/drawing/2010/main" val="0"/>
              </a:ext>
            </a:extLst>
          </a:blip>
          <a:srcRect l="47524" r="9272"/>
          <a:stretch/>
        </p:blipFill>
        <p:spPr>
          <a:xfrm>
            <a:off x="5715000" y="1600201"/>
            <a:ext cx="3048000" cy="3505199"/>
          </a:xfrm>
        </p:spPr>
      </p:pic>
    </p:spTree>
    <p:extLst>
      <p:ext uri="{BB962C8B-B14F-4D97-AF65-F5344CB8AC3E}">
        <p14:creationId xmlns:p14="http://schemas.microsoft.com/office/powerpoint/2010/main" val="2661745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153"/>
            <a:ext cx="7109012" cy="1066800"/>
          </a:xfrm>
        </p:spPr>
        <p:txBody>
          <a:bodyPr>
            <a:normAutofit/>
          </a:bodyPr>
          <a:lstStyle/>
          <a:p>
            <a:r>
              <a:rPr lang="en-US" dirty="0"/>
              <a:t>Retiring with ORP</a:t>
            </a:r>
            <a:endParaRPr lang="en-US" b="0" dirty="0"/>
          </a:p>
        </p:txBody>
      </p:sp>
      <p:sp>
        <p:nvSpPr>
          <p:cNvPr id="3" name="Content Placeholder 2"/>
          <p:cNvSpPr>
            <a:spLocks noGrp="1"/>
          </p:cNvSpPr>
          <p:nvPr>
            <p:ph idx="1"/>
          </p:nvPr>
        </p:nvSpPr>
        <p:spPr>
          <a:xfrm>
            <a:off x="457200" y="1600200"/>
            <a:ext cx="8534400" cy="4142329"/>
          </a:xfrm>
        </p:spPr>
        <p:txBody>
          <a:bodyPr>
            <a:noAutofit/>
          </a:bodyPr>
          <a:lstStyle/>
          <a:p>
            <a:pPr marL="230188" indent="-230188">
              <a:spcAft>
                <a:spcPts val="1200"/>
              </a:spcAft>
              <a:buFont typeface="Arial" panose="020B0604020202020204" pitchFamily="34" charset="0"/>
              <a:buChar char="•"/>
            </a:pPr>
            <a:r>
              <a:rPr lang="en-US" dirty="0"/>
              <a:t>Contact the Human Resources office </a:t>
            </a:r>
            <a:br>
              <a:rPr lang="en-US" dirty="0"/>
            </a:br>
            <a:r>
              <a:rPr lang="en-US" dirty="0"/>
              <a:t>at your last ORP employer </a:t>
            </a:r>
          </a:p>
          <a:p>
            <a:pPr marL="230188" indent="-230188">
              <a:spcBef>
                <a:spcPts val="1200"/>
              </a:spcBef>
              <a:buFont typeface="Arial" panose="020B0604020202020204" pitchFamily="34" charset="0"/>
              <a:buChar char="•"/>
            </a:pPr>
            <a:r>
              <a:rPr lang="en-US" dirty="0"/>
              <a:t>Find more information online</a:t>
            </a:r>
            <a:br>
              <a:rPr lang="en-US" dirty="0"/>
            </a:br>
            <a:r>
              <a:rPr lang="en-US" dirty="0"/>
              <a:t>Visit </a:t>
            </a:r>
            <a:r>
              <a:rPr lang="en-US" b="1" dirty="0">
                <a:solidFill>
                  <a:srgbClr val="49742A"/>
                </a:solidFill>
              </a:rPr>
              <a:t>highered.texas.gov</a:t>
            </a:r>
            <a:r>
              <a:rPr lang="en-US" dirty="0"/>
              <a:t> and click on: </a:t>
            </a:r>
          </a:p>
          <a:p>
            <a:pPr marL="796925">
              <a:spcBef>
                <a:spcPts val="1200"/>
              </a:spcBef>
              <a:spcAft>
                <a:spcPts val="600"/>
              </a:spcAft>
            </a:pPr>
            <a:r>
              <a:rPr lang="en-US" b="1" dirty="0">
                <a:solidFill>
                  <a:srgbClr val="49742A"/>
                </a:solidFill>
              </a:rPr>
              <a:t>About Us</a:t>
            </a:r>
          </a:p>
          <a:p>
            <a:pPr marL="1031875">
              <a:spcBef>
                <a:spcPts val="1200"/>
              </a:spcBef>
              <a:spcAft>
                <a:spcPts val="600"/>
              </a:spcAft>
            </a:pPr>
            <a:r>
              <a:rPr lang="en-US" b="1" dirty="0">
                <a:solidFill>
                  <a:srgbClr val="49742A"/>
                </a:solidFill>
              </a:rPr>
              <a:t>Human Resources</a:t>
            </a:r>
          </a:p>
          <a:p>
            <a:pPr marL="1258888">
              <a:spcBef>
                <a:spcPts val="1200"/>
              </a:spcBef>
              <a:spcAft>
                <a:spcPts val="600"/>
              </a:spcAft>
              <a:tabLst>
                <a:tab pos="973138" algn="l"/>
              </a:tabLst>
            </a:pPr>
            <a:r>
              <a:rPr lang="en-US" b="1" dirty="0">
                <a:solidFill>
                  <a:srgbClr val="49742A"/>
                </a:solidFill>
              </a:rPr>
              <a:t>Optional Retirement Program (ORP) </a:t>
            </a:r>
          </a:p>
        </p:txBody>
      </p:sp>
      <p:sp>
        <p:nvSpPr>
          <p:cNvPr id="20" name="Bent-Up Arrow 19"/>
          <p:cNvSpPr/>
          <p:nvPr/>
        </p:nvSpPr>
        <p:spPr>
          <a:xfrm rot="5400000">
            <a:off x="914400" y="3810000"/>
            <a:ext cx="381000" cy="381000"/>
          </a:xfrm>
          <a:prstGeom prst="bentUpArrow">
            <a:avLst>
              <a:gd name="adj1" fmla="val 26920"/>
              <a:gd name="adj2" fmla="val 25000"/>
              <a:gd name="adj3" fmla="val 50000"/>
            </a:avLst>
          </a:prstGeom>
          <a:solidFill>
            <a:srgbClr val="497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ent-Up Arrow 24"/>
          <p:cNvSpPr/>
          <p:nvPr/>
        </p:nvSpPr>
        <p:spPr>
          <a:xfrm rot="5400000">
            <a:off x="1143000" y="4403189"/>
            <a:ext cx="381000" cy="381000"/>
          </a:xfrm>
          <a:prstGeom prst="bentUpArrow">
            <a:avLst>
              <a:gd name="adj1" fmla="val 26920"/>
              <a:gd name="adj2" fmla="val 25000"/>
              <a:gd name="adj3" fmla="val 50000"/>
            </a:avLst>
          </a:prstGeom>
          <a:solidFill>
            <a:srgbClr val="497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ent-Up Arrow 27"/>
          <p:cNvSpPr/>
          <p:nvPr/>
        </p:nvSpPr>
        <p:spPr>
          <a:xfrm rot="5400000">
            <a:off x="1371600" y="5072859"/>
            <a:ext cx="381000" cy="381000"/>
          </a:xfrm>
          <a:prstGeom prst="bentUpArrow">
            <a:avLst>
              <a:gd name="adj1" fmla="val 26920"/>
              <a:gd name="adj2" fmla="val 25000"/>
              <a:gd name="adj3" fmla="val 50000"/>
            </a:avLst>
          </a:prstGeom>
          <a:solidFill>
            <a:srgbClr val="497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1461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153"/>
            <a:ext cx="7109012" cy="1066800"/>
          </a:xfrm>
        </p:spPr>
        <p:txBody>
          <a:bodyPr>
            <a:normAutofit/>
          </a:bodyPr>
          <a:lstStyle/>
          <a:p>
            <a:r>
              <a:rPr lang="en-US" dirty="0"/>
              <a:t>Retiring with ERS</a:t>
            </a:r>
            <a:endParaRPr lang="en-US" b="0" dirty="0"/>
          </a:p>
        </p:txBody>
      </p:sp>
      <p:sp>
        <p:nvSpPr>
          <p:cNvPr id="3" name="Content Placeholder 2"/>
          <p:cNvSpPr>
            <a:spLocks noGrp="1"/>
          </p:cNvSpPr>
          <p:nvPr>
            <p:ph idx="1"/>
          </p:nvPr>
        </p:nvSpPr>
        <p:spPr>
          <a:xfrm>
            <a:off x="457200" y="1600200"/>
            <a:ext cx="4953000" cy="4142329"/>
          </a:xfrm>
        </p:spPr>
        <p:txBody>
          <a:bodyPr>
            <a:noAutofit/>
          </a:bodyPr>
          <a:lstStyle/>
          <a:p>
            <a:pPr marL="230188" indent="-230188">
              <a:spcAft>
                <a:spcPts val="1200"/>
              </a:spcAft>
              <a:buFont typeface="Arial" panose="020B0604020202020204" pitchFamily="34" charset="0"/>
              <a:buChar char="•"/>
            </a:pPr>
            <a:r>
              <a:rPr lang="en-US" dirty="0"/>
              <a:t>Call ERS one to two months before your retirement date at (877) 275-4377, Monday – Friday, 8 a.m. – 5 p.m. CT.</a:t>
            </a:r>
          </a:p>
          <a:p>
            <a:pPr marL="230188" indent="-230188">
              <a:spcBef>
                <a:spcPts val="1200"/>
              </a:spcBef>
              <a:buFont typeface="Arial" panose="020B0604020202020204" pitchFamily="34" charset="0"/>
              <a:buChar char="•"/>
            </a:pPr>
            <a:r>
              <a:rPr lang="en-US" dirty="0"/>
              <a:t>ERS will email your retirement documents or send via U.S. mail, if an email address is not on file.</a:t>
            </a:r>
          </a:p>
        </p:txBody>
      </p:sp>
      <p:pic>
        <p:nvPicPr>
          <p:cNvPr id="12" name="Content Placeholder 11"/>
          <p:cNvPicPr>
            <a:picLocks noGrp="1" noChangeAspect="1"/>
          </p:cNvPicPr>
          <p:nvPr>
            <p:ph idx="10"/>
          </p:nvPr>
        </p:nvPicPr>
        <p:blipFill rotWithShape="1">
          <a:blip r:embed="rId3" cstate="print">
            <a:extLst>
              <a:ext uri="{28A0092B-C50C-407E-A947-70E740481C1C}">
                <a14:useLocalDpi xmlns:a14="http://schemas.microsoft.com/office/drawing/2010/main" val="0"/>
              </a:ext>
            </a:extLst>
          </a:blip>
          <a:srcRect l="21333" r="20000"/>
          <a:stretch/>
        </p:blipFill>
        <p:spPr>
          <a:xfrm flipH="1">
            <a:off x="5486400" y="1600200"/>
            <a:ext cx="3352800" cy="3810000"/>
          </a:xfrm>
          <a:effectLst/>
        </p:spPr>
      </p:pic>
    </p:spTree>
    <p:extLst>
      <p:ext uri="{BB962C8B-B14F-4D97-AF65-F5344CB8AC3E}">
        <p14:creationId xmlns:p14="http://schemas.microsoft.com/office/powerpoint/2010/main" val="1630594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you need to know</a:t>
            </a:r>
          </a:p>
        </p:txBody>
      </p:sp>
      <p:sp>
        <p:nvSpPr>
          <p:cNvPr id="3" name="Content Placeholder 2"/>
          <p:cNvSpPr>
            <a:spLocks noGrp="1"/>
          </p:cNvSpPr>
          <p:nvPr>
            <p:ph idx="1"/>
          </p:nvPr>
        </p:nvSpPr>
        <p:spPr>
          <a:xfrm>
            <a:off x="457200" y="1600201"/>
            <a:ext cx="5791200" cy="3886200"/>
          </a:xfrm>
        </p:spPr>
        <p:txBody>
          <a:bodyPr>
            <a:noAutofit/>
          </a:bodyPr>
          <a:lstStyle/>
          <a:p>
            <a:pPr marL="228600" lvl="1" indent="-228600"/>
            <a:r>
              <a:rPr lang="en-US" sz="2800" dirty="0"/>
              <a:t>Retirement date  </a:t>
            </a:r>
          </a:p>
          <a:p>
            <a:pPr marL="228600" lvl="1" indent="-228600"/>
            <a:r>
              <a:rPr lang="en-US" sz="2800" dirty="0"/>
              <a:t>Beneficiary information </a:t>
            </a:r>
          </a:p>
          <a:p>
            <a:pPr marL="228600" lvl="1" indent="-228600"/>
            <a:r>
              <a:rPr lang="en-US" sz="2800" dirty="0"/>
              <a:t>Annuity option</a:t>
            </a:r>
          </a:p>
          <a:p>
            <a:pPr marL="228600" lvl="1" indent="-228600"/>
            <a:r>
              <a:rPr lang="en-US" sz="2800" dirty="0"/>
              <a:t>Partial lump sum option </a:t>
            </a:r>
          </a:p>
          <a:p>
            <a:pPr marL="228600" lvl="1" indent="-228600"/>
            <a:r>
              <a:rPr lang="en-US" sz="2800" dirty="0"/>
              <a:t>Federal tax withholding </a:t>
            </a:r>
          </a:p>
          <a:p>
            <a:pPr marL="228600" lvl="1" indent="-228600"/>
            <a:r>
              <a:rPr lang="en-US" sz="2800" dirty="0"/>
              <a:t>Direct deposit information </a:t>
            </a:r>
          </a:p>
          <a:p>
            <a:pPr marL="228600" lvl="1" indent="-228600"/>
            <a:r>
              <a:rPr lang="en-US" sz="2800" dirty="0"/>
              <a:t>Medicare information, </a:t>
            </a:r>
            <a:br>
              <a:rPr lang="en-US" sz="2800" dirty="0"/>
            </a:br>
            <a:r>
              <a:rPr lang="en-US" sz="2800" dirty="0"/>
              <a:t>if applicable</a:t>
            </a:r>
          </a:p>
        </p:txBody>
      </p:sp>
      <p:pic>
        <p:nvPicPr>
          <p:cNvPr id="26" name="Content Placeholder 11" descr="Couple looking laptop"/>
          <p:cNvPicPr>
            <a:picLocks noGrp="1" noChangeAspect="1"/>
          </p:cNvPicPr>
          <p:nvPr>
            <p:ph idx="10"/>
          </p:nvPr>
        </p:nvPicPr>
        <p:blipFill rotWithShape="1">
          <a:blip r:embed="rId3" cstate="print">
            <a:extLst>
              <a:ext uri="{28A0092B-C50C-407E-A947-70E740481C1C}">
                <a14:useLocalDpi xmlns:a14="http://schemas.microsoft.com/office/drawing/2010/main" val="0"/>
              </a:ext>
            </a:extLst>
          </a:blip>
          <a:srcRect l="12092" r="27148"/>
          <a:stretch/>
        </p:blipFill>
        <p:spPr>
          <a:xfrm flipH="1">
            <a:off x="5181600" y="1600200"/>
            <a:ext cx="3581400" cy="3929681"/>
          </a:xfrm>
          <a:effectLst/>
        </p:spPr>
      </p:pic>
    </p:spTree>
    <p:extLst>
      <p:ext uri="{BB962C8B-B14F-4D97-AF65-F5344CB8AC3E}">
        <p14:creationId xmlns:p14="http://schemas.microsoft.com/office/powerpoint/2010/main" val="1124106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56600" cy="6858000"/>
          </a:xfrm>
          <a:prstGeom prst="rect">
            <a:avLst/>
          </a:prstGeom>
        </p:spPr>
      </p:pic>
    </p:spTree>
    <p:extLst>
      <p:ext uri="{BB962C8B-B14F-4D97-AF65-F5344CB8AC3E}">
        <p14:creationId xmlns:p14="http://schemas.microsoft.com/office/powerpoint/2010/main" val="3803066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2fe481af-16c7-4c41-a96d-d1f3336dc324" ContentTypeId="0x01010065E3BD7613594644ADA684A3841AD0DD" PreviousValue="false"/>
</file>

<file path=customXml/item3.xml><?xml version="1.0" encoding="utf-8"?>
<p:properties xmlns:p="http://schemas.microsoft.com/office/2006/metadata/properties" xmlns:xsi="http://www.w3.org/2001/XMLSchema-instance" xmlns:pc="http://schemas.microsoft.com/office/infopath/2007/PartnerControls">
  <documentManagement>
    <TaxCatchAll xmlns="381aa00b-dce2-460c-9f29-a942b8ae4d0a">
      <Value>4</Value>
      <Value>2</Value>
      <Value>1</Value>
    </TaxCatchAll>
    <FY xmlns="381aa00b-dce2-460c-9f29-a942b8ae4d0a">2022</FY>
    <CY xmlns="381aa00b-dce2-460c-9f29-a942b8ae4d0a">2022</CY>
    <e5e595c25e9f42a69da9904cbe267c1e xmlns="381aa00b-dce2-460c-9f29-a942b8ae4d0a">
      <Terms xmlns="http://schemas.microsoft.com/office/infopath/2007/PartnerControls">
        <TermInfo xmlns="http://schemas.microsoft.com/office/infopath/2007/PartnerControls">
          <TermName xmlns="http://schemas.microsoft.com/office/infopath/2007/PartnerControls">GS 2097 Speeches, Papers, and Presentations</TermName>
          <TermId xmlns="http://schemas.microsoft.com/office/infopath/2007/PartnerControls">89c253b2-6ea2-4e85-9520-0a1fe6e5cbbe</TermId>
        </TermInfo>
      </Terms>
    </e5e595c25e9f42a69da9904cbe267c1e>
    <bcd8cabef231467dabd9b3d78cd23f66 xmlns="381aa00b-dce2-460c-9f29-a942b8ae4d0a">
      <Terms xmlns="http://schemas.microsoft.com/office/infopath/2007/PartnerControls">
        <TermInfo xmlns="http://schemas.microsoft.com/office/infopath/2007/PartnerControls">
          <TermName xmlns="http://schemas.microsoft.com/office/infopath/2007/PartnerControls">Benefits Communications</TermName>
          <TermId xmlns="http://schemas.microsoft.com/office/infopath/2007/PartnerControls">3743f294-0652-4a2a-bd7c-5599cdb6b70f</TermId>
        </TermInfo>
      </Terms>
    </bcd8cabef231467dabd9b3d78cd23f66>
    <Retention_Event_Date xmlns="381aa00b-dce2-460c-9f29-a942b8ae4d0a" xsi:nil="true"/>
    <ie7b3359cf9143258e3b575e98527cce xmlns="381aa00b-dce2-460c-9f29-a942b8ae4d0a">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bb25c145-bd31-4910-96ab-bc45b36a653d</TermId>
        </TermInfo>
      </Terms>
    </ie7b3359cf9143258e3b575e98527cce>
    <topic xmlns="c5561ff7-3e15-481b-a162-7d7d5295d6e5" xsi:nil="true"/>
    <category xmlns="c5561ff7-3e15-481b-a162-7d7d5295d6e5" xsi:nil="true"/>
  </documentManagement>
</p:properties>
</file>

<file path=customXml/item4.xml><?xml version="1.0" encoding="utf-8"?>
<ct:contentTypeSchema xmlns:ct="http://schemas.microsoft.com/office/2006/metadata/contentType" xmlns:ma="http://schemas.microsoft.com/office/2006/metadata/properties/metaAttributes" ct:_="" ma:_="" ma:contentTypeName="BC_Document" ma:contentTypeID="0x01010065E3BD7613594644ADA684A3841AD0DD00FC5E09EB0844314BB3FA4787B226D9890048B9703C3A98EE42A2FE7CCCAA1AFD0C" ma:contentTypeVersion="72" ma:contentTypeDescription="" ma:contentTypeScope="" ma:versionID="b11bce7eeb51483b9ab35d00a9190413">
  <xsd:schema xmlns:xsd="http://www.w3.org/2001/XMLSchema" xmlns:xs="http://www.w3.org/2001/XMLSchema" xmlns:p="http://schemas.microsoft.com/office/2006/metadata/properties" xmlns:ns2="381aa00b-dce2-460c-9f29-a942b8ae4d0a" xmlns:ns3="a8e21e4a-5eed-4d15-877c-9166063d3752" xmlns:ns4="c5561ff7-3e15-481b-a162-7d7d5295d6e5" targetNamespace="http://schemas.microsoft.com/office/2006/metadata/properties" ma:root="true" ma:fieldsID="a20e4e98dc79ae56effb174a5a2e1398" ns2:_="" ns3:_="" ns4:_="">
    <xsd:import namespace="381aa00b-dce2-460c-9f29-a942b8ae4d0a"/>
    <xsd:import namespace="a8e21e4a-5eed-4d15-877c-9166063d3752"/>
    <xsd:import namespace="c5561ff7-3e15-481b-a162-7d7d5295d6e5"/>
    <xsd:element name="properties">
      <xsd:complexType>
        <xsd:sequence>
          <xsd:element name="documentManagement">
            <xsd:complexType>
              <xsd:all>
                <xsd:element ref="ns2:bcd8cabef231467dabd9b3d78cd23f66" minOccurs="0"/>
                <xsd:element ref="ns2:TaxCatchAll" minOccurs="0"/>
                <xsd:element ref="ns2:TaxCatchAllLabel" minOccurs="0"/>
                <xsd:element ref="ns2:ie7b3359cf9143258e3b575e98527cce" minOccurs="0"/>
                <xsd:element ref="ns2:e5e595c25e9f42a69da9904cbe267c1e" minOccurs="0"/>
                <xsd:element ref="ns2:CY"/>
                <xsd:element ref="ns2:FY" minOccurs="0"/>
                <xsd:element ref="ns2:Retention_Event_Date" minOccurs="0"/>
                <xsd:element ref="ns3:SharedWithUsers" minOccurs="0"/>
                <xsd:element ref="ns4:topic"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aa00b-dce2-460c-9f29-a942b8ae4d0a" elementFormDefault="qualified">
    <xsd:import namespace="http://schemas.microsoft.com/office/2006/documentManagement/types"/>
    <xsd:import namespace="http://schemas.microsoft.com/office/infopath/2007/PartnerControls"/>
    <xsd:element name="bcd8cabef231467dabd9b3d78cd23f66" ma:index="8" nillable="true" ma:taxonomy="true" ma:internalName="bcd8cabef231467dabd9b3d78cd23f66" ma:taxonomyFieldName="Division" ma:displayName="Division" ma:default="" ma:fieldId="{bcd8cabe-f231-467d-abd9-b3d78cd23f66}" ma:sspId="2fe481af-16c7-4c41-a96d-d1f3336dc324" ma:termSetId="4d34b8ad-7d26-4f55-bfd1-5346b11c3f0d"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1aae2fce-d27f-440b-aa18-c366382ff21f}" ma:internalName="TaxCatchAll" ma:showField="CatchAllData" ma:web="a8e21e4a-5eed-4d15-877c-9166063d375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1aae2fce-d27f-440b-aa18-c366382ff21f}" ma:internalName="TaxCatchAllLabel" ma:readOnly="true" ma:showField="CatchAllDataLabel" ma:web="a8e21e4a-5eed-4d15-877c-9166063d3752">
      <xsd:complexType>
        <xsd:complexContent>
          <xsd:extension base="dms:MultiChoiceLookup">
            <xsd:sequence>
              <xsd:element name="Value" type="dms:Lookup" maxOccurs="unbounded" minOccurs="0" nillable="true"/>
            </xsd:sequence>
          </xsd:extension>
        </xsd:complexContent>
      </xsd:complexType>
    </xsd:element>
    <xsd:element name="ie7b3359cf9143258e3b575e98527cce" ma:index="12" ma:taxonomy="true" ma:internalName="ie7b3359cf9143258e3b575e98527cce" ma:taxonomyFieldName="Data_Classification" ma:displayName="Data_Classification" ma:default="1;#Public|bb25c145-bd31-4910-96ab-bc45b36a653d" ma:fieldId="{2e7b3359-cf91-4325-8e3b-575e98527cce}" ma:sspId="2fe481af-16c7-4c41-a96d-d1f3336dc324" ma:termSetId="7f920475-fd31-4331-abe7-12bd1e4fdb15" ma:anchorId="00000000-0000-0000-0000-000000000000" ma:open="false" ma:isKeyword="false">
      <xsd:complexType>
        <xsd:sequence>
          <xsd:element ref="pc:Terms" minOccurs="0" maxOccurs="1"/>
        </xsd:sequence>
      </xsd:complexType>
    </xsd:element>
    <xsd:element name="e5e595c25e9f42a69da9904cbe267c1e" ma:index="14" ma:taxonomy="true" ma:internalName="e5e595c25e9f42a69da9904cbe267c1e" ma:taxonomyFieldName="Record_Series" ma:displayName="Record_Series" ma:default="4;#GS 2097 Speeches, Papers, and Presentations|89c253b2-6ea2-4e85-9520-0a1fe6e5cbbe" ma:fieldId="{e5e595c2-5e9f-42a6-9da9-904cbe267c1e}" ma:sspId="2fe481af-16c7-4c41-a96d-d1f3336dc324" ma:termSetId="2ae28348-1dbb-40fd-9679-faa270e59310" ma:anchorId="00000000-0000-0000-0000-000000000000" ma:open="true" ma:isKeyword="false">
      <xsd:complexType>
        <xsd:sequence>
          <xsd:element ref="pc:Terms" minOccurs="0" maxOccurs="1"/>
        </xsd:sequence>
      </xsd:complexType>
    </xsd:element>
    <xsd:element name="CY" ma:index="16" ma:displayName="CY" ma:default="2023" ma:description="Calendar year document was created." ma:format="Dropdown" ma:internalName="CY">
      <xsd:simpleType>
        <xsd:restriction base="dms:Choice">
          <xsd:enumeration value="1947"/>
          <xsd:enumeration value="1948"/>
          <xsd:enumeration value="1949"/>
          <xsd:enumeration value="1950"/>
          <xsd:enumeration value="1951"/>
          <xsd:enumeration value="1952"/>
          <xsd:enumeration value="1953"/>
          <xsd:enumeration value="1954"/>
          <xsd:enumeration value="1955"/>
          <xsd:enumeration value="1956"/>
          <xsd:enumeration value="1957"/>
          <xsd:enumeration value="1958"/>
          <xsd:enumeration value="1959"/>
          <xsd:enumeration value="1960"/>
          <xsd:enumeration value="1961"/>
          <xsd:enumeration value="1962"/>
          <xsd:enumeration value="1963"/>
          <xsd:enumeration value="1964"/>
          <xsd:enumeration value="1965"/>
          <xsd:enumeration value="1966"/>
          <xsd:enumeration value="1967"/>
          <xsd:enumeration value="1968"/>
          <xsd:enumeration value="1969"/>
          <xsd:enumeration value="1970"/>
          <xsd:enumeration value="1971"/>
          <xsd:enumeration value="1972"/>
          <xsd:enumeration value="1973"/>
          <xsd:enumeration value="1974"/>
          <xsd:enumeration value="1975"/>
          <xsd:enumeration value="1976"/>
          <xsd:enumeration value="1977"/>
          <xsd:enumeration value="1978"/>
          <xsd:enumeration value="1979"/>
          <xsd:enumeration value="1980"/>
          <xsd:enumeration value="1981"/>
          <xsd:enumeration value="1982"/>
          <xsd:enumeration value="1983"/>
          <xsd:enumeration value="1984"/>
          <xsd:enumeration value="1985"/>
          <xsd:enumeration value="1986"/>
          <xsd:enumeration value="1987"/>
          <xsd:enumeration value="1988"/>
          <xsd:enumeration value="1989"/>
          <xsd:enumeration value="1990"/>
          <xsd:enumeration value="1991"/>
          <xsd:enumeration value="1992"/>
          <xsd:enumeration value="1993"/>
          <xsd:enumeration value="1994"/>
          <xsd:enumeration value="1995"/>
          <xsd:enumeration value="1996"/>
          <xsd:enumeration value="1997"/>
          <xsd:enumeration value="1998"/>
          <xsd:enumeration value="1999"/>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enumeration value="2026"/>
        </xsd:restriction>
      </xsd:simpleType>
    </xsd:element>
    <xsd:element name="FY" ma:index="17" nillable="true" ma:displayName="FY" ma:default="2023" ma:description="Fiscal year to which this document applies." ma:format="Dropdown" ma:internalName="FY">
      <xsd:simpleType>
        <xsd:restriction base="dms:Choice">
          <xsd:enumeration value="1947"/>
          <xsd:enumeration value="1948"/>
          <xsd:enumeration value="1949"/>
          <xsd:enumeration value="1950"/>
          <xsd:enumeration value="1951"/>
          <xsd:enumeration value="1952"/>
          <xsd:enumeration value="1953"/>
          <xsd:enumeration value="1954"/>
          <xsd:enumeration value="1955"/>
          <xsd:enumeration value="1956"/>
          <xsd:enumeration value="1957"/>
          <xsd:enumeration value="1958"/>
          <xsd:enumeration value="1959"/>
          <xsd:enumeration value="1960"/>
          <xsd:enumeration value="1961"/>
          <xsd:enumeration value="1962"/>
          <xsd:enumeration value="1963"/>
          <xsd:enumeration value="1964"/>
          <xsd:enumeration value="1965"/>
          <xsd:enumeration value="1966"/>
          <xsd:enumeration value="1967"/>
          <xsd:enumeration value="1968"/>
          <xsd:enumeration value="1969"/>
          <xsd:enumeration value="1970"/>
          <xsd:enumeration value="1971"/>
          <xsd:enumeration value="1972"/>
          <xsd:enumeration value="1973"/>
          <xsd:enumeration value="1974"/>
          <xsd:enumeration value="1975"/>
          <xsd:enumeration value="1976"/>
          <xsd:enumeration value="1977"/>
          <xsd:enumeration value="1978"/>
          <xsd:enumeration value="1979"/>
          <xsd:enumeration value="1980"/>
          <xsd:enumeration value="1981"/>
          <xsd:enumeration value="1982"/>
          <xsd:enumeration value="1983"/>
          <xsd:enumeration value="1984"/>
          <xsd:enumeration value="1985"/>
          <xsd:enumeration value="1986"/>
          <xsd:enumeration value="1987"/>
          <xsd:enumeration value="1988"/>
          <xsd:enumeration value="1989"/>
          <xsd:enumeration value="1990"/>
          <xsd:enumeration value="1991"/>
          <xsd:enumeration value="1992"/>
          <xsd:enumeration value="1993"/>
          <xsd:enumeration value="1994"/>
          <xsd:enumeration value="1995"/>
          <xsd:enumeration value="1996"/>
          <xsd:enumeration value="1997"/>
          <xsd:enumeration value="1998"/>
          <xsd:enumeration value="1999"/>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Retention_Event_Date" ma:index="18" nillable="true" ma:displayName="Retention_Event_Date" ma:description="Date of event tied to retention when the event is not accounted for in another field.  Consult the ERS Records Retention Schedule for additional information. " ma:format="DateOnly" ma:internalName="Retention_Event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8e21e4a-5eed-4d15-877c-9166063d375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561ff7-3e15-481b-a162-7d7d5295d6e5" elementFormDefault="qualified">
    <xsd:import namespace="http://schemas.microsoft.com/office/2006/documentManagement/types"/>
    <xsd:import namespace="http://schemas.microsoft.com/office/infopath/2007/PartnerControls"/>
    <xsd:element name="topic" ma:index="20" nillable="true" ma:displayName="Topic" ma:format="Dropdown" ma:internalName="topic">
      <xsd:simpleType>
        <xsd:restriction base="dms:Choice">
          <xsd:enumeration value="Benefits"/>
          <xsd:enumeration value="Budget"/>
          <xsd:enumeration value="Draft Version"/>
          <xsd:enumeration value="Medicare"/>
        </xsd:restriction>
      </xsd:simpleType>
    </xsd:element>
    <xsd:element name="category" ma:index="21" nillable="true" ma:displayName="Category" ma:format="Dropdown" ma:internalName="category">
      <xsd:simpleType>
        <xsd:restriction base="dms:Choice">
          <xsd:enumeration value="Actives"/>
          <xsd:enumeration value="Annual Enrollment"/>
          <xsd:enumeration value="Insurance"/>
          <xsd:enumeration value="Investments"/>
          <xsd:enumeration value="Misc"/>
          <xsd:enumeration value="Retire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5BEDA8-FC93-43B9-9AE6-9EE889E0437F}">
  <ds:schemaRefs>
    <ds:schemaRef ds:uri="http://schemas.microsoft.com/sharepoint/v3/contenttype/forms"/>
  </ds:schemaRefs>
</ds:datastoreItem>
</file>

<file path=customXml/itemProps2.xml><?xml version="1.0" encoding="utf-8"?>
<ds:datastoreItem xmlns:ds="http://schemas.openxmlformats.org/officeDocument/2006/customXml" ds:itemID="{BA66363D-725D-4ABF-9619-56B6B0301C7E}">
  <ds:schemaRefs>
    <ds:schemaRef ds:uri="Microsoft.SharePoint.Taxonomy.ContentTypeSync"/>
  </ds:schemaRefs>
</ds:datastoreItem>
</file>

<file path=customXml/itemProps3.xml><?xml version="1.0" encoding="utf-8"?>
<ds:datastoreItem xmlns:ds="http://schemas.openxmlformats.org/officeDocument/2006/customXml" ds:itemID="{F3A8A072-DFB8-4A49-8693-BA1BFF2610D6}">
  <ds:schemaRefs>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 ds:uri="http://purl.org/dc/elements/1.1/"/>
    <ds:schemaRef ds:uri="http://schemas.microsoft.com/office/2006/documentManagement/types"/>
    <ds:schemaRef ds:uri="c5561ff7-3e15-481b-a162-7d7d5295d6e5"/>
    <ds:schemaRef ds:uri="a8e21e4a-5eed-4d15-877c-9166063d3752"/>
    <ds:schemaRef ds:uri="381aa00b-dce2-460c-9f29-a942b8ae4d0a"/>
  </ds:schemaRefs>
</ds:datastoreItem>
</file>

<file path=customXml/itemProps4.xml><?xml version="1.0" encoding="utf-8"?>
<ds:datastoreItem xmlns:ds="http://schemas.openxmlformats.org/officeDocument/2006/customXml" ds:itemID="{8B3EE0ED-E289-4C6C-801A-9223B5F81B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1aa00b-dce2-460c-9f29-a942b8ae4d0a"/>
    <ds:schemaRef ds:uri="a8e21e4a-5eed-4d15-877c-9166063d3752"/>
    <ds:schemaRef ds:uri="c5561ff7-3e15-481b-a162-7d7d5295d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9311</TotalTime>
  <Words>4728</Words>
  <Application>Microsoft Office PowerPoint</Application>
  <PresentationFormat>On-screen Show (4:3)</PresentationFormat>
  <Paragraphs>343</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Ready, Set, Retire!</vt:lpstr>
      <vt:lpstr>Retirement Benefit</vt:lpstr>
      <vt:lpstr>PowerPoint Presentation</vt:lpstr>
      <vt:lpstr>Retiring with TRS</vt:lpstr>
      <vt:lpstr>Retiring with ORP</vt:lpstr>
      <vt:lpstr>Retiring with ERS</vt:lpstr>
      <vt:lpstr>Things you need to know</vt:lpstr>
      <vt:lpstr>PowerPoint Presentation</vt:lpstr>
      <vt:lpstr>Insurance Eligibility Criteria</vt:lpstr>
      <vt:lpstr>PowerPoint Presentation</vt:lpstr>
      <vt:lpstr>When am I Eligible for Retiree Health Insurance?</vt:lpstr>
      <vt:lpstr>Health Insurance Waiting Period</vt:lpstr>
      <vt:lpstr>PowerPoint Presentation</vt:lpstr>
      <vt:lpstr>Coverage Options</vt:lpstr>
      <vt:lpstr>Paying Your Insurance Premiums</vt:lpstr>
      <vt:lpstr>Medicare and Your State  Health Insurance</vt:lpstr>
      <vt:lpstr>Medicare and Your State  Health Insurance</vt:lpstr>
      <vt:lpstr>Returning to Employment</vt:lpstr>
      <vt:lpstr>Benefits Options for           Return-To-Work Retirees</vt:lpstr>
      <vt:lpstr>Discount Purchase Program</vt:lpstr>
      <vt:lpstr>Resources</vt:lpstr>
      <vt:lpstr>PowerPoint Presentation</vt:lpstr>
    </vt:vector>
  </TitlesOfParts>
  <Company>ERS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Set, Retire Higher Ed presentation</dc:title>
  <dc:creator>MM</dc:creator>
  <cp:lastModifiedBy>Farina, Jasmine N</cp:lastModifiedBy>
  <cp:revision>427</cp:revision>
  <cp:lastPrinted>2019-05-22T14:30:19Z</cp:lastPrinted>
  <dcterms:created xsi:type="dcterms:W3CDTF">2016-03-03T20:21:58Z</dcterms:created>
  <dcterms:modified xsi:type="dcterms:W3CDTF">2024-10-10T13:56:58Z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0x01010065E3BD7613594644ADA684A3841AD0DD00FC5E09EB0844314BB3FA4787B226D9890048B9703C3A98EE42A2FE7CCCAA1AFD0C</vt:lpwstr>
  </property>
  <property fmtid="{D5CDD505-2E9C-101B-9397-08002B2CF9AE}" pid="3" name="_dlc_DocIdItemGuid">
    <vt:lpwstr>a8397dc5-e32f-4383-bc32-1b682d4ecefe</vt:lpwstr>
  </property>
  <property fmtid="{D5CDD505-2E9C-101B-9397-08002B2CF9AE}" pid="4" name="Data_Classification">
    <vt:lpwstr>1;#Public|bb25c145-bd31-4910-96ab-bc45b36a653d</vt:lpwstr>
  </property>
  <property fmtid="{D5CDD505-2E9C-101B-9397-08002B2CF9AE}" pid="5" name="Division">
    <vt:lpwstr>2;#Benefits Communications|3743f294-0652-4a2a-bd7c-5599cdb6b70f</vt:lpwstr>
  </property>
  <property fmtid="{D5CDD505-2E9C-101B-9397-08002B2CF9AE}" pid="6" name="Record_Series1">
    <vt:lpwstr>33;#GS 2464 Tracking Records|8a071dd9-c7c6-4e84-b314-7754f398ad71</vt:lpwstr>
  </property>
  <property fmtid="{D5CDD505-2E9C-101B-9397-08002B2CF9AE}" pid="7" name="_CopySource">
    <vt:lpwstr>Presentation_2016_RSR_HigherEdSLedits.pptx</vt:lpwstr>
  </property>
  <property fmtid="{D5CDD505-2E9C-101B-9397-08002B2CF9AE}" pid="8" name="Record_Series">
    <vt:lpwstr>4;#GS 2097 Speeches, Papers, and Presentations|89c253b2-6ea2-4e85-9520-0a1fe6e5cbbe</vt:lpwstr>
  </property>
  <property fmtid="{D5CDD505-2E9C-101B-9397-08002B2CF9AE}" pid="9" name="Order">
    <vt:r8>132600</vt:r8>
  </property>
</Properties>
</file>