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8.xml" ContentType="application/vnd.openxmlformats-officedocument.presentationml.notesSlide+xml"/>
  <Override PartName="/ppt/ink/ink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1" r:id="rId4"/>
    <p:sldMasterId id="2147483731" r:id="rId5"/>
    <p:sldMasterId id="2147483893" r:id="rId6"/>
  </p:sldMasterIdLst>
  <p:notesMasterIdLst>
    <p:notesMasterId r:id="rId49"/>
  </p:notesMasterIdLst>
  <p:handoutMasterIdLst>
    <p:handoutMasterId r:id="rId50"/>
  </p:handoutMasterIdLst>
  <p:sldIdLst>
    <p:sldId id="317" r:id="rId7"/>
    <p:sldId id="322" r:id="rId8"/>
    <p:sldId id="335" r:id="rId9"/>
    <p:sldId id="320" r:id="rId10"/>
    <p:sldId id="332" r:id="rId11"/>
    <p:sldId id="371" r:id="rId12"/>
    <p:sldId id="336" r:id="rId13"/>
    <p:sldId id="372" r:id="rId14"/>
    <p:sldId id="378" r:id="rId15"/>
    <p:sldId id="374" r:id="rId16"/>
    <p:sldId id="373" r:id="rId17"/>
    <p:sldId id="340" r:id="rId18"/>
    <p:sldId id="377" r:id="rId19"/>
    <p:sldId id="376" r:id="rId20"/>
    <p:sldId id="344" r:id="rId21"/>
    <p:sldId id="329" r:id="rId22"/>
    <p:sldId id="331" r:id="rId23"/>
    <p:sldId id="334" r:id="rId24"/>
    <p:sldId id="379" r:id="rId25"/>
    <p:sldId id="367" r:id="rId26"/>
    <p:sldId id="346" r:id="rId27"/>
    <p:sldId id="347" r:id="rId28"/>
    <p:sldId id="348" r:id="rId29"/>
    <p:sldId id="349" r:id="rId30"/>
    <p:sldId id="350" r:id="rId31"/>
    <p:sldId id="351" r:id="rId32"/>
    <p:sldId id="352" r:id="rId33"/>
    <p:sldId id="353" r:id="rId34"/>
    <p:sldId id="354" r:id="rId35"/>
    <p:sldId id="355" r:id="rId36"/>
    <p:sldId id="388" r:id="rId37"/>
    <p:sldId id="368" r:id="rId38"/>
    <p:sldId id="356" r:id="rId39"/>
    <p:sldId id="357" r:id="rId40"/>
    <p:sldId id="370" r:id="rId41"/>
    <p:sldId id="380" r:id="rId42"/>
    <p:sldId id="381" r:id="rId43"/>
    <p:sldId id="383" r:id="rId44"/>
    <p:sldId id="384" r:id="rId45"/>
    <p:sldId id="386" r:id="rId46"/>
    <p:sldId id="387" r:id="rId47"/>
    <p:sldId id="36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A7B789-7579-1145-0FF4-F557FE7F2381}" name="Sands Sara" initials="SS" userId="S::ssands2@schools.nyc.gov::bef1b80a-8d0c-4e34-9ccc-0f18b1650475" providerId="AD"/>
  <p188:author id="{600093B6-B1E7-6F0F-94FE-4DBD7C2DF447}" name="Terral, Shelby" initials="TS" userId="Terral, Shelb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cbui@uh.edu" initials="bc" lastIdx="1" clrIdx="0">
    <p:extLst>
      <p:ext uri="{19B8F6BF-5375-455C-9EA6-DF929625EA0E}">
        <p15:presenceInfo xmlns:p15="http://schemas.microsoft.com/office/powerpoint/2012/main" userId="S::urn:spo:guest#bcbui@uh.edu::" providerId="AD"/>
      </p:ext>
    </p:extLst>
  </p:cmAuthor>
  <p:cmAuthor id="2" name="Horn, Catherine L" initials="HCL" lastIdx="21" clrIdx="1">
    <p:extLst>
      <p:ext uri="{19B8F6BF-5375-455C-9EA6-DF929625EA0E}">
        <p15:presenceInfo xmlns:p15="http://schemas.microsoft.com/office/powerpoint/2012/main" userId="S-1-5-21-944278203-3023816869-1453745740-112506" providerId="AD"/>
      </p:ext>
    </p:extLst>
  </p:cmAuthor>
  <p:cmAuthor id="3" name="binh bui" initials="bb" lastIdx="2" clrIdx="2">
    <p:extLst>
      <p:ext uri="{19B8F6BF-5375-455C-9EA6-DF929625EA0E}">
        <p15:presenceInfo xmlns:p15="http://schemas.microsoft.com/office/powerpoint/2012/main" userId="d6b8a51621a79a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8102E"/>
    <a:srgbClr val="FFF9D9"/>
    <a:srgbClr val="C00200"/>
    <a:srgbClr val="FFEAEA"/>
    <a:srgbClr val="FFFFFF"/>
    <a:srgbClr val="888B8D"/>
    <a:srgbClr val="889292"/>
    <a:srgbClr val="EAEAEA"/>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26"/>
    <p:restoredTop sz="84067" autoAdjust="0"/>
  </p:normalViewPr>
  <p:slideViewPr>
    <p:cSldViewPr snapToGrid="0">
      <p:cViewPr varScale="1">
        <p:scale>
          <a:sx n="96" d="100"/>
          <a:sy n="96" d="100"/>
        </p:scale>
        <p:origin x="172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0551E-09C0-4C09-A09A-F8B891ABEA93}" type="datetimeFigureOut">
              <a:rPr lang="en-US" smtClean="0"/>
              <a:t>1/26/2023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29BF7-44E0-46FF-9047-2DE74ACCD646}" type="slidenum">
              <a:rPr lang="en-US" smtClean="0"/>
              <a:t>‹#›</a:t>
            </a:fld>
            <a:endParaRPr lang="en-US"/>
          </a:p>
        </p:txBody>
      </p:sp>
    </p:spTree>
    <p:extLst>
      <p:ext uri="{BB962C8B-B14F-4D97-AF65-F5344CB8AC3E}">
        <p14:creationId xmlns:p14="http://schemas.microsoft.com/office/powerpoint/2010/main" val="33873520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19:12:57.090"/>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19:13:13.151"/>
    </inkml:context>
    <inkml:brush xml:id="br0">
      <inkml:brushProperty name="width" value="0.05" units="cm"/>
      <inkml:brushProperty name="height" value="0.05" units="cm"/>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19:13:14"/>
    </inkml:context>
    <inkml:brush xml:id="br0">
      <inkml:brushProperty name="width" value="0.05" units="cm"/>
      <inkml:brushProperty name="height" value="0.05" units="cm"/>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19:13:14.384"/>
    </inkml:context>
    <inkml:brush xml:id="br0">
      <inkml:brushProperty name="width" value="0.05" units="cm"/>
      <inkml:brushProperty name="height" value="0.05" units="cm"/>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19:13:14.999"/>
    </inkml:context>
    <inkml:brush xml:id="br0">
      <inkml:brushProperty name="width" value="0.05" units="cm"/>
      <inkml:brushProperty name="height" value="0.05" units="cm"/>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19:13:15.346"/>
    </inkml:context>
    <inkml:brush xml:id="br0">
      <inkml:brushProperty name="width" value="0.05" units="cm"/>
      <inkml:brushProperty name="height" value="0.05" units="cm"/>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19:13:15.734"/>
    </inkml:context>
    <inkml:brush xml:id="br0">
      <inkml:brushProperty name="width" value="0.05" units="cm"/>
      <inkml:brushProperty name="height" value="0.05" units="cm"/>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19:11:59.947"/>
    </inkml:context>
    <inkml:brush xml:id="br0">
      <inkml:brushProperty name="width" value="0.05" units="cm"/>
      <inkml:brushProperty name="height" value="0.0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73215-316D-474B-B395-619BCAB2D9B4}" type="datetimeFigureOut">
              <a:rPr lang="en-US" smtClean="0"/>
              <a:t>1/26/2023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AB3B-DEF0-5F48-9578-7981B6FF6979}" type="slidenum">
              <a:rPr lang="en-US" smtClean="0"/>
              <a:t>‹#›</a:t>
            </a:fld>
            <a:endParaRPr lang="en-US"/>
          </a:p>
        </p:txBody>
      </p:sp>
    </p:spTree>
    <p:extLst>
      <p:ext uri="{BB962C8B-B14F-4D97-AF65-F5344CB8AC3E}">
        <p14:creationId xmlns:p14="http://schemas.microsoft.com/office/powerpoint/2010/main" val="122042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1</a:t>
            </a:fld>
            <a:endParaRPr lang="en-US"/>
          </a:p>
        </p:txBody>
      </p:sp>
    </p:spTree>
    <p:extLst>
      <p:ext uri="{BB962C8B-B14F-4D97-AF65-F5344CB8AC3E}">
        <p14:creationId xmlns:p14="http://schemas.microsoft.com/office/powerpoint/2010/main" val="33002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27</a:t>
            </a:fld>
            <a:endParaRPr lang="en-US"/>
          </a:p>
        </p:txBody>
      </p:sp>
    </p:spTree>
    <p:extLst>
      <p:ext uri="{BB962C8B-B14F-4D97-AF65-F5344CB8AC3E}">
        <p14:creationId xmlns:p14="http://schemas.microsoft.com/office/powerpoint/2010/main" val="428614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31</a:t>
            </a:fld>
            <a:endParaRPr lang="en-US"/>
          </a:p>
        </p:txBody>
      </p:sp>
    </p:spTree>
    <p:extLst>
      <p:ext uri="{BB962C8B-B14F-4D97-AF65-F5344CB8AC3E}">
        <p14:creationId xmlns:p14="http://schemas.microsoft.com/office/powerpoint/2010/main" val="14584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34</a:t>
            </a:fld>
            <a:endParaRPr lang="en-US"/>
          </a:p>
        </p:txBody>
      </p:sp>
    </p:spTree>
    <p:extLst>
      <p:ext uri="{BB962C8B-B14F-4D97-AF65-F5344CB8AC3E}">
        <p14:creationId xmlns:p14="http://schemas.microsoft.com/office/powerpoint/2010/main" val="33116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35</a:t>
            </a:fld>
            <a:endParaRPr lang="en-US"/>
          </a:p>
        </p:txBody>
      </p:sp>
    </p:spTree>
    <p:extLst>
      <p:ext uri="{BB962C8B-B14F-4D97-AF65-F5344CB8AC3E}">
        <p14:creationId xmlns:p14="http://schemas.microsoft.com/office/powerpoint/2010/main" val="1644552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36</a:t>
            </a:fld>
            <a:endParaRPr lang="en-US"/>
          </a:p>
        </p:txBody>
      </p:sp>
    </p:spTree>
    <p:extLst>
      <p:ext uri="{BB962C8B-B14F-4D97-AF65-F5344CB8AC3E}">
        <p14:creationId xmlns:p14="http://schemas.microsoft.com/office/powerpoint/2010/main" val="279821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42</a:t>
            </a:fld>
            <a:endParaRPr lang="en-US"/>
          </a:p>
        </p:txBody>
      </p:sp>
    </p:spTree>
    <p:extLst>
      <p:ext uri="{BB962C8B-B14F-4D97-AF65-F5344CB8AC3E}">
        <p14:creationId xmlns:p14="http://schemas.microsoft.com/office/powerpoint/2010/main" val="17319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2</a:t>
            </a:fld>
            <a:endParaRPr lang="en-US"/>
          </a:p>
        </p:txBody>
      </p:sp>
    </p:spTree>
    <p:extLst>
      <p:ext uri="{BB962C8B-B14F-4D97-AF65-F5344CB8AC3E}">
        <p14:creationId xmlns:p14="http://schemas.microsoft.com/office/powerpoint/2010/main" val="155629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6</a:t>
            </a:fld>
            <a:endParaRPr lang="en-US"/>
          </a:p>
        </p:txBody>
      </p:sp>
    </p:spTree>
    <p:extLst>
      <p:ext uri="{BB962C8B-B14F-4D97-AF65-F5344CB8AC3E}">
        <p14:creationId xmlns:p14="http://schemas.microsoft.com/office/powerpoint/2010/main" val="401289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7</a:t>
            </a:fld>
            <a:endParaRPr lang="en-US"/>
          </a:p>
        </p:txBody>
      </p:sp>
    </p:spTree>
    <p:extLst>
      <p:ext uri="{BB962C8B-B14F-4D97-AF65-F5344CB8AC3E}">
        <p14:creationId xmlns:p14="http://schemas.microsoft.com/office/powerpoint/2010/main" val="404340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11</a:t>
            </a:fld>
            <a:endParaRPr lang="en-US"/>
          </a:p>
        </p:txBody>
      </p:sp>
    </p:spTree>
    <p:extLst>
      <p:ext uri="{BB962C8B-B14F-4D97-AF65-F5344CB8AC3E}">
        <p14:creationId xmlns:p14="http://schemas.microsoft.com/office/powerpoint/2010/main" val="372715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15</a:t>
            </a:fld>
            <a:endParaRPr lang="en-US"/>
          </a:p>
        </p:txBody>
      </p:sp>
    </p:spTree>
    <p:extLst>
      <p:ext uri="{BB962C8B-B14F-4D97-AF65-F5344CB8AC3E}">
        <p14:creationId xmlns:p14="http://schemas.microsoft.com/office/powerpoint/2010/main" val="84374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16</a:t>
            </a:fld>
            <a:endParaRPr lang="en-US"/>
          </a:p>
        </p:txBody>
      </p:sp>
    </p:spTree>
    <p:extLst>
      <p:ext uri="{BB962C8B-B14F-4D97-AF65-F5344CB8AC3E}">
        <p14:creationId xmlns:p14="http://schemas.microsoft.com/office/powerpoint/2010/main" val="145174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24</a:t>
            </a:fld>
            <a:endParaRPr lang="en-US"/>
          </a:p>
        </p:txBody>
      </p:sp>
    </p:spTree>
    <p:extLst>
      <p:ext uri="{BB962C8B-B14F-4D97-AF65-F5344CB8AC3E}">
        <p14:creationId xmlns:p14="http://schemas.microsoft.com/office/powerpoint/2010/main" val="3610722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FAB3B-DEF0-5F48-9578-7981B6FF6979}" type="slidenum">
              <a:rPr lang="en-US" smtClean="0"/>
              <a:t>25</a:t>
            </a:fld>
            <a:endParaRPr lang="en-US"/>
          </a:p>
        </p:txBody>
      </p:sp>
    </p:spTree>
    <p:extLst>
      <p:ext uri="{BB962C8B-B14F-4D97-AF65-F5344CB8AC3E}">
        <p14:creationId xmlns:p14="http://schemas.microsoft.com/office/powerpoint/2010/main" val="273945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19C19B1-1155-8A47-A564-00D8D34E8D0A}"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22368-AD52-4632-A277-3AA670B9C2D7}" type="slidenum">
              <a:rPr lang="en-US" smtClean="0"/>
              <a:t>‹#›</a:t>
            </a:fld>
            <a:endParaRPr lang="en-US"/>
          </a:p>
        </p:txBody>
      </p:sp>
    </p:spTree>
    <p:extLst>
      <p:ext uri="{BB962C8B-B14F-4D97-AF65-F5344CB8AC3E}">
        <p14:creationId xmlns:p14="http://schemas.microsoft.com/office/powerpoint/2010/main" val="339677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2ADD9-5DFB-A142-8A11-9BC801B61685}"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22368-AD52-4632-A277-3AA670B9C2D7}" type="slidenum">
              <a:rPr lang="en-US" smtClean="0"/>
              <a:t>‹#›</a:t>
            </a:fld>
            <a:endParaRPr lang="en-US"/>
          </a:p>
        </p:txBody>
      </p:sp>
    </p:spTree>
    <p:extLst>
      <p:ext uri="{BB962C8B-B14F-4D97-AF65-F5344CB8AC3E}">
        <p14:creationId xmlns:p14="http://schemas.microsoft.com/office/powerpoint/2010/main" val="364606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7D512B-FA75-2B49-B294-6ED34DACAD91}"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22368-AD52-4632-A277-3AA670B9C2D7}" type="slidenum">
              <a:rPr lang="en-US" smtClean="0"/>
              <a:t>‹#›</a:t>
            </a:fld>
            <a:endParaRPr lang="en-US"/>
          </a:p>
        </p:txBody>
      </p:sp>
    </p:spTree>
    <p:extLst>
      <p:ext uri="{BB962C8B-B14F-4D97-AF65-F5344CB8AC3E}">
        <p14:creationId xmlns:p14="http://schemas.microsoft.com/office/powerpoint/2010/main" val="42785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C8102E"/>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solidFill>
                  <a:schemeClr val="tx1"/>
                </a:solidFill>
              </a:defRPr>
            </a:lvl1pPr>
          </a:lstStyle>
          <a:p>
            <a:r>
              <a:rPr lang="en-US"/>
              <a:t>Click to edit Master title style</a:t>
            </a:r>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7B97A5D3-0FBB-B745-ACF6-297367D3BA8B}"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lvl1pPr>
              <a:defRPr sz="1200">
                <a:solidFill>
                  <a:schemeClr val="bg1"/>
                </a:solidFill>
                <a:latin typeface="Corbel" panose="020B0503020204020204" pitchFamily="34" charset="0"/>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8221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3600" spc="-75"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p>
            <a:fld id="{6F739A8C-F0FD-4D4A-80CB-DDE3E87D07FA}" type="datetime1">
              <a:rPr lang="en-US" smtClean="0">
                <a:solidFill>
                  <a:srgbClr val="000000">
                    <a:lumMod val="50000"/>
                    <a:lumOff val="50000"/>
                  </a:srgbClr>
                </a:solidFill>
              </a:rPr>
              <a:t>1/26/2023</a:t>
            </a:fld>
            <a:endParaRPr lang="en-US">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sz="1200" b="0">
                <a:solidFill>
                  <a:schemeClr val="tx1"/>
                </a:solidFill>
              </a:defRPr>
            </a:lvl1pPr>
          </a:lstStyle>
          <a:p>
            <a:fld id="{4FAB73BC-B049-4115-A692-8D63A059BFB8}" type="slidenum">
              <a:rPr lang="en-US" smtClean="0"/>
              <a:pPr/>
              <a:t>‹#›</a:t>
            </a:fld>
            <a:endParaRPr lang="en-US"/>
          </a:p>
        </p:txBody>
      </p:sp>
      <p:pic>
        <p:nvPicPr>
          <p:cNvPr id="10" name="Picture 9">
            <a:extLst>
              <a:ext uri="{FF2B5EF4-FFF2-40B4-BE49-F238E27FC236}">
                <a16:creationId xmlns:a16="http://schemas.microsoft.com/office/drawing/2014/main" id="{D8536611-CFCD-B621-02E1-871DCC2191E4}"/>
              </a:ext>
            </a:extLst>
          </p:cNvPr>
          <p:cNvPicPr>
            <a:picLocks noChangeAspect="1"/>
          </p:cNvPicPr>
          <p:nvPr userDrawn="1"/>
        </p:nvPicPr>
        <p:blipFill>
          <a:blip r:embed="rId2"/>
          <a:stretch>
            <a:fillRect/>
          </a:stretch>
        </p:blipFill>
        <p:spPr>
          <a:xfrm>
            <a:off x="289320" y="6158230"/>
            <a:ext cx="2870339" cy="665397"/>
          </a:xfrm>
          <a:prstGeom prst="rect">
            <a:avLst/>
          </a:prstGeom>
        </p:spPr>
      </p:pic>
    </p:spTree>
    <p:extLst>
      <p:ext uri="{BB962C8B-B14F-4D97-AF65-F5344CB8AC3E}">
        <p14:creationId xmlns:p14="http://schemas.microsoft.com/office/powerpoint/2010/main" val="367252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01DD8F-B529-534C-9D79-C89288BF41B9}" type="datetime1">
              <a:rPr lang="en-US" smtClean="0">
                <a:solidFill>
                  <a:srgbClr val="000000">
                    <a:lumMod val="50000"/>
                    <a:lumOff val="50000"/>
                  </a:srgbClr>
                </a:solidFill>
              </a:rPr>
              <a:t>1/26/2023</a:t>
            </a:fld>
            <a:endParaRPr lang="en-US">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sz="1200" b="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1415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4425" b="0" spc="-75"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4DD18E2-D4A1-BA49-BC2E-0B394FFA9CBD}" type="datetime1">
              <a:rPr lang="en-US" smtClean="0">
                <a:solidFill>
                  <a:srgbClr val="000000">
                    <a:lumMod val="50000"/>
                    <a:lumOff val="50000"/>
                  </a:srgbClr>
                </a:solidFill>
              </a:rPr>
              <a:t>1/26/2023</a:t>
            </a:fld>
            <a:endParaRPr lang="en-US">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sz="1200" b="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31043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13803EB2-0C77-1247-8384-5F9A5D423ADA}" type="datetime1">
              <a:rPr lang="en-US" smtClean="0">
                <a:solidFill>
                  <a:srgbClr val="000000">
                    <a:lumMod val="50000"/>
                    <a:lumOff val="50000"/>
                  </a:srgbClr>
                </a:solidFill>
              </a:rPr>
              <a:t>1/26/2023</a:t>
            </a:fld>
            <a:endParaRPr lang="en-US">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lvl1pPr>
              <a:defRPr sz="1200" b="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57563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5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5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F1273E90-F5A4-F748-B44D-74B1E27966A4}" type="datetime1">
              <a:rPr lang="en-US" smtClean="0">
                <a:solidFill>
                  <a:srgbClr val="000000">
                    <a:lumMod val="50000"/>
                    <a:lumOff val="50000"/>
                  </a:srgbClr>
                </a:solidFill>
              </a:rPr>
              <a:t>1/26/2023</a:t>
            </a:fld>
            <a:endParaRPr lang="en-US">
              <a:solidFill>
                <a:srgbClr val="000000">
                  <a:lumMod val="50000"/>
                  <a:lumOff val="50000"/>
                </a:srgbClr>
              </a:solidFill>
            </a:endParaRPr>
          </a:p>
        </p:txBody>
      </p:sp>
      <p:sp>
        <p:nvSpPr>
          <p:cNvPr id="11" name="Footer Placeholder 10"/>
          <p:cNvSpPr>
            <a:spLocks noGrp="1"/>
          </p:cNvSpPr>
          <p:nvPr>
            <p:ph type="ftr" sz="quarter" idx="11"/>
          </p:nvPr>
        </p:nvSpPr>
        <p:spPr/>
        <p:txBody>
          <a:bodyPr/>
          <a:lstStyle/>
          <a:p>
            <a:endParaRPr lang="en-US">
              <a:solidFill>
                <a:srgbClr val="000000">
                  <a:lumMod val="50000"/>
                  <a:lumOff val="50000"/>
                </a:srgbClr>
              </a:solidFill>
            </a:endParaRPr>
          </a:p>
        </p:txBody>
      </p:sp>
      <p:sp>
        <p:nvSpPr>
          <p:cNvPr id="12" name="Slide Number Placeholder 11"/>
          <p:cNvSpPr>
            <a:spLocks noGrp="1"/>
          </p:cNvSpPr>
          <p:nvPr>
            <p:ph type="sldNum" sz="quarter" idx="12"/>
          </p:nvPr>
        </p:nvSpPr>
        <p:spPr/>
        <p:txBody>
          <a:bodyPr/>
          <a:lstStyle>
            <a:lvl1pPr>
              <a:defRPr sz="1200" b="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98C0460-F63F-3346-A41C-286F59589C11}" type="datetime1">
              <a:rPr lang="en-US" smtClean="0">
                <a:solidFill>
                  <a:srgbClr val="000000">
                    <a:lumMod val="50000"/>
                    <a:lumOff val="50000"/>
                  </a:srgbClr>
                </a:solidFill>
              </a:rPr>
              <a:t>1/26/2023</a:t>
            </a:fld>
            <a:endParaRPr lang="en-US">
              <a:solidFill>
                <a:srgbClr val="000000">
                  <a:lumMod val="50000"/>
                  <a:lumOff val="50000"/>
                </a:srgbClr>
              </a:solidFill>
            </a:endParaRPr>
          </a:p>
        </p:txBody>
      </p:sp>
      <p:sp>
        <p:nvSpPr>
          <p:cNvPr id="7" name="Footer Placeholder 6"/>
          <p:cNvSpPr>
            <a:spLocks noGrp="1"/>
          </p:cNvSpPr>
          <p:nvPr>
            <p:ph type="ftr" sz="quarter" idx="11"/>
          </p:nvPr>
        </p:nvSpPr>
        <p:spPr/>
        <p:txBody>
          <a:bodyPr/>
          <a:lstStyle/>
          <a:p>
            <a:endParaRPr lang="en-US">
              <a:solidFill>
                <a:srgbClr val="000000">
                  <a:lumMod val="50000"/>
                  <a:lumOff val="50000"/>
                </a:srgbClr>
              </a:solidFill>
            </a:endParaRPr>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93513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A45AF6-647D-974A-BAAA-AD3EA461931D}" type="datetime1">
              <a:rPr lang="en-US" smtClean="0">
                <a:solidFill>
                  <a:srgbClr val="000000">
                    <a:lumMod val="50000"/>
                    <a:lumOff val="50000"/>
                  </a:srgbClr>
                </a:solidFill>
              </a:rPr>
              <a:t>1/26/2023</a:t>
            </a:fld>
            <a:endParaRPr lang="en-US">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en-US">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lvl1pPr>
              <a:defRPr sz="1200" b="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83048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8907F94-2614-A943-96E9-F664DEDFC2FC}"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22368-AD52-4632-A277-3AA670B9C2D7}" type="slidenum">
              <a:rPr lang="en-US" smtClean="0"/>
              <a:t>‹#›</a:t>
            </a:fld>
            <a:endParaRPr lang="en-US"/>
          </a:p>
        </p:txBody>
      </p:sp>
    </p:spTree>
    <p:extLst>
      <p:ext uri="{BB962C8B-B14F-4D97-AF65-F5344CB8AC3E}">
        <p14:creationId xmlns:p14="http://schemas.microsoft.com/office/powerpoint/2010/main" val="2964754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C950E535-D089-924E-91D2-58E13FCF7C9B}" type="datetime1">
              <a:rPr lang="en-US" smtClean="0">
                <a:solidFill>
                  <a:srgbClr val="000000">
                    <a:lumMod val="50000"/>
                    <a:lumOff val="50000"/>
                  </a:srgbClr>
                </a:solidFill>
              </a:rPr>
              <a:t>1/26/2023</a:t>
            </a:fld>
            <a:endParaRPr lang="en-US">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lvl1pPr>
              <a:defRPr sz="1200" b="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91319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D3529D87-714C-494E-8F9B-857194695049}" type="datetime1">
              <a:rPr lang="en-US" smtClean="0">
                <a:solidFill>
                  <a:srgbClr val="000000">
                    <a:lumMod val="50000"/>
                    <a:lumOff val="50000"/>
                  </a:srgbClr>
                </a:solidFill>
              </a:rPr>
              <a:t>1/26/2023</a:t>
            </a:fld>
            <a:endParaRPr lang="en-US">
              <a:solidFill>
                <a:srgbClr val="000000">
                  <a:lumMod val="50000"/>
                  <a:lumOff val="50000"/>
                </a:srgbClr>
              </a:solidFill>
            </a:endParaRPr>
          </a:p>
        </p:txBody>
      </p:sp>
      <p:sp>
        <p:nvSpPr>
          <p:cNvPr id="9" name="Footer Placeholder 8"/>
          <p:cNvSpPr>
            <a:spLocks noGrp="1"/>
          </p:cNvSpPr>
          <p:nvPr>
            <p:ph type="ftr" sz="quarter" idx="11"/>
          </p:nvPr>
        </p:nvSpPr>
        <p:spPr>
          <a:xfrm>
            <a:off x="2624326" y="6356351"/>
            <a:ext cx="4433638" cy="365125"/>
          </a:xfrm>
        </p:spPr>
        <p:txBody>
          <a:bodyPr/>
          <a:lstStyle/>
          <a:p>
            <a:endParaRPr lang="en-US">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a:solidFill>
                <a:srgbClr val="40BAD2"/>
              </a:solidFill>
            </a:endParaRPr>
          </a:p>
        </p:txBody>
      </p:sp>
    </p:spTree>
    <p:extLst>
      <p:ext uri="{BB962C8B-B14F-4D97-AF65-F5344CB8AC3E}">
        <p14:creationId xmlns:p14="http://schemas.microsoft.com/office/powerpoint/2010/main" val="194046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04F4FE-E1CF-AE46-89FD-5CDDA7C6F0F8}" type="datetime1">
              <a:rPr lang="en-US" smtClean="0">
                <a:solidFill>
                  <a:srgbClr val="000000">
                    <a:lumMod val="50000"/>
                    <a:lumOff val="50000"/>
                  </a:srgbClr>
                </a:solidFill>
              </a:rPr>
              <a:t>1/26/2023</a:t>
            </a:fld>
            <a:endParaRPr lang="en-US">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90649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5BEC9D-DDCC-124A-B759-8380E7C98685}" type="datetime1">
              <a:rPr lang="en-US" smtClean="0">
                <a:solidFill>
                  <a:srgbClr val="000000">
                    <a:lumMod val="50000"/>
                    <a:lumOff val="50000"/>
                  </a:srgbClr>
                </a:solidFill>
              </a:rPr>
              <a:t>1/26/2023</a:t>
            </a:fld>
            <a:endParaRPr lang="en-US">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23984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lgn="l">
              <a:defRPr sz="3600" b="0" cap="none" spc="0">
                <a:ln>
                  <a:noFill/>
                </a:ln>
                <a:solidFill>
                  <a:schemeClr val="tx1"/>
                </a:solidFill>
                <a:effectLst/>
                <a:latin typeface="Impact" panose="020B0806030902050204" pitchFamily="34" charset="0"/>
              </a:defRPr>
            </a:lvl1pPr>
          </a:lstStyle>
          <a:p>
            <a:r>
              <a:rPr lang="en-US"/>
              <a:t>Click to edit Master title style</a:t>
            </a:r>
          </a:p>
        </p:txBody>
      </p:sp>
      <p:sp>
        <p:nvSpPr>
          <p:cNvPr id="3" name="Subtitle 2"/>
          <p:cNvSpPr>
            <a:spLocks noGrp="1"/>
          </p:cNvSpPr>
          <p:nvPr>
            <p:ph type="subTitle" idx="1"/>
          </p:nvPr>
        </p:nvSpPr>
        <p:spPr>
          <a:xfrm>
            <a:off x="607501" y="5280847"/>
            <a:ext cx="7929000" cy="434974"/>
          </a:xfrm>
        </p:spPr>
        <p:txBody>
          <a:bodyPr anchor="t"/>
          <a:lstStyle>
            <a:lvl1pPr marL="0" indent="0" algn="l">
              <a:buNone/>
              <a:defRPr b="1" cap="none" spc="0">
                <a:ln>
                  <a:noFill/>
                </a:ln>
                <a:solidFill>
                  <a:schemeClr val="bg2">
                    <a:lumMod val="90000"/>
                    <a:lumOff val="10000"/>
                  </a:schemeClr>
                </a:solidFill>
                <a:effectLst/>
                <a:latin typeface="Trebuchet MS" panose="020B0603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2">
                    <a:lumMod val="90000"/>
                    <a:lumOff val="10000"/>
                  </a:schemeClr>
                </a:solidFill>
              </a:defRPr>
            </a:lvl1pPr>
          </a:lstStyle>
          <a:p>
            <a:fld id="{7CD120E1-40C2-C841-A9D0-BD4B4EEDE109}"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solidFill>
                  <a:schemeClr val="bg2">
                    <a:lumMod val="90000"/>
                    <a:lumOff val="10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0101"/>
                </a:solidFill>
              </a:rPr>
              <a:pPr/>
              <a:t>‹#›</a:t>
            </a:fld>
            <a:endParaRPr lang="en-US">
              <a:solidFill>
                <a:srgbClr val="AD0101"/>
              </a:solidFill>
            </a:endParaRPr>
          </a:p>
        </p:txBody>
      </p:sp>
      <p:pic>
        <p:nvPicPr>
          <p:cNvPr id="7" name="Picture 6">
            <a:extLst>
              <a:ext uri="{FF2B5EF4-FFF2-40B4-BE49-F238E27FC236}">
                <a16:creationId xmlns:a16="http://schemas.microsoft.com/office/drawing/2014/main" id="{1BE8798C-680D-D246-21FD-2B8948C1EC90}"/>
              </a:ext>
            </a:extLst>
          </p:cNvPr>
          <p:cNvPicPr>
            <a:picLocks noChangeAspect="1"/>
          </p:cNvPicPr>
          <p:nvPr userDrawn="1"/>
        </p:nvPicPr>
        <p:blipFill>
          <a:blip r:embed="rId2"/>
          <a:stretch>
            <a:fillRect/>
          </a:stretch>
        </p:blipFill>
        <p:spPr>
          <a:xfrm>
            <a:off x="5949426" y="53942"/>
            <a:ext cx="2939856" cy="679967"/>
          </a:xfrm>
          <a:prstGeom prst="rect">
            <a:avLst/>
          </a:prstGeom>
        </p:spPr>
      </p:pic>
    </p:spTree>
    <p:extLst>
      <p:ext uri="{BB962C8B-B14F-4D97-AF65-F5344CB8AC3E}">
        <p14:creationId xmlns:p14="http://schemas.microsoft.com/office/powerpoint/2010/main" val="287484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C8102E"/>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614034" y="2222287"/>
            <a:ext cx="7915931"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226E4-DDF3-9245-9CFD-7A9EFF5CA489}"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sz="1200">
                <a:solidFill>
                  <a:schemeClr val="bg1"/>
                </a:solidFill>
                <a:latin typeface="Corbel" panose="020B0503020204020204" pitchFamily="34" charset="0"/>
              </a:defRPr>
            </a:lvl1pPr>
          </a:lstStyle>
          <a:p>
            <a:fld id="{D57F1E4F-1CFF-5643-939E-217C01CDF565}" type="slidenum">
              <a:rPr lang="en-US" smtClean="0"/>
              <a:pPr/>
              <a:t>‹#›</a:t>
            </a:fld>
            <a:endParaRPr lang="en-US"/>
          </a:p>
        </p:txBody>
      </p:sp>
      <p:pic>
        <p:nvPicPr>
          <p:cNvPr id="9" name="Picture 8">
            <a:extLst>
              <a:ext uri="{FF2B5EF4-FFF2-40B4-BE49-F238E27FC236}">
                <a16:creationId xmlns:a16="http://schemas.microsoft.com/office/drawing/2014/main" id="{A6A36534-790B-D208-47F6-CA7F11765F2C}"/>
              </a:ext>
            </a:extLst>
          </p:cNvPr>
          <p:cNvPicPr>
            <a:picLocks noChangeAspect="1"/>
          </p:cNvPicPr>
          <p:nvPr userDrawn="1"/>
        </p:nvPicPr>
        <p:blipFill>
          <a:blip r:embed="rId2"/>
          <a:stretch>
            <a:fillRect/>
          </a:stretch>
        </p:blipFill>
        <p:spPr>
          <a:xfrm>
            <a:off x="5949426" y="53942"/>
            <a:ext cx="2939856" cy="679967"/>
          </a:xfrm>
          <a:prstGeom prst="rect">
            <a:avLst/>
          </a:prstGeom>
        </p:spPr>
      </p:pic>
    </p:spTree>
    <p:extLst>
      <p:ext uri="{BB962C8B-B14F-4D97-AF65-F5344CB8AC3E}">
        <p14:creationId xmlns:p14="http://schemas.microsoft.com/office/powerpoint/2010/main" val="297566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bg2">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5B0A69-744C-FE46-94D9-6C788FB44961}"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0101"/>
                </a:solidFill>
              </a:rPr>
              <a:pPr/>
              <a:t>‹#›</a:t>
            </a:fld>
            <a:endParaRPr lang="en-US">
              <a:solidFill>
                <a:srgbClr val="AD0101"/>
              </a:solidFill>
            </a:endParaRPr>
          </a:p>
        </p:txBody>
      </p:sp>
      <p:pic>
        <p:nvPicPr>
          <p:cNvPr id="8" name="Picture 4" descr="C:\Users\vbmanzan\Desktop\PPT templates\PNG\education-college-of-education-tertiary-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91575" y="134597"/>
            <a:ext cx="4430471" cy="35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3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AF9801-8BBA-8349-A26E-FCFE70D4DDD4}"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D0101"/>
                </a:solidFill>
              </a:rPr>
              <a:pPr/>
              <a:t>‹#›</a:t>
            </a:fld>
            <a:endParaRPr lang="en-US">
              <a:solidFill>
                <a:srgbClr val="AD0101"/>
              </a:solidFill>
            </a:endParaRPr>
          </a:p>
        </p:txBody>
      </p:sp>
      <p:pic>
        <p:nvPicPr>
          <p:cNvPr id="9" name="Picture 4" descr="C:\Users\vbmanzan\Desktop\PPT templates\PNG\education-college-of-education-tertiary-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62402" y="102795"/>
            <a:ext cx="2859643" cy="22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86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tx1"/>
                </a:solidFill>
                <a:effectLst/>
              </a:defRPr>
            </a:lvl1pPr>
          </a:lstStyle>
          <a:p>
            <a:r>
              <a:rPr lang="en-US"/>
              <a:t>Click to edit Master title style</a:t>
            </a:r>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8D46B0-4DE2-3448-8B4D-43006F2AFDE1}"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AD0101"/>
                </a:solidFill>
              </a:rPr>
              <a:pPr/>
              <a:t>‹#›</a:t>
            </a:fld>
            <a:endParaRPr lang="en-US">
              <a:solidFill>
                <a:srgbClr val="AD0101"/>
              </a:solidFill>
            </a:endParaRPr>
          </a:p>
        </p:txBody>
      </p:sp>
      <p:pic>
        <p:nvPicPr>
          <p:cNvPr id="11" name="Picture 4" descr="C:\Users\vbmanzan\Desktop\PPT templates\PNG\education-college-of-education-tertiary-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62402" y="102795"/>
            <a:ext cx="2859643" cy="22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27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68EE0980-DF81-4C46-81DD-01C93BB1DDFC}"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AD0101"/>
                </a:solidFill>
              </a:rPr>
              <a:pPr/>
              <a:t>‹#›</a:t>
            </a:fld>
            <a:endParaRPr lang="en-US">
              <a:solidFill>
                <a:srgbClr val="AD0101"/>
              </a:solidFill>
            </a:endParaRPr>
          </a:p>
        </p:txBody>
      </p:sp>
      <p:pic>
        <p:nvPicPr>
          <p:cNvPr id="7" name="Picture 4" descr="C:\Users\vbmanzan\Desktop\PPT templates\PNG\education-college-of-education-tertiary-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62402" y="102795"/>
            <a:ext cx="2859643" cy="22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7C374A-CBD4-894B-8303-FFA2DDB06143}"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22368-AD52-4632-A277-3AA670B9C2D7}" type="slidenum">
              <a:rPr lang="en-US" smtClean="0"/>
              <a:t>‹#›</a:t>
            </a:fld>
            <a:endParaRPr lang="en-US"/>
          </a:p>
        </p:txBody>
      </p:sp>
    </p:spTree>
    <p:extLst>
      <p:ext uri="{BB962C8B-B14F-4D97-AF65-F5344CB8AC3E}">
        <p14:creationId xmlns:p14="http://schemas.microsoft.com/office/powerpoint/2010/main" val="4017295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79A52-4437-AC4B-9307-6ACB11744CF7}"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AD0101"/>
                </a:solidFill>
              </a:rPr>
              <a:pPr/>
              <a:t>‹#›</a:t>
            </a:fld>
            <a:endParaRPr lang="en-US">
              <a:solidFill>
                <a:srgbClr val="AD0101"/>
              </a:solidFill>
            </a:endParaRPr>
          </a:p>
        </p:txBody>
      </p:sp>
    </p:spTree>
    <p:extLst>
      <p:ext uri="{BB962C8B-B14F-4D97-AF65-F5344CB8AC3E}">
        <p14:creationId xmlns:p14="http://schemas.microsoft.com/office/powerpoint/2010/main" val="56075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338636" y="446088"/>
            <a:ext cx="3126878"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38636" y="446088"/>
            <a:ext cx="3126878" cy="1618396"/>
          </a:xfrm>
        </p:spPr>
        <p:txBody>
          <a:bodyPr anchor="b"/>
          <a:lstStyle>
            <a:lvl1pPr algn="l">
              <a:defRPr sz="1500" b="0">
                <a:solidFill>
                  <a:schemeClr val="tx1"/>
                </a:solidFill>
              </a:defRPr>
            </a:lvl1pPr>
          </a:lstStyle>
          <a:p>
            <a:r>
              <a:rPr lang="en-US"/>
              <a:t>Click to edit Master title style</a:t>
            </a:r>
          </a:p>
        </p:txBody>
      </p:sp>
      <p:sp>
        <p:nvSpPr>
          <p:cNvPr id="3" name="Content Placeholder 2"/>
          <p:cNvSpPr>
            <a:spLocks noGrp="1"/>
          </p:cNvSpPr>
          <p:nvPr>
            <p:ph idx="1"/>
          </p:nvPr>
        </p:nvSpPr>
        <p:spPr>
          <a:xfrm>
            <a:off x="3627841" y="500926"/>
            <a:ext cx="5163640"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8636" y="2260739"/>
            <a:ext cx="3126878"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775E720-166D-B54E-8B4B-4B8A308E979F}"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D0101"/>
                </a:solidFill>
              </a:rPr>
              <a:pPr/>
              <a:t>‹#›</a:t>
            </a:fld>
            <a:endParaRPr lang="en-US">
              <a:solidFill>
                <a:srgbClr val="AD0101"/>
              </a:solidFill>
            </a:endParaRPr>
          </a:p>
        </p:txBody>
      </p:sp>
    </p:spTree>
    <p:extLst>
      <p:ext uri="{BB962C8B-B14F-4D97-AF65-F5344CB8AC3E}">
        <p14:creationId xmlns:p14="http://schemas.microsoft.com/office/powerpoint/2010/main" val="310381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0593" y="346523"/>
            <a:ext cx="3960194" cy="1617163"/>
          </a:xfrm>
        </p:spPr>
        <p:txBody>
          <a:bodyPr anchor="b">
            <a:normAutofit/>
          </a:bodyPr>
          <a:lstStyle>
            <a:lvl1pPr algn="l">
              <a:defRPr sz="1800" b="0"/>
            </a:lvl1pPr>
          </a:lstStyle>
          <a:p>
            <a:r>
              <a:rPr lang="en-US"/>
              <a:t>Click to edit Master title style</a:t>
            </a:r>
          </a:p>
        </p:txBody>
      </p:sp>
      <p:sp>
        <p:nvSpPr>
          <p:cNvPr id="9" name="Picture Placeholder 11"/>
          <p:cNvSpPr>
            <a:spLocks noGrp="1" noChangeAspect="1"/>
          </p:cNvSpPr>
          <p:nvPr>
            <p:ph type="pic" sz="quarter" idx="13"/>
          </p:nvPr>
        </p:nvSpPr>
        <p:spPr bwMode="auto">
          <a:xfrm>
            <a:off x="4573588" y="535577"/>
            <a:ext cx="4570412" cy="6322423"/>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Click icon to add picture</a:t>
            </a:r>
          </a:p>
        </p:txBody>
      </p:sp>
      <p:sp>
        <p:nvSpPr>
          <p:cNvPr id="4" name="Text Placeholder 3"/>
          <p:cNvSpPr>
            <a:spLocks noGrp="1"/>
          </p:cNvSpPr>
          <p:nvPr>
            <p:ph type="body" sz="half" idx="2"/>
          </p:nvPr>
        </p:nvSpPr>
        <p:spPr>
          <a:xfrm>
            <a:off x="290593" y="1963684"/>
            <a:ext cx="3960194" cy="3832682"/>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17103BA9-E46C-1448-A1A3-E9B1D899DEB6}"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6" name="Footer Placeholder 5"/>
          <p:cNvSpPr>
            <a:spLocks noGrp="1"/>
          </p:cNvSpPr>
          <p:nvPr>
            <p:ph type="ftr" sz="quarter" idx="11"/>
          </p:nvPr>
        </p:nvSpPr>
        <p:spPr>
          <a:xfrm>
            <a:off x="442797" y="6041363"/>
            <a:ext cx="2471560" cy="365125"/>
          </a:xfrm>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dirty="0">
                <a:solidFill>
                  <a:srgbClr val="AD0101"/>
                </a:solidFill>
              </a:rPr>
              <a:pPr/>
              <a:t>‹#›</a:t>
            </a:fld>
            <a:endParaRPr lang="en-US">
              <a:solidFill>
                <a:srgbClr val="AD0101"/>
              </a:solidFill>
            </a:endParaRPr>
          </a:p>
        </p:txBody>
      </p:sp>
    </p:spTree>
    <p:extLst>
      <p:ext uri="{BB962C8B-B14F-4D97-AF65-F5344CB8AC3E}">
        <p14:creationId xmlns:p14="http://schemas.microsoft.com/office/powerpoint/2010/main" val="10787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444137"/>
            <a:ext cx="9144000" cy="4356463"/>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Click icon to add picture</a:t>
            </a:r>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685A24F-5356-D74C-9874-13BF9D7C2C7B}"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AD0101"/>
                </a:solidFill>
              </a:rPr>
              <a:pPr/>
              <a:t>‹#›</a:t>
            </a:fld>
            <a:endParaRPr lang="en-US">
              <a:solidFill>
                <a:srgbClr val="AD0101"/>
              </a:solidFill>
            </a:endParaRPr>
          </a:p>
        </p:txBody>
      </p:sp>
    </p:spTree>
    <p:extLst>
      <p:ext uri="{BB962C8B-B14F-4D97-AF65-F5344CB8AC3E}">
        <p14:creationId xmlns:p14="http://schemas.microsoft.com/office/powerpoint/2010/main" val="402139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5F556BE-CAE0-3242-8CFA-45E6988D5B5D}"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0101"/>
                </a:solidFill>
              </a:rPr>
              <a:pPr/>
              <a:t>‹#›</a:t>
            </a:fld>
            <a:endParaRPr lang="en-US">
              <a:solidFill>
                <a:srgbClr val="AD0101"/>
              </a:solidFill>
            </a:endParaRPr>
          </a:p>
        </p:txBody>
      </p:sp>
    </p:spTree>
    <p:extLst>
      <p:ext uri="{BB962C8B-B14F-4D97-AF65-F5344CB8AC3E}">
        <p14:creationId xmlns:p14="http://schemas.microsoft.com/office/powerpoint/2010/main" val="4110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C8102E"/>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solidFill>
                  <a:schemeClr val="tx1"/>
                </a:solidFill>
              </a:defRPr>
            </a:lvl1pPr>
          </a:lstStyle>
          <a:p>
            <a:r>
              <a:rPr lang="en-US"/>
              <a:t>Click to edit Master title style</a:t>
            </a:r>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7B97A5D3-0FBB-B745-ACF6-297367D3BA8B}"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lvl1pPr>
              <a:defRPr sz="1200">
                <a:solidFill>
                  <a:schemeClr val="bg1"/>
                </a:solidFill>
                <a:latin typeface="Corbel" panose="020B0503020204020204" pitchFamily="34" charset="0"/>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33881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F7F9BF-8C5A-944C-98AC-525C00C46DE3}"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0101"/>
                </a:solidFill>
              </a:rPr>
              <a:pPr/>
              <a:t>‹#›</a:t>
            </a:fld>
            <a:endParaRPr lang="en-US">
              <a:solidFill>
                <a:srgbClr val="AD0101"/>
              </a:solidFill>
            </a:endParaRPr>
          </a:p>
        </p:txBody>
      </p:sp>
      <p:pic>
        <p:nvPicPr>
          <p:cNvPr id="8" name="Picture 4" descr="C:\Users\vbmanzan\Desktop\PPT templates\PNG\education-college-of-education-tertiary-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62402" y="102795"/>
            <a:ext cx="2859643" cy="22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37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1B240C-D226-624F-B4EA-8A9642B606B0}"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AD0101"/>
                </a:solidFill>
              </a:rPr>
              <a:pPr/>
              <a:t>‹#›</a:t>
            </a:fld>
            <a:endParaRPr lang="en-US">
              <a:solidFill>
                <a:srgbClr val="AD0101"/>
              </a:solidFill>
            </a:endParaRPr>
          </a:p>
        </p:txBody>
      </p:sp>
    </p:spTree>
    <p:extLst>
      <p:ext uri="{BB962C8B-B14F-4D97-AF65-F5344CB8AC3E}">
        <p14:creationId xmlns:p14="http://schemas.microsoft.com/office/powerpoint/2010/main" val="102405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FC9C93-41DC-FA4C-9995-ED1A1692E2F0}"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22368-AD52-4632-A277-3AA670B9C2D7}" type="slidenum">
              <a:rPr lang="en-US" smtClean="0"/>
              <a:t>‹#›</a:t>
            </a:fld>
            <a:endParaRPr lang="en-US"/>
          </a:p>
        </p:txBody>
      </p:sp>
    </p:spTree>
    <p:extLst>
      <p:ext uri="{BB962C8B-B14F-4D97-AF65-F5344CB8AC3E}">
        <p14:creationId xmlns:p14="http://schemas.microsoft.com/office/powerpoint/2010/main" val="61794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4C1189-125D-7143-B6F2-734F7B0E24BA}"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C22368-AD52-4632-A277-3AA670B9C2D7}" type="slidenum">
              <a:rPr lang="en-US" smtClean="0"/>
              <a:t>‹#›</a:t>
            </a:fld>
            <a:endParaRPr lang="en-US"/>
          </a:p>
        </p:txBody>
      </p:sp>
    </p:spTree>
    <p:extLst>
      <p:ext uri="{BB962C8B-B14F-4D97-AF65-F5344CB8AC3E}">
        <p14:creationId xmlns:p14="http://schemas.microsoft.com/office/powerpoint/2010/main" val="274353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C09D8A-42F7-B441-812E-1A0A08723A41}" type="datetime1">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C22368-AD52-4632-A277-3AA670B9C2D7}" type="slidenum">
              <a:rPr lang="en-US" smtClean="0"/>
              <a:t>‹#›</a:t>
            </a:fld>
            <a:endParaRPr lang="en-US"/>
          </a:p>
        </p:txBody>
      </p:sp>
    </p:spTree>
    <p:extLst>
      <p:ext uri="{BB962C8B-B14F-4D97-AF65-F5344CB8AC3E}">
        <p14:creationId xmlns:p14="http://schemas.microsoft.com/office/powerpoint/2010/main" val="318575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FE6A9-323B-FB4F-B87C-FDA11E1174F6}" type="datetime1">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C22368-AD52-4632-A277-3AA670B9C2D7}" type="slidenum">
              <a:rPr lang="en-US" smtClean="0"/>
              <a:t>‹#›</a:t>
            </a:fld>
            <a:endParaRPr lang="en-US"/>
          </a:p>
        </p:txBody>
      </p:sp>
    </p:spTree>
    <p:extLst>
      <p:ext uri="{BB962C8B-B14F-4D97-AF65-F5344CB8AC3E}">
        <p14:creationId xmlns:p14="http://schemas.microsoft.com/office/powerpoint/2010/main" val="386747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8AD187C-89E3-5A41-952F-91D1A247F262}"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22368-AD52-4632-A277-3AA670B9C2D7}" type="slidenum">
              <a:rPr lang="en-US" smtClean="0"/>
              <a:t>‹#›</a:t>
            </a:fld>
            <a:endParaRPr lang="en-US"/>
          </a:p>
        </p:txBody>
      </p:sp>
    </p:spTree>
    <p:extLst>
      <p:ext uri="{BB962C8B-B14F-4D97-AF65-F5344CB8AC3E}">
        <p14:creationId xmlns:p14="http://schemas.microsoft.com/office/powerpoint/2010/main" val="346010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BD8E4A-4B02-C641-B7C3-4731E6056F57}"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22368-AD52-4632-A277-3AA670B9C2D7}" type="slidenum">
              <a:rPr lang="en-US" smtClean="0"/>
              <a:t>‹#›</a:t>
            </a:fld>
            <a:endParaRPr lang="en-US"/>
          </a:p>
        </p:txBody>
      </p:sp>
    </p:spTree>
    <p:extLst>
      <p:ext uri="{BB962C8B-B14F-4D97-AF65-F5344CB8AC3E}">
        <p14:creationId xmlns:p14="http://schemas.microsoft.com/office/powerpoint/2010/main" val="19010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0798" y="502276"/>
            <a:ext cx="8635284" cy="8500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0798" y="1519707"/>
            <a:ext cx="8635284" cy="46572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2FD202-ECC9-CA44-95ED-88DAFFFA904D}" type="datetime1">
              <a:rPr lang="en-US" smtClean="0"/>
              <a:t>1/26/2023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latin typeface="Corbel" panose="020B0503020204020204" pitchFamily="34" charset="0"/>
              </a:defRPr>
            </a:lvl1pPr>
          </a:lstStyle>
          <a:p>
            <a:fld id="{6CC22368-AD52-4632-A277-3AA670B9C2D7}" type="slidenum">
              <a:rPr lang="en-US" smtClean="0"/>
              <a:pPr/>
              <a:t>‹#›</a:t>
            </a:fld>
            <a:endParaRPr lang="en-US"/>
          </a:p>
        </p:txBody>
      </p:sp>
      <p:pic>
        <p:nvPicPr>
          <p:cNvPr id="10" name="Picture 9">
            <a:extLst>
              <a:ext uri="{FF2B5EF4-FFF2-40B4-BE49-F238E27FC236}">
                <a16:creationId xmlns:a16="http://schemas.microsoft.com/office/drawing/2014/main" id="{155CD61B-54D5-6E90-453B-3D49B54AFB49}"/>
              </a:ext>
            </a:extLst>
          </p:cNvPr>
          <p:cNvPicPr>
            <a:picLocks noChangeAspect="1"/>
          </p:cNvPicPr>
          <p:nvPr userDrawn="1"/>
        </p:nvPicPr>
        <p:blipFill>
          <a:blip r:embed="rId14"/>
          <a:stretch>
            <a:fillRect/>
          </a:stretch>
        </p:blipFill>
        <p:spPr>
          <a:xfrm>
            <a:off x="260798" y="5997598"/>
            <a:ext cx="2991912" cy="693579"/>
          </a:xfrm>
          <a:prstGeom prst="rect">
            <a:avLst/>
          </a:prstGeom>
        </p:spPr>
      </p:pic>
    </p:spTree>
    <p:extLst>
      <p:ext uri="{BB962C8B-B14F-4D97-AF65-F5344CB8AC3E}">
        <p14:creationId xmlns:p14="http://schemas.microsoft.com/office/powerpoint/2010/main" val="196372502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908" r:id="rId12"/>
  </p:sldLayoutIdLst>
  <p:hf hdr="0" ftr="0" dt="0"/>
  <p:txStyles>
    <p:titleStyle>
      <a:lvl1pPr algn="l" defTabSz="685800" rtl="0" eaLnBrk="1" latinLnBrk="0" hangingPunct="1">
        <a:lnSpc>
          <a:spcPct val="90000"/>
        </a:lnSpc>
        <a:spcBef>
          <a:spcPct val="0"/>
        </a:spcBef>
        <a:buNone/>
        <a:defRPr sz="4000" kern="1200">
          <a:solidFill>
            <a:srgbClr val="C00000"/>
          </a:solidFill>
          <a:latin typeface="League Gothic"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rimson" panose="02000503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rimson" panose="02000503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rimson" panose="02000503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rimson" panose="02000503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rimson" panose="02000503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fld id="{28E0C78D-DC05-2746-91BD-8FDB0FDDD243}" type="datetime1">
              <a:rPr lang="en-US" smtClean="0">
                <a:solidFill>
                  <a:srgbClr val="000000">
                    <a:lumMod val="50000"/>
                    <a:lumOff val="50000"/>
                  </a:srgbClr>
                </a:solidFill>
              </a:rPr>
              <a:t>1/26/2023</a:t>
            </a:fld>
            <a:endParaRPr lang="en-US">
              <a:solidFill>
                <a:srgbClr val="000000">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pPr defTabSz="342900"/>
            <a:endParaRPr lang="en-US">
              <a:solidFill>
                <a:srgbClr val="000000">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200" b="0">
                <a:solidFill>
                  <a:schemeClr val="tx1"/>
                </a:solidFill>
              </a:defRPr>
            </a:lvl1pPr>
          </a:lstStyle>
          <a:p>
            <a:pPr defTabSz="342900"/>
            <a:fld id="{4FAB73BC-B049-4115-A692-8D63A059BFB8}" type="slidenum">
              <a:rPr lang="en-US" smtClean="0"/>
              <a:pPr defTabSz="342900"/>
              <a:t>‹#›</a:t>
            </a:fld>
            <a:endParaRPr lang="en-US"/>
          </a:p>
        </p:txBody>
      </p:sp>
      <p:pic>
        <p:nvPicPr>
          <p:cNvPr id="8" name="Picture 7">
            <a:extLst>
              <a:ext uri="{FF2B5EF4-FFF2-40B4-BE49-F238E27FC236}">
                <a16:creationId xmlns:a16="http://schemas.microsoft.com/office/drawing/2014/main" id="{358F6B82-2C68-CDF1-3B17-A83D34BBB64B}"/>
              </a:ext>
            </a:extLst>
          </p:cNvPr>
          <p:cNvPicPr>
            <a:picLocks noChangeAspect="1"/>
          </p:cNvPicPr>
          <p:nvPr userDrawn="1"/>
        </p:nvPicPr>
        <p:blipFill>
          <a:blip r:embed="rId13"/>
          <a:stretch>
            <a:fillRect/>
          </a:stretch>
        </p:blipFill>
        <p:spPr>
          <a:xfrm>
            <a:off x="189689" y="6150800"/>
            <a:ext cx="2622655" cy="607979"/>
          </a:xfrm>
          <a:prstGeom prst="rect">
            <a:avLst/>
          </a:prstGeom>
        </p:spPr>
      </p:pic>
    </p:spTree>
    <p:extLst>
      <p:ext uri="{BB962C8B-B14F-4D97-AF65-F5344CB8AC3E}">
        <p14:creationId xmlns:p14="http://schemas.microsoft.com/office/powerpoint/2010/main" val="90412385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000" kern="1200" spc="-45" baseline="0">
          <a:solidFill>
            <a:srgbClr val="FFFFFF"/>
          </a:solidFill>
          <a:latin typeface="Impact" panose="020B0806030902050204" pitchFamily="34" charset="0"/>
          <a:ea typeface="+mj-ea"/>
          <a:cs typeface="+mj-cs"/>
        </a:defRPr>
      </a:lvl1pPr>
    </p:titleStyle>
    <p:bodyStyle>
      <a:lvl1pPr marL="137160" indent="-137160" algn="l" defTabSz="685800" rtl="0" eaLnBrk="1" latinLnBrk="0" hangingPunct="1">
        <a:lnSpc>
          <a:spcPct val="90000"/>
        </a:lnSpc>
        <a:spcBef>
          <a:spcPts val="900"/>
        </a:spcBef>
        <a:buClr>
          <a:srgbClr val="C00000"/>
        </a:buClr>
        <a:buFont typeface="Wingdings 2" pitchFamily="18" charset="2"/>
        <a:buChar char=""/>
        <a:defRPr sz="2100" kern="1200">
          <a:solidFill>
            <a:schemeClr val="tx1"/>
          </a:solidFill>
          <a:latin typeface="Trebuchet MS" panose="020B0603020202020204" pitchFamily="34" charset="0"/>
          <a:ea typeface="+mn-ea"/>
          <a:cs typeface="+mn-cs"/>
        </a:defRPr>
      </a:lvl1pPr>
      <a:lvl2pPr marL="514350" indent="-137160" algn="l" defTabSz="685800" rtl="0" eaLnBrk="1" latinLnBrk="0" hangingPunct="1">
        <a:lnSpc>
          <a:spcPct val="90000"/>
        </a:lnSpc>
        <a:spcBef>
          <a:spcPts val="188"/>
        </a:spcBef>
        <a:spcAft>
          <a:spcPts val="188"/>
        </a:spcAft>
        <a:buClr>
          <a:srgbClr val="C00000"/>
        </a:buClr>
        <a:buFont typeface="Wingdings 2" pitchFamily="18" charset="2"/>
        <a:buChar char=""/>
        <a:defRPr sz="1800" kern="1200">
          <a:solidFill>
            <a:schemeClr val="tx1"/>
          </a:solidFill>
          <a:latin typeface="Trebuchet MS" panose="020B0603020202020204" pitchFamily="34" charset="0"/>
          <a:ea typeface="+mn-ea"/>
          <a:cs typeface="+mn-cs"/>
        </a:defRPr>
      </a:lvl2pPr>
      <a:lvl3pPr marL="857250" indent="-137160" algn="l" defTabSz="685800" rtl="0" eaLnBrk="1" latinLnBrk="0" hangingPunct="1">
        <a:lnSpc>
          <a:spcPct val="90000"/>
        </a:lnSpc>
        <a:spcBef>
          <a:spcPts val="188"/>
        </a:spcBef>
        <a:spcAft>
          <a:spcPts val="188"/>
        </a:spcAft>
        <a:buClr>
          <a:srgbClr val="C00000"/>
        </a:buClr>
        <a:buFont typeface="Wingdings 2" pitchFamily="18" charset="2"/>
        <a:buChar char=""/>
        <a:defRPr sz="1500" kern="1200">
          <a:solidFill>
            <a:schemeClr val="tx1"/>
          </a:solidFill>
          <a:latin typeface="Trebuchet MS" panose="020B0603020202020204" pitchFamily="34" charset="0"/>
          <a:ea typeface="+mn-ea"/>
          <a:cs typeface="+mn-cs"/>
        </a:defRPr>
      </a:lvl3pPr>
      <a:lvl4pPr marL="1200150" indent="-137160" algn="l" defTabSz="685800" rtl="0" eaLnBrk="1" latinLnBrk="0" hangingPunct="1">
        <a:lnSpc>
          <a:spcPct val="90000"/>
        </a:lnSpc>
        <a:spcBef>
          <a:spcPts val="188"/>
        </a:spcBef>
        <a:spcAft>
          <a:spcPts val="188"/>
        </a:spcAft>
        <a:buClr>
          <a:srgbClr val="C00000"/>
        </a:buClr>
        <a:buFont typeface="Wingdings 2" pitchFamily="18" charset="2"/>
        <a:buChar char=""/>
        <a:defRPr sz="1350" kern="1200">
          <a:solidFill>
            <a:schemeClr val="tx1"/>
          </a:solidFill>
          <a:latin typeface="Trebuchet MS" panose="020B0603020202020204" pitchFamily="34" charset="0"/>
          <a:ea typeface="+mn-ea"/>
          <a:cs typeface="+mn-cs"/>
        </a:defRPr>
      </a:lvl4pPr>
      <a:lvl5pPr marL="1543050" indent="-137160" algn="l" defTabSz="685800" rtl="0" eaLnBrk="1" latinLnBrk="0" hangingPunct="1">
        <a:lnSpc>
          <a:spcPct val="90000"/>
        </a:lnSpc>
        <a:spcBef>
          <a:spcPts val="188"/>
        </a:spcBef>
        <a:spcAft>
          <a:spcPts val="188"/>
        </a:spcAft>
        <a:buClr>
          <a:srgbClr val="C00000"/>
        </a:buClr>
        <a:buFont typeface="Wingdings 2" pitchFamily="18" charset="2"/>
        <a:buChar char=""/>
        <a:defRPr sz="1350" kern="1200">
          <a:solidFill>
            <a:schemeClr val="tx1"/>
          </a:solidFill>
          <a:latin typeface="Trebuchet MS" panose="020B0603020202020204" pitchFamily="34" charset="0"/>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750" y="447188"/>
            <a:ext cx="8589105" cy="789184"/>
          </a:xfrm>
          <a:prstGeom prst="rect">
            <a:avLst/>
          </a:prstGeom>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321750" y="1236373"/>
            <a:ext cx="8582027" cy="4622427"/>
          </a:xfrm>
          <a:prstGeom prst="rect">
            <a:avLst/>
          </a:prstGeom>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bg2">
                    <a:lumMod val="90000"/>
                    <a:lumOff val="10000"/>
                  </a:schemeClr>
                </a:solidFill>
              </a:defRPr>
            </a:lvl1pPr>
          </a:lstStyle>
          <a:p>
            <a:pPr defTabSz="342900"/>
            <a:endParaRPr lang="en-US">
              <a:solidFill>
                <a:srgbClr val="303030">
                  <a:lumMod val="90000"/>
                  <a:lumOff val="10000"/>
                </a:srgbClr>
              </a:solidFill>
            </a:endParaRPr>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bg2">
                    <a:lumMod val="90000"/>
                    <a:lumOff val="10000"/>
                  </a:schemeClr>
                </a:solidFill>
              </a:defRPr>
            </a:lvl1pPr>
          </a:lstStyle>
          <a:p>
            <a:pPr defTabSz="342900"/>
            <a:fld id="{9C2E4968-35DD-074D-801C-AB444735D7ED}" type="datetime1">
              <a:rPr lang="en-US" smtClean="0">
                <a:solidFill>
                  <a:srgbClr val="303030">
                    <a:lumMod val="90000"/>
                    <a:lumOff val="10000"/>
                  </a:srgbClr>
                </a:solidFill>
              </a:rPr>
              <a:t>1/26/2023</a:t>
            </a:fld>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pPr defTabSz="342900"/>
            <a:fld id="{D57F1E4F-1CFF-5643-939E-217C01CDF565}" type="slidenum">
              <a:rPr lang="en-US" smtClean="0">
                <a:solidFill>
                  <a:srgbClr val="AD0101"/>
                </a:solidFill>
              </a:rPr>
              <a:pPr defTabSz="342900"/>
              <a:t>‹#›</a:t>
            </a:fld>
            <a:endParaRPr lang="en-US">
              <a:solidFill>
                <a:srgbClr val="AD0101"/>
              </a:solidFill>
            </a:endParaRPr>
          </a:p>
        </p:txBody>
      </p:sp>
      <p:pic>
        <p:nvPicPr>
          <p:cNvPr id="1028" name="Picture 4" descr="C:\Users\vbmanzan\Desktop\PPT templates\PNG\education-college-of-education-tertiary-white.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62402" y="102795"/>
            <a:ext cx="2859643" cy="228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6C5F4D6-F657-0B85-D202-6768592B0155}"/>
              </a:ext>
            </a:extLst>
          </p:cNvPr>
          <p:cNvPicPr>
            <a:picLocks noChangeAspect="1"/>
          </p:cNvPicPr>
          <p:nvPr userDrawn="1"/>
        </p:nvPicPr>
        <p:blipFill>
          <a:blip r:embed="rId17"/>
          <a:stretch>
            <a:fillRect/>
          </a:stretch>
        </p:blipFill>
        <p:spPr>
          <a:xfrm>
            <a:off x="5918943" y="43309"/>
            <a:ext cx="2991912" cy="693579"/>
          </a:xfrm>
          <a:prstGeom prst="rect">
            <a:avLst/>
          </a:prstGeom>
        </p:spPr>
      </p:pic>
    </p:spTree>
    <p:extLst>
      <p:ext uri="{BB962C8B-B14F-4D97-AF65-F5344CB8AC3E}">
        <p14:creationId xmlns:p14="http://schemas.microsoft.com/office/powerpoint/2010/main" val="3986260550"/>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342900" rtl="0" eaLnBrk="1" latinLnBrk="0" hangingPunct="1">
        <a:spcBef>
          <a:spcPct val="0"/>
        </a:spcBef>
        <a:buNone/>
        <a:defRPr sz="3000" b="0" kern="1200" cap="none" spc="0">
          <a:ln>
            <a:noFill/>
          </a:ln>
          <a:solidFill>
            <a:srgbClr val="C00000"/>
          </a:solidFill>
          <a:effectLst/>
          <a:latin typeface="Impact" panose="020B080603090205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2100" b="0" kern="1200" cap="none" spc="0">
          <a:ln>
            <a:noFill/>
          </a:ln>
          <a:solidFill>
            <a:schemeClr val="bg2">
              <a:lumMod val="90000"/>
              <a:lumOff val="10000"/>
            </a:schemeClr>
          </a:solidFill>
          <a:effectLst/>
          <a:latin typeface="Trebuchet MS" panose="020B0603020202020204" pitchFamily="34" charset="0"/>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800" b="0" kern="1200" cap="none" spc="0">
          <a:ln>
            <a:noFill/>
          </a:ln>
          <a:solidFill>
            <a:schemeClr val="bg2">
              <a:lumMod val="90000"/>
              <a:lumOff val="10000"/>
            </a:schemeClr>
          </a:solidFill>
          <a:effectLst/>
          <a:latin typeface="Trebuchet MS" panose="020B0603020202020204" pitchFamily="34" charset="0"/>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500" b="0" kern="1200" cap="none" spc="0">
          <a:ln>
            <a:noFill/>
          </a:ln>
          <a:solidFill>
            <a:schemeClr val="bg2">
              <a:lumMod val="90000"/>
              <a:lumOff val="10000"/>
            </a:schemeClr>
          </a:solidFill>
          <a:effectLst/>
          <a:latin typeface="Trebuchet MS" panose="020B0603020202020204" pitchFamily="34" charset="0"/>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1350" b="0" kern="1200" cap="none" spc="0">
          <a:ln>
            <a:noFill/>
          </a:ln>
          <a:solidFill>
            <a:schemeClr val="bg2">
              <a:lumMod val="90000"/>
              <a:lumOff val="10000"/>
            </a:schemeClr>
          </a:solidFill>
          <a:effectLst/>
          <a:latin typeface="Trebuchet MS" panose="020B0603020202020204" pitchFamily="34" charset="0"/>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1350" b="0" kern="1200" cap="none" spc="0">
          <a:ln>
            <a:noFill/>
          </a:ln>
          <a:solidFill>
            <a:schemeClr val="bg2">
              <a:lumMod val="90000"/>
              <a:lumOff val="10000"/>
            </a:schemeClr>
          </a:solidFill>
          <a:effectLst/>
          <a:latin typeface="Trebuchet MS" panose="020B0603020202020204" pitchFamily="34" charset="0"/>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customXml" Target="../ink/ink2.xml"/><Relationship Id="rId12" Type="http://schemas.openxmlformats.org/officeDocument/2006/relationships/customXml" Target="../ink/ink7.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8.png"/><Relationship Id="rId11" Type="http://schemas.openxmlformats.org/officeDocument/2006/relationships/customXml" Target="../ink/ink6.xml"/><Relationship Id="rId5" Type="http://schemas.openxmlformats.org/officeDocument/2006/relationships/customXml" Target="../ink/ink1.xml"/><Relationship Id="rId10" Type="http://schemas.openxmlformats.org/officeDocument/2006/relationships/customXml" Target="../ink/ink5.xml"/><Relationship Id="rId4" Type="http://schemas.openxmlformats.org/officeDocument/2006/relationships/notesSlide" Target="../notesSlides/notesSlide7.xml"/><Relationship Id="rId9" Type="http://schemas.openxmlformats.org/officeDocument/2006/relationships/customXml" Target="../ink/ink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9.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8.png"/><Relationship Id="rId5" Type="http://schemas.openxmlformats.org/officeDocument/2006/relationships/customXml" Target="../ink/ink8.xml"/><Relationship Id="rId4"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5" Type="http://schemas.openxmlformats.org/officeDocument/2006/relationships/image" Target="../media/image6.png"/><Relationship Id="rId4"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m4a"/><Relationship Id="rId1" Type="http://schemas.microsoft.com/office/2007/relationships/media" Target="../media/media27.m4a"/><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m4a"/><Relationship Id="rId1" Type="http://schemas.microsoft.com/office/2007/relationships/media" Target="../media/media28.m4a"/><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4a"/><Relationship Id="rId1" Type="http://schemas.microsoft.com/office/2007/relationships/media" Target="../media/media29.m4a"/><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m4a"/><Relationship Id="rId1" Type="http://schemas.microsoft.com/office/2007/relationships/media" Target="../media/media30.m4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media" Target="../media/media4.m4a"/><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audio" Target="../media/media4.m4a"/></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m4a"/><Relationship Id="rId1" Type="http://schemas.microsoft.com/office/2007/relationships/media" Target="../media/media31.m4a"/><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m4a"/><Relationship Id="rId1" Type="http://schemas.microsoft.com/office/2007/relationships/media" Target="../media/media32.m4a"/><Relationship Id="rId6" Type="http://schemas.openxmlformats.org/officeDocument/2006/relationships/image" Target="../media/image6.png"/><Relationship Id="rId5" Type="http://schemas.openxmlformats.org/officeDocument/2006/relationships/hyperlink" Target="https://www.uh.edu/education/research/institutes-centers/erc/for-researchers-of-approved-projects/" TargetMode="External"/><Relationship Id="rId4"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m4a"/><Relationship Id="rId1" Type="http://schemas.microsoft.com/office/2007/relationships/media" Target="../media/media33.m4a"/><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m4a"/><Relationship Id="rId1" Type="http://schemas.microsoft.com/office/2007/relationships/media" Target="../media/media34.m4a"/><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m4a"/><Relationship Id="rId1" Type="http://schemas.microsoft.com/office/2007/relationships/media" Target="../media/media35.m4a"/><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6.m4a"/><Relationship Id="rId1" Type="http://schemas.microsoft.com/office/2007/relationships/media" Target="../media/media36.m4a"/><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8.m4a"/><Relationship Id="rId1" Type="http://schemas.microsoft.com/office/2007/relationships/media" Target="../media/media38.m4a"/><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m4a"/><Relationship Id="rId1" Type="http://schemas.microsoft.com/office/2007/relationships/media" Target="../media/media39.m4a"/><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0.m4a"/><Relationship Id="rId1" Type="http://schemas.microsoft.com/office/2007/relationships/media" Target="../media/media40.m4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m4a"/><Relationship Id="rId1" Type="http://schemas.microsoft.com/office/2007/relationships/media" Target="../media/media41.m4a"/><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2.m4a"/><Relationship Id="rId1" Type="http://schemas.microsoft.com/office/2007/relationships/media" Target="../media/media42.m4a"/><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m4a"/><Relationship Id="rId1" Type="http://schemas.microsoft.com/office/2007/relationships/media" Target="../media/media43.m4a"/><Relationship Id="rId6" Type="http://schemas.openxmlformats.org/officeDocument/2006/relationships/image" Target="../media/image6.png"/><Relationship Id="rId5" Type="http://schemas.openxmlformats.org/officeDocument/2006/relationships/hyperlink" Target="https://coeuh.co1.qualtrics.com/jfe/form/SV_cTPWgsDLRAiHpfE" TargetMode="External"/><Relationship Id="rId4"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174F-1BC0-3208-8B19-C627B4DE745B}"/>
              </a:ext>
            </a:extLst>
          </p:cNvPr>
          <p:cNvSpPr>
            <a:spLocks noGrp="1"/>
          </p:cNvSpPr>
          <p:nvPr>
            <p:ph type="ctrTitle"/>
          </p:nvPr>
        </p:nvSpPr>
        <p:spPr/>
        <p:txBody>
          <a:bodyPr>
            <a:normAutofit fontScale="90000"/>
          </a:bodyPr>
          <a:lstStyle/>
          <a:p>
            <a:pPr algn="ctr"/>
            <a:r>
              <a:rPr lang="en-US" sz="6000" dirty="0">
                <a:latin typeface="League Gothic" pitchFamily="2" charset="77"/>
              </a:rPr>
              <a:t>Masking Guidelines &amp; Techniques </a:t>
            </a:r>
            <a:br>
              <a:rPr lang="en-US" sz="6000" dirty="0">
                <a:latin typeface="League Gothic" pitchFamily="2" charset="77"/>
              </a:rPr>
            </a:br>
            <a:r>
              <a:rPr lang="en-US" sz="6000" dirty="0">
                <a:latin typeface="League Gothic" pitchFamily="2" charset="77"/>
              </a:rPr>
              <a:t>Training Module</a:t>
            </a:r>
          </a:p>
        </p:txBody>
      </p:sp>
      <p:sp>
        <p:nvSpPr>
          <p:cNvPr id="3" name="Subtitle 2">
            <a:extLst>
              <a:ext uri="{FF2B5EF4-FFF2-40B4-BE49-F238E27FC236}">
                <a16:creationId xmlns:a16="http://schemas.microsoft.com/office/drawing/2014/main" id="{68ACDCD3-0D79-0D08-AADD-CA7184E7948A}"/>
              </a:ext>
            </a:extLst>
          </p:cNvPr>
          <p:cNvSpPr>
            <a:spLocks noGrp="1"/>
          </p:cNvSpPr>
          <p:nvPr>
            <p:ph type="subTitle" idx="1"/>
          </p:nvPr>
        </p:nvSpPr>
        <p:spPr/>
        <p:txBody>
          <a:bodyPr>
            <a:normAutofit/>
          </a:bodyPr>
          <a:lstStyle/>
          <a:p>
            <a:endParaRPr lang="en-US" sz="3200" dirty="0">
              <a:latin typeface="League Gothic" pitchFamily="2" charset="77"/>
            </a:endParaRPr>
          </a:p>
          <a:p>
            <a:pPr algn="ctr"/>
            <a:r>
              <a:rPr lang="en-US" sz="3200" dirty="0">
                <a:latin typeface="League Gothic" pitchFamily="2" charset="77"/>
              </a:rPr>
              <a:t>University of Houston Education Research Center</a:t>
            </a:r>
            <a:endParaRPr lang="en-US" sz="3200" b="1" dirty="0">
              <a:latin typeface="League Gothic Italic" pitchFamily="2" charset="77"/>
            </a:endParaRPr>
          </a:p>
          <a:p>
            <a:endParaRPr lang="en-US" sz="3200" dirty="0">
              <a:latin typeface="League Gothic" pitchFamily="2" charset="77"/>
            </a:endParaRPr>
          </a:p>
        </p:txBody>
      </p:sp>
      <p:pic>
        <p:nvPicPr>
          <p:cNvPr id="4" name="Audio Recording Jan 17, 2023 at 10:34:24 AM">
            <a:hlinkClick r:id="" action="ppaction://media"/>
            <a:extLst>
              <a:ext uri="{FF2B5EF4-FFF2-40B4-BE49-F238E27FC236}">
                <a16:creationId xmlns:a16="http://schemas.microsoft.com/office/drawing/2014/main" id="{45228100-1388-BD76-CC62-774F638192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98062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75390C5-7766-DAA4-A403-50723E444706}"/>
              </a:ext>
            </a:extLst>
          </p:cNvPr>
          <p:cNvSpPr txBox="1">
            <a:spLocks/>
          </p:cNvSpPr>
          <p:nvPr/>
        </p:nvSpPr>
        <p:spPr>
          <a:xfrm>
            <a:off x="2526721" y="993925"/>
            <a:ext cx="6262254" cy="335640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sz="2400" dirty="0"/>
          </a:p>
        </p:txBody>
      </p:sp>
      <p:sp>
        <p:nvSpPr>
          <p:cNvPr id="15" name="Title 1">
            <a:extLst>
              <a:ext uri="{FF2B5EF4-FFF2-40B4-BE49-F238E27FC236}">
                <a16:creationId xmlns:a16="http://schemas.microsoft.com/office/drawing/2014/main" id="{34F5003B-5318-77E5-5060-44E183D658EE}"/>
              </a:ext>
            </a:extLst>
          </p:cNvPr>
          <p:cNvSpPr>
            <a:spLocks noGrp="1"/>
          </p:cNvSpPr>
          <p:nvPr>
            <p:ph type="title"/>
          </p:nvPr>
        </p:nvSpPr>
        <p:spPr/>
        <p:txBody>
          <a:bodyPr anchor="ctr">
            <a:normAutofit/>
          </a:bodyPr>
          <a:lstStyle/>
          <a:p>
            <a:r>
              <a:rPr lang="en-US" dirty="0"/>
              <a:t>UH ERC and FERPA</a:t>
            </a:r>
          </a:p>
        </p:txBody>
      </p:sp>
      <p:sp>
        <p:nvSpPr>
          <p:cNvPr id="2" name="Content Placeholder 1">
            <a:extLst>
              <a:ext uri="{FF2B5EF4-FFF2-40B4-BE49-F238E27FC236}">
                <a16:creationId xmlns:a16="http://schemas.microsoft.com/office/drawing/2014/main" id="{3829F48B-4936-F7DF-0D55-13CC7B942AE1}"/>
              </a:ext>
            </a:extLst>
          </p:cNvPr>
          <p:cNvSpPr>
            <a:spLocks noGrp="1"/>
          </p:cNvSpPr>
          <p:nvPr>
            <p:ph idx="1"/>
          </p:nvPr>
        </p:nvSpPr>
        <p:spPr/>
        <p:txBody>
          <a:bodyPr/>
          <a:lstStyle/>
          <a:p>
            <a:pPr indent="0">
              <a:spcAft>
                <a:spcPts val="600"/>
              </a:spcAft>
              <a:buClr>
                <a:srgbClr val="C00200"/>
              </a:buClr>
              <a:buNone/>
            </a:pPr>
            <a:r>
              <a:rPr lang="en-US" sz="2400" dirty="0">
                <a:latin typeface="Crimson Regular"/>
              </a:rPr>
              <a:t>FERPA provides information for</a:t>
            </a:r>
          </a:p>
          <a:p>
            <a:pPr marL="971550" lvl="1" indent="-457200">
              <a:spcAft>
                <a:spcPts val="600"/>
              </a:spcAft>
              <a:buClr>
                <a:srgbClr val="C00200"/>
              </a:buClr>
            </a:pPr>
            <a:r>
              <a:rPr lang="en-US" sz="2400" dirty="0">
                <a:latin typeface="Crimson Regular"/>
              </a:rPr>
              <a:t>Evaluation exceptions</a:t>
            </a:r>
          </a:p>
          <a:p>
            <a:pPr marL="971550" lvl="1" indent="-457200">
              <a:spcAft>
                <a:spcPts val="600"/>
              </a:spcAft>
              <a:buClr>
                <a:srgbClr val="C00200"/>
              </a:buClr>
            </a:pPr>
            <a:r>
              <a:rPr lang="en-US" sz="2400" dirty="0">
                <a:latin typeface="Crimson Regular"/>
              </a:rPr>
              <a:t>Study exemptions</a:t>
            </a:r>
          </a:p>
          <a:p>
            <a:pPr indent="0">
              <a:spcAft>
                <a:spcPts val="600"/>
              </a:spcAft>
              <a:buClr>
                <a:srgbClr val="C00200"/>
              </a:buClr>
              <a:buNone/>
            </a:pPr>
            <a:r>
              <a:rPr lang="en-US" sz="2400" dirty="0">
                <a:latin typeface="Crimson Regular"/>
              </a:rPr>
              <a:t>FERPA Compliance Training covers</a:t>
            </a:r>
          </a:p>
          <a:p>
            <a:pPr marL="971550" lvl="1" indent="-457200">
              <a:spcAft>
                <a:spcPts val="600"/>
              </a:spcAft>
              <a:buClr>
                <a:srgbClr val="C00200"/>
              </a:buClr>
            </a:pPr>
            <a:r>
              <a:rPr lang="en-US" sz="2400" dirty="0">
                <a:latin typeface="Crimson Regular"/>
              </a:rPr>
              <a:t>Masking guidelines and techniques</a:t>
            </a:r>
          </a:p>
          <a:p>
            <a:pPr marL="971550" lvl="1" indent="-457200">
              <a:spcAft>
                <a:spcPts val="600"/>
              </a:spcAft>
              <a:buClr>
                <a:srgbClr val="C00200"/>
              </a:buClr>
            </a:pPr>
            <a:r>
              <a:rPr lang="en-US" sz="2400" dirty="0">
                <a:latin typeface="Crimson Regular"/>
              </a:rPr>
              <a:t>Review of research products process</a:t>
            </a:r>
            <a:endParaRPr lang="en-US" sz="2400" dirty="0">
              <a:latin typeface="Tw Cen MT"/>
            </a:endParaRPr>
          </a:p>
          <a:p>
            <a:endParaRPr lang="en-US" dirty="0"/>
          </a:p>
        </p:txBody>
      </p:sp>
      <p:sp>
        <p:nvSpPr>
          <p:cNvPr id="12" name="Slide Number Placeholder 11">
            <a:extLst>
              <a:ext uri="{FF2B5EF4-FFF2-40B4-BE49-F238E27FC236}">
                <a16:creationId xmlns:a16="http://schemas.microsoft.com/office/drawing/2014/main" id="{F42D9E13-CB07-E103-18A2-0CB740F7808D}"/>
              </a:ext>
            </a:extLst>
          </p:cNvPr>
          <p:cNvSpPr>
            <a:spLocks noGrp="1"/>
          </p:cNvSpPr>
          <p:nvPr>
            <p:ph type="sldNum" sz="quarter" idx="12"/>
          </p:nvPr>
        </p:nvSpPr>
        <p:spPr/>
        <p:txBody>
          <a:bodyPr/>
          <a:lstStyle/>
          <a:p>
            <a:fld id="{4FAB73BC-B049-4115-A692-8D63A059BFB8}" type="slidenum">
              <a:rPr lang="en-US" smtClean="0"/>
              <a:pPr/>
              <a:t>10</a:t>
            </a:fld>
            <a:endParaRPr lang="en-US"/>
          </a:p>
        </p:txBody>
      </p:sp>
      <p:pic>
        <p:nvPicPr>
          <p:cNvPr id="3" name="Audio Recording Jan 17, 2023 at 10:53:08 AM">
            <a:hlinkClick r:id="" action="ppaction://media"/>
            <a:extLst>
              <a:ext uri="{FF2B5EF4-FFF2-40B4-BE49-F238E27FC236}">
                <a16:creationId xmlns:a16="http://schemas.microsoft.com/office/drawing/2014/main" id="{63017634-402F-1E6E-4318-CB1AB9D454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413281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61A0B-0A2C-FC8B-E208-B5D2AD0ABDB5}"/>
              </a:ext>
            </a:extLst>
          </p:cNvPr>
          <p:cNvSpPr>
            <a:spLocks noGrp="1"/>
          </p:cNvSpPr>
          <p:nvPr>
            <p:ph type="title"/>
          </p:nvPr>
        </p:nvSpPr>
        <p:spPr/>
        <p:txBody>
          <a:bodyPr/>
          <a:lstStyle/>
          <a:p>
            <a:r>
              <a:rPr lang="en-US" b="1" dirty="0"/>
              <a:t>Module Topics</a:t>
            </a:r>
          </a:p>
        </p:txBody>
      </p:sp>
      <p:sp>
        <p:nvSpPr>
          <p:cNvPr id="3" name="Content Placeholder 2">
            <a:extLst>
              <a:ext uri="{FF2B5EF4-FFF2-40B4-BE49-F238E27FC236}">
                <a16:creationId xmlns:a16="http://schemas.microsoft.com/office/drawing/2014/main" id="{2A9D0C2D-FB8A-A907-67D6-9310CD2FA7F2}"/>
              </a:ext>
            </a:extLst>
          </p:cNvPr>
          <p:cNvSpPr>
            <a:spLocks noGrp="1"/>
          </p:cNvSpPr>
          <p:nvPr>
            <p:ph idx="1"/>
          </p:nvPr>
        </p:nvSpPr>
        <p:spPr>
          <a:ln>
            <a:noFill/>
          </a:ln>
        </p:spPr>
        <p:txBody>
          <a:bodyPr vert="horz" lIns="91440" tIns="45720" rIns="91440" bIns="45720" rtlCol="0" anchor="t">
            <a:normAutofit/>
          </a:bodyPr>
          <a:lstStyle/>
          <a:p>
            <a:pPr>
              <a:buFont typeface="Wingdings" pitchFamily="2" charset="2"/>
              <a:buChar char="Ø"/>
            </a:pPr>
            <a:r>
              <a:rPr lang="en-US" sz="2800" dirty="0">
                <a:latin typeface="Crimson Regular"/>
              </a:rPr>
              <a:t>UH ERC and FERPA</a:t>
            </a:r>
          </a:p>
          <a:p>
            <a:pPr>
              <a:buFont typeface="Wingdings" pitchFamily="2" charset="2"/>
              <a:buChar char="Ø"/>
            </a:pPr>
            <a:endParaRPr lang="en-US" sz="2800" dirty="0">
              <a:solidFill>
                <a:srgbClr val="C00200"/>
              </a:solidFill>
              <a:latin typeface="Crimson Regular"/>
            </a:endParaRPr>
          </a:p>
          <a:p>
            <a:pPr>
              <a:buFont typeface="Wingdings" pitchFamily="2" charset="2"/>
              <a:buChar char="Ø"/>
            </a:pPr>
            <a:r>
              <a:rPr lang="en-US" sz="2800" dirty="0">
                <a:solidFill>
                  <a:srgbClr val="C00200"/>
                </a:solidFill>
                <a:latin typeface="Crimson Regular"/>
              </a:rPr>
              <a:t>Masking data</a:t>
            </a:r>
          </a:p>
          <a:p>
            <a:pPr>
              <a:buFont typeface="Wingdings" pitchFamily="2" charset="2"/>
              <a:buChar char="Ø"/>
            </a:pPr>
            <a:endParaRPr lang="en-US" sz="2800" dirty="0">
              <a:latin typeface="Crimson Regular"/>
            </a:endParaRPr>
          </a:p>
          <a:p>
            <a:pPr>
              <a:buFont typeface="Wingdings" pitchFamily="2" charset="2"/>
              <a:buChar char="Ø"/>
            </a:pPr>
            <a:r>
              <a:rPr lang="en-US" sz="2800" dirty="0">
                <a:latin typeface="Crimson Regular"/>
              </a:rPr>
              <a:t>Masking exemplars </a:t>
            </a:r>
          </a:p>
          <a:p>
            <a:pPr>
              <a:buFont typeface="Wingdings" pitchFamily="2" charset="2"/>
              <a:buChar char="Ø"/>
            </a:pPr>
            <a:endParaRPr lang="en-US" sz="2800" dirty="0">
              <a:latin typeface="Crimson Regular"/>
            </a:endParaRPr>
          </a:p>
          <a:p>
            <a:pPr>
              <a:buFont typeface="Wingdings" pitchFamily="2" charset="2"/>
              <a:buChar char="Ø"/>
            </a:pPr>
            <a:r>
              <a:rPr lang="en-US" sz="2800" dirty="0">
                <a:latin typeface="Crimson Regular"/>
              </a:rPr>
              <a:t>Review of research products process </a:t>
            </a:r>
            <a:br>
              <a:rPr lang="en-US" sz="2400" dirty="0">
                <a:latin typeface="Tw Cen MT"/>
              </a:rPr>
            </a:br>
            <a:endParaRPr lang="en-US" sz="2400" dirty="0">
              <a:latin typeface="Tw Cen MT"/>
            </a:endParaRPr>
          </a:p>
          <a:p>
            <a:endParaRPr lang="en-US" sz="2400" dirty="0">
              <a:latin typeface="Tw Cen MT"/>
            </a:endParaRPr>
          </a:p>
          <a:p>
            <a:endParaRPr lang="en-US" sz="2400" dirty="0">
              <a:latin typeface="Tw Cen MT"/>
            </a:endParaRPr>
          </a:p>
        </p:txBody>
      </p:sp>
      <p:sp>
        <p:nvSpPr>
          <p:cNvPr id="5" name="Slide Number Placeholder 4">
            <a:extLst>
              <a:ext uri="{FF2B5EF4-FFF2-40B4-BE49-F238E27FC236}">
                <a16:creationId xmlns:a16="http://schemas.microsoft.com/office/drawing/2014/main" id="{35F14079-9A08-6BBF-B4DD-AB757386D0A0}"/>
              </a:ext>
            </a:extLst>
          </p:cNvPr>
          <p:cNvSpPr>
            <a:spLocks noGrp="1"/>
          </p:cNvSpPr>
          <p:nvPr>
            <p:ph type="sldNum" sz="quarter" idx="12"/>
          </p:nvPr>
        </p:nvSpPr>
        <p:spPr/>
        <p:txBody>
          <a:bodyPr/>
          <a:lstStyle/>
          <a:p>
            <a:fld id="{6CC22368-AD52-4632-A277-3AA670B9C2D7}" type="slidenum">
              <a:rPr lang="en-US" sz="1200" smtClean="0">
                <a:solidFill>
                  <a:schemeClr val="tx1"/>
                </a:solidFill>
                <a:latin typeface="Corbel" panose="020B0503020204020204" pitchFamily="34" charset="0"/>
              </a:rPr>
              <a:t>11</a:t>
            </a:fld>
            <a:endParaRPr lang="en-US" sz="1200" dirty="0">
              <a:solidFill>
                <a:schemeClr val="tx1"/>
              </a:solidFill>
              <a:latin typeface="Corbel" panose="020B0503020204020204" pitchFamily="34" charset="0"/>
            </a:endParaRPr>
          </a:p>
        </p:txBody>
      </p:sp>
      <p:pic>
        <p:nvPicPr>
          <p:cNvPr id="4" name="Audio Recording Jan 17, 2023 at 10:53:34 AM">
            <a:hlinkClick r:id="" action="ppaction://media"/>
            <a:extLst>
              <a:ext uri="{FF2B5EF4-FFF2-40B4-BE49-F238E27FC236}">
                <a16:creationId xmlns:a16="http://schemas.microsoft.com/office/drawing/2014/main" id="{EA3786FF-3B5F-EEA7-93E7-7C397BEF33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68339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F179-89F3-AF26-7B97-AD5FCA7D113F}"/>
              </a:ext>
            </a:extLst>
          </p:cNvPr>
          <p:cNvSpPr>
            <a:spLocks noGrp="1"/>
          </p:cNvSpPr>
          <p:nvPr>
            <p:ph type="title"/>
          </p:nvPr>
        </p:nvSpPr>
        <p:spPr/>
        <p:txBody>
          <a:bodyPr>
            <a:normAutofit/>
          </a:bodyPr>
          <a:lstStyle/>
          <a:p>
            <a:r>
              <a:rPr lang="en-US" b="1" dirty="0"/>
              <a:t>Masking Data </a:t>
            </a:r>
          </a:p>
        </p:txBody>
      </p:sp>
      <p:sp>
        <p:nvSpPr>
          <p:cNvPr id="4" name="Content Placeholder 3">
            <a:extLst>
              <a:ext uri="{FF2B5EF4-FFF2-40B4-BE49-F238E27FC236}">
                <a16:creationId xmlns:a16="http://schemas.microsoft.com/office/drawing/2014/main" id="{824571BC-7449-C7D3-3F76-4C1D1ED79A27}"/>
              </a:ext>
            </a:extLst>
          </p:cNvPr>
          <p:cNvSpPr>
            <a:spLocks noGrp="1"/>
          </p:cNvSpPr>
          <p:nvPr>
            <p:ph idx="1"/>
          </p:nvPr>
        </p:nvSpPr>
        <p:spPr/>
        <p:txBody>
          <a:bodyPr/>
          <a:lstStyle/>
          <a:p>
            <a:pPr marL="137160" indent="0">
              <a:spcAft>
                <a:spcPts val="600"/>
              </a:spcAft>
              <a:buClr>
                <a:srgbClr val="C00200"/>
              </a:buClr>
              <a:buNone/>
            </a:pPr>
            <a:r>
              <a:rPr lang="en-US" sz="2400" dirty="0">
                <a:latin typeface="Crimson Regular"/>
              </a:rPr>
              <a:t>This training module provides information, guidelines, and techniques for masking data provided by:</a:t>
            </a:r>
          </a:p>
          <a:p>
            <a:pPr marL="971550" lvl="1" indent="-457200">
              <a:spcAft>
                <a:spcPts val="600"/>
              </a:spcAft>
              <a:buClr>
                <a:srgbClr val="C00200"/>
              </a:buClr>
              <a:buFont typeface="Arial" panose="020B0604020202020204" pitchFamily="34" charset="0"/>
              <a:buChar char="•"/>
            </a:pPr>
            <a:r>
              <a:rPr lang="en-US" sz="2400" dirty="0">
                <a:latin typeface="Crimson Regular"/>
              </a:rPr>
              <a:t>FERPA</a:t>
            </a:r>
          </a:p>
          <a:p>
            <a:pPr marL="971550" lvl="1" indent="-457200">
              <a:spcAft>
                <a:spcPts val="600"/>
              </a:spcAft>
              <a:buClr>
                <a:srgbClr val="C00200"/>
              </a:buClr>
              <a:buFont typeface="Arial" panose="020B0604020202020204" pitchFamily="34" charset="0"/>
              <a:buChar char="•"/>
            </a:pPr>
            <a:r>
              <a:rPr lang="en-US" sz="2400" dirty="0">
                <a:latin typeface="Crimson Regular"/>
              </a:rPr>
              <a:t>State of Texas</a:t>
            </a:r>
          </a:p>
          <a:p>
            <a:pPr marL="971550" lvl="1" indent="-457200">
              <a:spcAft>
                <a:spcPts val="600"/>
              </a:spcAft>
              <a:buClr>
                <a:srgbClr val="C00200"/>
              </a:buClr>
              <a:buFont typeface="Arial" panose="020B0604020202020204" pitchFamily="34" charset="0"/>
              <a:buChar char="•"/>
            </a:pPr>
            <a:r>
              <a:rPr lang="en-US" sz="2400" dirty="0">
                <a:latin typeface="Crimson Regular"/>
              </a:rPr>
              <a:t>UH ERC</a:t>
            </a:r>
          </a:p>
          <a:p>
            <a:endParaRPr lang="en-US" dirty="0"/>
          </a:p>
        </p:txBody>
      </p:sp>
      <p:sp>
        <p:nvSpPr>
          <p:cNvPr id="7" name="Slide Number Placeholder 6">
            <a:extLst>
              <a:ext uri="{FF2B5EF4-FFF2-40B4-BE49-F238E27FC236}">
                <a16:creationId xmlns:a16="http://schemas.microsoft.com/office/drawing/2014/main" id="{A4B125B5-FCD3-8902-EB56-A7D8A8C10D3C}"/>
              </a:ext>
            </a:extLst>
          </p:cNvPr>
          <p:cNvSpPr>
            <a:spLocks noGrp="1"/>
          </p:cNvSpPr>
          <p:nvPr>
            <p:ph type="sldNum" sz="quarter" idx="12"/>
          </p:nvPr>
        </p:nvSpPr>
        <p:spPr/>
        <p:txBody>
          <a:bodyPr/>
          <a:lstStyle/>
          <a:p>
            <a:fld id="{4FAB73BC-B049-4115-A692-8D63A059BFB8}" type="slidenum">
              <a:rPr lang="en-US" smtClean="0"/>
              <a:pPr/>
              <a:t>12</a:t>
            </a:fld>
            <a:endParaRPr lang="en-US"/>
          </a:p>
        </p:txBody>
      </p:sp>
      <p:pic>
        <p:nvPicPr>
          <p:cNvPr id="5" name="Audio Recording Jan 17, 2023 at 11:40:40 AM">
            <a:hlinkClick r:id="" action="ppaction://media"/>
            <a:extLst>
              <a:ext uri="{FF2B5EF4-FFF2-40B4-BE49-F238E27FC236}">
                <a16:creationId xmlns:a16="http://schemas.microsoft.com/office/drawing/2014/main" id="{70B050C7-9478-A1DB-A8C8-7D5645B446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79794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8FF3-4287-A1D8-173D-83039A3700E9}"/>
              </a:ext>
            </a:extLst>
          </p:cNvPr>
          <p:cNvSpPr>
            <a:spLocks noGrp="1"/>
          </p:cNvSpPr>
          <p:nvPr>
            <p:ph type="title"/>
          </p:nvPr>
        </p:nvSpPr>
        <p:spPr/>
        <p:txBody>
          <a:bodyPr/>
          <a:lstStyle/>
          <a:p>
            <a:r>
              <a:rPr lang="en-US" dirty="0"/>
              <a:t>Masking Definition</a:t>
            </a:r>
          </a:p>
        </p:txBody>
      </p:sp>
      <p:sp>
        <p:nvSpPr>
          <p:cNvPr id="5" name="Text Placeholder 4">
            <a:extLst>
              <a:ext uri="{FF2B5EF4-FFF2-40B4-BE49-F238E27FC236}">
                <a16:creationId xmlns:a16="http://schemas.microsoft.com/office/drawing/2014/main" id="{7C988985-CFC1-9498-6EE2-6D076176F39E}"/>
              </a:ext>
            </a:extLst>
          </p:cNvPr>
          <p:cNvSpPr>
            <a:spLocks noGrp="1"/>
          </p:cNvSpPr>
          <p:nvPr>
            <p:ph sz="half" idx="1"/>
          </p:nvPr>
        </p:nvSpPr>
        <p:spPr>
          <a:ln>
            <a:solidFill>
              <a:schemeClr val="bg1"/>
            </a:solidFill>
          </a:ln>
        </p:spPr>
        <p:txBody>
          <a:bodyPr>
            <a:normAutofit/>
          </a:bodyPr>
          <a:lstStyle/>
          <a:p>
            <a:pPr marL="514350" lvl="1" indent="0">
              <a:spcAft>
                <a:spcPts val="600"/>
              </a:spcAft>
              <a:buClr>
                <a:srgbClr val="C00200"/>
              </a:buClr>
              <a:buNone/>
            </a:pPr>
            <a:r>
              <a:rPr lang="en-US" sz="2400" dirty="0">
                <a:solidFill>
                  <a:schemeClr val="bg1"/>
                </a:solidFill>
                <a:latin typeface="Crimson Regular"/>
              </a:rPr>
              <a:t>Purposeful exclusion or removal of information prior to public release to protect individuals under FERPA</a:t>
            </a:r>
          </a:p>
        </p:txBody>
      </p:sp>
      <p:sp>
        <p:nvSpPr>
          <p:cNvPr id="9" name="Slide Number Placeholder 8">
            <a:extLst>
              <a:ext uri="{FF2B5EF4-FFF2-40B4-BE49-F238E27FC236}">
                <a16:creationId xmlns:a16="http://schemas.microsoft.com/office/drawing/2014/main" id="{6165C6B6-8425-5CE5-D9D8-98EF0D1CFE8C}"/>
              </a:ext>
            </a:extLst>
          </p:cNvPr>
          <p:cNvSpPr>
            <a:spLocks noGrp="1"/>
          </p:cNvSpPr>
          <p:nvPr>
            <p:ph type="sldNum" sz="quarter" idx="12"/>
          </p:nvPr>
        </p:nvSpPr>
        <p:spPr/>
        <p:txBody>
          <a:bodyPr/>
          <a:lstStyle/>
          <a:p>
            <a:fld id="{D57F1E4F-1CFF-5643-939E-217C01CDF565}" type="slidenum">
              <a:rPr lang="en-US" smtClean="0"/>
              <a:pPr/>
              <a:t>13</a:t>
            </a:fld>
            <a:endParaRPr lang="en-US"/>
          </a:p>
        </p:txBody>
      </p:sp>
      <p:sp>
        <p:nvSpPr>
          <p:cNvPr id="7" name="TextBox 6">
            <a:extLst>
              <a:ext uri="{FF2B5EF4-FFF2-40B4-BE49-F238E27FC236}">
                <a16:creationId xmlns:a16="http://schemas.microsoft.com/office/drawing/2014/main" id="{828BF4C4-D81C-E96E-7B08-ED34FDC4AACD}"/>
              </a:ext>
            </a:extLst>
          </p:cNvPr>
          <p:cNvSpPr txBox="1"/>
          <p:nvPr/>
        </p:nvSpPr>
        <p:spPr>
          <a:xfrm>
            <a:off x="866775" y="3627419"/>
            <a:ext cx="3338946" cy="954107"/>
          </a:xfrm>
          <a:prstGeom prst="rect">
            <a:avLst/>
          </a:prstGeom>
          <a:noFill/>
        </p:spPr>
        <p:txBody>
          <a:bodyPr wrap="square">
            <a:spAutoFit/>
          </a:bodyPr>
          <a:lstStyle/>
          <a:p>
            <a:r>
              <a:rPr lang="en-US" sz="2800" b="1" dirty="0">
                <a:latin typeface="League Gothic Italic"/>
              </a:rPr>
              <a:t>Common Definition of Masking</a:t>
            </a:r>
            <a:endParaRPr lang="en-US" sz="2800" dirty="0"/>
          </a:p>
        </p:txBody>
      </p:sp>
      <p:sp>
        <p:nvSpPr>
          <p:cNvPr id="4" name="Text Placeholder 2">
            <a:extLst>
              <a:ext uri="{FF2B5EF4-FFF2-40B4-BE49-F238E27FC236}">
                <a16:creationId xmlns:a16="http://schemas.microsoft.com/office/drawing/2014/main" id="{C207848B-FB47-7C41-86C6-DDCD39CC2997}"/>
              </a:ext>
            </a:extLst>
          </p:cNvPr>
          <p:cNvSpPr txBox="1">
            <a:spLocks/>
          </p:cNvSpPr>
          <p:nvPr/>
        </p:nvSpPr>
        <p:spPr>
          <a:xfrm>
            <a:off x="628650" y="1600066"/>
            <a:ext cx="3943350" cy="823912"/>
          </a:xfrm>
          <a:prstGeom prst="rect">
            <a:avLst/>
          </a:prstGeom>
          <a:solidFill>
            <a:srgbClr val="C8102E"/>
          </a:solidFill>
          <a:ln>
            <a:solidFill>
              <a:schemeClr val="tx1"/>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dirty="0">
                <a:solidFill>
                  <a:schemeClr val="bg1"/>
                </a:solidFill>
                <a:latin typeface="Crimson Regular"/>
              </a:rPr>
              <a:t>Masking</a:t>
            </a:r>
            <a:endParaRPr lang="en-US" sz="2000" dirty="0">
              <a:solidFill>
                <a:schemeClr val="bg1"/>
              </a:solidFill>
            </a:endParaRPr>
          </a:p>
        </p:txBody>
      </p:sp>
      <p:sp>
        <p:nvSpPr>
          <p:cNvPr id="6" name="Content Placeholder 3">
            <a:extLst>
              <a:ext uri="{FF2B5EF4-FFF2-40B4-BE49-F238E27FC236}">
                <a16:creationId xmlns:a16="http://schemas.microsoft.com/office/drawing/2014/main" id="{541B843B-5984-99FA-6B39-0A2C65B3F669}"/>
              </a:ext>
            </a:extLst>
          </p:cNvPr>
          <p:cNvSpPr txBox="1">
            <a:spLocks/>
          </p:cNvSpPr>
          <p:nvPr/>
        </p:nvSpPr>
        <p:spPr>
          <a:xfrm>
            <a:off x="628650" y="2423978"/>
            <a:ext cx="3943350" cy="3337844"/>
          </a:xfrm>
          <a:prstGeom prst="rect">
            <a:avLst/>
          </a:prstGeom>
          <a:solidFill>
            <a:srgbClr val="FFF9D9"/>
          </a:solidFill>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Crimson Regular"/>
              </a:rPr>
              <a:t>Masking is the purposeful exclusion or removal of information before public release to protect individuals under FERPA.</a:t>
            </a:r>
          </a:p>
          <a:p>
            <a:pPr marL="0" indent="0">
              <a:buFont typeface="Arial" panose="020B0604020202020204" pitchFamily="34" charset="0"/>
              <a:buNone/>
            </a:pPr>
            <a:endParaRPr lang="en-US" dirty="0"/>
          </a:p>
        </p:txBody>
      </p:sp>
      <p:pic>
        <p:nvPicPr>
          <p:cNvPr id="3" name="Audio Recording Jan 17, 2023 at 11:42:39 AM">
            <a:hlinkClick r:id="" action="ppaction://media"/>
            <a:extLst>
              <a:ext uri="{FF2B5EF4-FFF2-40B4-BE49-F238E27FC236}">
                <a16:creationId xmlns:a16="http://schemas.microsoft.com/office/drawing/2014/main" id="{04DD276F-4BA6-CA37-D48B-FB332817BB1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79261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0400-930D-8C4E-B636-B0E9875A85CC}"/>
              </a:ext>
            </a:extLst>
          </p:cNvPr>
          <p:cNvSpPr>
            <a:spLocks noGrp="1"/>
          </p:cNvSpPr>
          <p:nvPr>
            <p:ph type="title"/>
          </p:nvPr>
        </p:nvSpPr>
        <p:spPr/>
        <p:txBody>
          <a:bodyPr>
            <a:normAutofit/>
          </a:bodyPr>
          <a:lstStyle/>
          <a:p>
            <a:r>
              <a:rPr lang="en-US" b="1" dirty="0"/>
              <a:t>Important Guidelines  </a:t>
            </a:r>
          </a:p>
        </p:txBody>
      </p:sp>
      <p:sp>
        <p:nvSpPr>
          <p:cNvPr id="15" name="Content Placeholder 14">
            <a:extLst>
              <a:ext uri="{FF2B5EF4-FFF2-40B4-BE49-F238E27FC236}">
                <a16:creationId xmlns:a16="http://schemas.microsoft.com/office/drawing/2014/main" id="{15894BC8-0EA9-D5C2-1139-AB598E244B9B}"/>
              </a:ext>
            </a:extLst>
          </p:cNvPr>
          <p:cNvSpPr>
            <a:spLocks noGrp="1"/>
          </p:cNvSpPr>
          <p:nvPr>
            <p:ph idx="1"/>
          </p:nvPr>
        </p:nvSpPr>
        <p:spPr/>
        <p:txBody>
          <a:bodyPr/>
          <a:lstStyle/>
          <a:p>
            <a:pPr indent="0">
              <a:spcAft>
                <a:spcPts val="600"/>
              </a:spcAft>
              <a:buClr>
                <a:srgbClr val="C00200"/>
              </a:buClr>
              <a:buNone/>
            </a:pPr>
            <a:r>
              <a:rPr lang="en-US" sz="2400" dirty="0">
                <a:latin typeface="Crimson Regular"/>
              </a:rPr>
              <a:t>When assessing data for masking requirements, the following guidelines must be considered:</a:t>
            </a:r>
          </a:p>
          <a:p>
            <a:pPr marL="628650" indent="-457200">
              <a:spcAft>
                <a:spcPts val="600"/>
              </a:spcAft>
              <a:buClr>
                <a:srgbClr val="C00200"/>
              </a:buClr>
            </a:pPr>
            <a:r>
              <a:rPr lang="en-US" sz="2400" dirty="0">
                <a:latin typeface="Crimson Regular"/>
              </a:rPr>
              <a:t>FERPA</a:t>
            </a:r>
          </a:p>
          <a:p>
            <a:pPr marL="971550" lvl="1" indent="-457200">
              <a:spcAft>
                <a:spcPts val="600"/>
              </a:spcAft>
              <a:buClr>
                <a:srgbClr val="C00200"/>
              </a:buClr>
            </a:pPr>
            <a:r>
              <a:rPr lang="en-US" sz="2000" dirty="0">
                <a:latin typeface="Crimson Regular"/>
              </a:rPr>
              <a:t>Can a </a:t>
            </a:r>
            <a:r>
              <a:rPr lang="en-US" sz="2000" dirty="0">
                <a:solidFill>
                  <a:schemeClr val="tx1"/>
                </a:solidFill>
                <a:latin typeface="Crimson Regular"/>
                <a:cs typeface="Cambria"/>
              </a:rPr>
              <a:t>reasonable person in the school community use the information presented, alone or in combination with other publicly available information, to identify an individual?</a:t>
            </a:r>
          </a:p>
          <a:p>
            <a:pPr marL="628650" indent="-457200">
              <a:spcAft>
                <a:spcPts val="600"/>
              </a:spcAft>
              <a:buClr>
                <a:srgbClr val="C00200"/>
              </a:buClr>
            </a:pPr>
            <a:r>
              <a:rPr lang="en-US" sz="2400" dirty="0">
                <a:latin typeface="Crimson Regular"/>
              </a:rPr>
              <a:t>State of Texas</a:t>
            </a:r>
          </a:p>
          <a:p>
            <a:pPr marL="971550" lvl="1" indent="-457200">
              <a:spcAft>
                <a:spcPts val="600"/>
              </a:spcAft>
              <a:buClr>
                <a:srgbClr val="C00200"/>
              </a:buClr>
            </a:pPr>
            <a:r>
              <a:rPr lang="en-US" sz="2000" dirty="0">
                <a:latin typeface="Crimson Regular"/>
              </a:rPr>
              <a:t>“…</a:t>
            </a:r>
            <a:r>
              <a:rPr lang="en-US" sz="2000" dirty="0">
                <a:solidFill>
                  <a:schemeClr val="tx1"/>
                </a:solidFill>
                <a:latin typeface="Crimson Regular"/>
                <a:cs typeface="Cambria"/>
              </a:rPr>
              <a:t>P-20/Workforce Data Repository provided to an ERC includes all individual-level data, including any data cells small enough to allow identification of an individual.  All data cells containing between one and four individuals, inclusive, are confidential”(19 Tex. Admin. Code § 1.18)</a:t>
            </a:r>
          </a:p>
          <a:p>
            <a:endParaRPr lang="en-US" dirty="0"/>
          </a:p>
        </p:txBody>
      </p:sp>
      <p:sp>
        <p:nvSpPr>
          <p:cNvPr id="9" name="Slide Number Placeholder 8">
            <a:extLst>
              <a:ext uri="{FF2B5EF4-FFF2-40B4-BE49-F238E27FC236}">
                <a16:creationId xmlns:a16="http://schemas.microsoft.com/office/drawing/2014/main" id="{3EC91F9F-3B39-E7AE-2201-28894FEA5FE0}"/>
              </a:ext>
            </a:extLst>
          </p:cNvPr>
          <p:cNvSpPr>
            <a:spLocks noGrp="1"/>
          </p:cNvSpPr>
          <p:nvPr>
            <p:ph type="sldNum" sz="quarter" idx="12"/>
          </p:nvPr>
        </p:nvSpPr>
        <p:spPr/>
        <p:txBody>
          <a:bodyPr/>
          <a:lstStyle/>
          <a:p>
            <a:fld id="{6CC22368-AD52-4632-A277-3AA670B9C2D7}" type="slidenum">
              <a:rPr lang="en-US" smtClean="0"/>
              <a:t>14</a:t>
            </a:fld>
            <a:endParaRPr lang="en-US"/>
          </a:p>
        </p:txBody>
      </p:sp>
      <p:pic>
        <p:nvPicPr>
          <p:cNvPr id="3" name="Audio Recording Jan 17, 2023 at 11:44:54 AM">
            <a:hlinkClick r:id="" action="ppaction://media"/>
            <a:extLst>
              <a:ext uri="{FF2B5EF4-FFF2-40B4-BE49-F238E27FC236}">
                <a16:creationId xmlns:a16="http://schemas.microsoft.com/office/drawing/2014/main" id="{C67851FB-2A5C-E29B-C058-7A3E846204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41075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6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0400-930D-8C4E-B636-B0E9875A85CC}"/>
              </a:ext>
            </a:extLst>
          </p:cNvPr>
          <p:cNvSpPr>
            <a:spLocks noGrp="1"/>
          </p:cNvSpPr>
          <p:nvPr>
            <p:ph type="title"/>
          </p:nvPr>
        </p:nvSpPr>
        <p:spPr/>
        <p:txBody>
          <a:bodyPr>
            <a:normAutofit/>
          </a:bodyPr>
          <a:lstStyle/>
          <a:p>
            <a:r>
              <a:rPr lang="en-US" dirty="0"/>
              <a:t>Required Masking </a:t>
            </a:r>
          </a:p>
        </p:txBody>
      </p:sp>
      <p:sp>
        <p:nvSpPr>
          <p:cNvPr id="4" name="Content Placeholder 3">
            <a:extLst>
              <a:ext uri="{FF2B5EF4-FFF2-40B4-BE49-F238E27FC236}">
                <a16:creationId xmlns:a16="http://schemas.microsoft.com/office/drawing/2014/main" id="{3C4B379B-7349-573E-04AA-E8558BB15309}"/>
              </a:ext>
            </a:extLst>
          </p:cNvPr>
          <p:cNvSpPr>
            <a:spLocks noGrp="1"/>
          </p:cNvSpPr>
          <p:nvPr>
            <p:ph idx="1"/>
          </p:nvPr>
        </p:nvSpPr>
        <p:spPr/>
        <p:txBody>
          <a:bodyPr>
            <a:normAutofit/>
          </a:bodyPr>
          <a:lstStyle/>
          <a:p>
            <a:pPr marL="594360" indent="-457200">
              <a:spcBef>
                <a:spcPts val="0"/>
              </a:spcBef>
              <a:buClr>
                <a:srgbClr val="C00200"/>
              </a:buClr>
              <a:buFont typeface="Arial" panose="020B0604020202020204" pitchFamily="34" charset="0"/>
              <a:buChar char="•"/>
            </a:pPr>
            <a:r>
              <a:rPr lang="en-US" sz="2400" dirty="0">
                <a:latin typeface="Crimson Regular"/>
              </a:rPr>
              <a:t>Small Cell Masking</a:t>
            </a:r>
          </a:p>
          <a:p>
            <a:pPr indent="0">
              <a:spcBef>
                <a:spcPts val="0"/>
              </a:spcBef>
              <a:buClr>
                <a:srgbClr val="C00200"/>
              </a:buClr>
              <a:buNone/>
            </a:pPr>
            <a:endParaRPr lang="en-US" sz="2400" dirty="0">
              <a:latin typeface="Crimson Regular"/>
            </a:endParaRPr>
          </a:p>
          <a:p>
            <a:pPr marL="594360" indent="-457200">
              <a:spcBef>
                <a:spcPts val="0"/>
              </a:spcBef>
              <a:buClr>
                <a:srgbClr val="C00200"/>
              </a:buClr>
              <a:buFont typeface="Arial" panose="020B0604020202020204" pitchFamily="34" charset="0"/>
              <a:buChar char="•"/>
            </a:pPr>
            <a:r>
              <a:rPr lang="en-US" sz="2400" dirty="0">
                <a:latin typeface="Crimson Regular"/>
              </a:rPr>
              <a:t>Top and Bottom Coding</a:t>
            </a:r>
          </a:p>
          <a:p>
            <a:pPr marL="594360" indent="-457200">
              <a:spcBef>
                <a:spcPts val="0"/>
              </a:spcBef>
              <a:buClr>
                <a:srgbClr val="C00200"/>
              </a:buClr>
              <a:buFont typeface="Arial" panose="020B0604020202020204" pitchFamily="34" charset="0"/>
              <a:buChar char="•"/>
            </a:pPr>
            <a:endParaRPr lang="en-US" sz="2400" dirty="0">
              <a:latin typeface="Crimson Regular"/>
            </a:endParaRPr>
          </a:p>
          <a:p>
            <a:pPr marL="594360" indent="-457200">
              <a:spcBef>
                <a:spcPts val="0"/>
              </a:spcBef>
              <a:buClr>
                <a:srgbClr val="C00200"/>
              </a:buClr>
              <a:buFont typeface="Arial" panose="020B0604020202020204" pitchFamily="34" charset="0"/>
              <a:buChar char="•"/>
            </a:pPr>
            <a:r>
              <a:rPr lang="en-US" sz="2400" dirty="0">
                <a:latin typeface="Crimson Regular"/>
              </a:rPr>
              <a:t>Complementary Cell Suppression</a:t>
            </a:r>
          </a:p>
          <a:p>
            <a:pPr marL="0" indent="0">
              <a:buNone/>
            </a:pPr>
            <a:endParaRPr lang="en-US" sz="2400" dirty="0"/>
          </a:p>
        </p:txBody>
      </p:sp>
      <p:sp>
        <p:nvSpPr>
          <p:cNvPr id="7" name="Slide Number Placeholder 6">
            <a:extLst>
              <a:ext uri="{FF2B5EF4-FFF2-40B4-BE49-F238E27FC236}">
                <a16:creationId xmlns:a16="http://schemas.microsoft.com/office/drawing/2014/main" id="{CC5B458A-4BB0-0549-1E3E-6DC541601E27}"/>
              </a:ext>
            </a:extLst>
          </p:cNvPr>
          <p:cNvSpPr>
            <a:spLocks noGrp="1"/>
          </p:cNvSpPr>
          <p:nvPr>
            <p:ph type="sldNum" sz="quarter" idx="12"/>
          </p:nvPr>
        </p:nvSpPr>
        <p:spPr/>
        <p:txBody>
          <a:bodyPr/>
          <a:lstStyle/>
          <a:p>
            <a:fld id="{4FAB73BC-B049-4115-A692-8D63A059BFB8}" type="slidenum">
              <a:rPr lang="en-US" smtClean="0"/>
              <a:pPr/>
              <a:t>15</a:t>
            </a:fld>
            <a:endParaRPr lang="en-US"/>
          </a:p>
        </p:txBody>
      </p:sp>
      <p:pic>
        <p:nvPicPr>
          <p:cNvPr id="3" name="Audio Recording Jan 17, 2023 at 11:45:29 AM">
            <a:hlinkClick r:id="" action="ppaction://media"/>
            <a:extLst>
              <a:ext uri="{FF2B5EF4-FFF2-40B4-BE49-F238E27FC236}">
                <a16:creationId xmlns:a16="http://schemas.microsoft.com/office/drawing/2014/main" id="{C110AA33-6B39-7E63-6EA6-8966192648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53202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5CFD-B776-7EFD-9D7B-9381FDCC48A6}"/>
              </a:ext>
            </a:extLst>
          </p:cNvPr>
          <p:cNvSpPr>
            <a:spLocks noGrp="1"/>
          </p:cNvSpPr>
          <p:nvPr>
            <p:ph type="title"/>
          </p:nvPr>
        </p:nvSpPr>
        <p:spPr/>
        <p:txBody>
          <a:bodyPr/>
          <a:lstStyle/>
          <a:p>
            <a:r>
              <a:rPr lang="en-US" b="1" dirty="0"/>
              <a:t>Small Cell Masking </a:t>
            </a:r>
          </a:p>
        </p:txBody>
      </p:sp>
      <p:sp>
        <p:nvSpPr>
          <p:cNvPr id="3" name="Content Placeholder 2">
            <a:extLst>
              <a:ext uri="{FF2B5EF4-FFF2-40B4-BE49-F238E27FC236}">
                <a16:creationId xmlns:a16="http://schemas.microsoft.com/office/drawing/2014/main" id="{D4623691-03BD-13D4-E544-4A68ABD59B7B}"/>
              </a:ext>
            </a:extLst>
          </p:cNvPr>
          <p:cNvSpPr>
            <a:spLocks noGrp="1"/>
          </p:cNvSpPr>
          <p:nvPr>
            <p:ph idx="1"/>
          </p:nvPr>
        </p:nvSpPr>
        <p:spPr>
          <a:xfrm>
            <a:off x="494012" y="1522496"/>
            <a:ext cx="8635284" cy="2795013"/>
          </a:xfrm>
        </p:spPr>
        <p:txBody>
          <a:bodyPr/>
          <a:lstStyle/>
          <a:p>
            <a:pPr marL="628650" indent="-457200">
              <a:spcAft>
                <a:spcPts val="600"/>
              </a:spcAft>
              <a:buClr>
                <a:srgbClr val="C00200"/>
              </a:buClr>
            </a:pPr>
            <a:r>
              <a:rPr lang="en-US" sz="2400" dirty="0">
                <a:latin typeface="Crimson Regular"/>
              </a:rPr>
              <a:t>General rule: Fewer than 5 per cell must be masked </a:t>
            </a:r>
          </a:p>
          <a:p>
            <a:pPr marL="0" indent="0">
              <a:buNone/>
            </a:pPr>
            <a:endParaRPr lang="en-US" dirty="0"/>
          </a:p>
        </p:txBody>
      </p:sp>
      <p:sp>
        <p:nvSpPr>
          <p:cNvPr id="18" name="Slide Number Placeholder 17">
            <a:extLst>
              <a:ext uri="{FF2B5EF4-FFF2-40B4-BE49-F238E27FC236}">
                <a16:creationId xmlns:a16="http://schemas.microsoft.com/office/drawing/2014/main" id="{E4C31F74-A62F-7868-1501-933BD35B57D1}"/>
              </a:ext>
            </a:extLst>
          </p:cNvPr>
          <p:cNvSpPr>
            <a:spLocks noGrp="1"/>
          </p:cNvSpPr>
          <p:nvPr>
            <p:ph type="sldNum" sz="quarter" idx="12"/>
          </p:nvPr>
        </p:nvSpPr>
        <p:spPr/>
        <p:txBody>
          <a:bodyPr/>
          <a:lstStyle/>
          <a:p>
            <a:fld id="{6CC22368-AD52-4632-A277-3AA670B9C2D7}" type="slidenum">
              <a:rPr lang="en-US" smtClean="0"/>
              <a:t>16</a:t>
            </a:fld>
            <a:endParaRPr lang="en-US"/>
          </a:p>
        </p:txBody>
      </p:sp>
      <p:graphicFrame>
        <p:nvGraphicFramePr>
          <p:cNvPr id="4" name="Table 3">
            <a:extLst>
              <a:ext uri="{FF2B5EF4-FFF2-40B4-BE49-F238E27FC236}">
                <a16:creationId xmlns:a16="http://schemas.microsoft.com/office/drawing/2014/main" id="{754DCC55-EA4D-2667-DBEF-B57FCFAFB4E7}"/>
              </a:ext>
            </a:extLst>
          </p:cNvPr>
          <p:cNvGraphicFramePr>
            <a:graphicFrameLocks noGrp="1"/>
          </p:cNvGraphicFramePr>
          <p:nvPr>
            <p:extLst>
              <p:ext uri="{D42A27DB-BD31-4B8C-83A1-F6EECF244321}">
                <p14:modId xmlns:p14="http://schemas.microsoft.com/office/powerpoint/2010/main" val="4128281409"/>
              </p:ext>
            </p:extLst>
          </p:nvPr>
        </p:nvGraphicFramePr>
        <p:xfrm>
          <a:off x="718028" y="2186408"/>
          <a:ext cx="7177961" cy="3391582"/>
        </p:xfrm>
        <a:graphic>
          <a:graphicData uri="http://schemas.openxmlformats.org/drawingml/2006/table">
            <a:tbl>
              <a:tblPr firstRow="1" firstCol="1" bandRow="1">
                <a:tableStyleId>{5940675A-B579-460E-94D1-54222C63F5DA}</a:tableStyleId>
              </a:tblPr>
              <a:tblGrid>
                <a:gridCol w="3100689">
                  <a:extLst>
                    <a:ext uri="{9D8B030D-6E8A-4147-A177-3AD203B41FA5}">
                      <a16:colId xmlns:a16="http://schemas.microsoft.com/office/drawing/2014/main" val="495686778"/>
                    </a:ext>
                  </a:extLst>
                </a:gridCol>
                <a:gridCol w="1257139">
                  <a:extLst>
                    <a:ext uri="{9D8B030D-6E8A-4147-A177-3AD203B41FA5}">
                      <a16:colId xmlns:a16="http://schemas.microsoft.com/office/drawing/2014/main" val="2491300467"/>
                    </a:ext>
                  </a:extLst>
                </a:gridCol>
                <a:gridCol w="1330728">
                  <a:extLst>
                    <a:ext uri="{9D8B030D-6E8A-4147-A177-3AD203B41FA5}">
                      <a16:colId xmlns:a16="http://schemas.microsoft.com/office/drawing/2014/main" val="2938258997"/>
                    </a:ext>
                  </a:extLst>
                </a:gridCol>
                <a:gridCol w="1489405">
                  <a:extLst>
                    <a:ext uri="{9D8B030D-6E8A-4147-A177-3AD203B41FA5}">
                      <a16:colId xmlns:a16="http://schemas.microsoft.com/office/drawing/2014/main" val="1013237062"/>
                    </a:ext>
                  </a:extLst>
                </a:gridCol>
              </a:tblGrid>
              <a:tr h="224758">
                <a:tc>
                  <a:txBody>
                    <a:bodyPr/>
                    <a:lstStyle/>
                    <a:p>
                      <a:pPr marL="0" marR="0" algn="ctr">
                        <a:spcBef>
                          <a:spcPts val="0"/>
                        </a:spcBef>
                        <a:spcAft>
                          <a:spcPts val="0"/>
                        </a:spcAft>
                      </a:pPr>
                      <a:endParaRPr lang="en-US" sz="1400" dirty="0">
                        <a:solidFill>
                          <a:schemeClr val="bg1"/>
                        </a:solidFill>
                        <a:effectLst/>
                        <a:latin typeface="Crimson Regular"/>
                      </a:endParaRPr>
                    </a:p>
                  </a:txBody>
                  <a:tcPr marL="68580" marR="68580" marT="0" marB="0">
                    <a:solidFill>
                      <a:srgbClr val="C8102E"/>
                    </a:solidFill>
                  </a:tcPr>
                </a:tc>
                <a:tc gridSpan="3">
                  <a:txBody>
                    <a:bodyPr/>
                    <a:lstStyle/>
                    <a:p>
                      <a:pPr marL="0" marR="0" algn="ctr">
                        <a:spcBef>
                          <a:spcPts val="0"/>
                        </a:spcBef>
                        <a:spcAft>
                          <a:spcPts val="0"/>
                        </a:spcAft>
                      </a:pPr>
                      <a:r>
                        <a:rPr lang="en-US" sz="1400" b="1" dirty="0">
                          <a:solidFill>
                            <a:schemeClr val="bg1"/>
                          </a:solidFill>
                          <a:effectLst/>
                          <a:latin typeface="Crimson Regular"/>
                        </a:rPr>
                        <a:t>Solution</a:t>
                      </a:r>
                      <a:endParaRPr lang="en-US" sz="1400" b="1"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solidFill>
                      <a:srgbClr val="C8102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3439210"/>
                  </a:ext>
                </a:extLst>
              </a:tr>
              <a:tr h="32395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Crimson Regular"/>
                        </a:rPr>
                        <a:t> Condition</a:t>
                      </a:r>
                    </a:p>
                  </a:txBody>
                  <a:tcPr marL="68580" marR="68580" marT="0" marB="0">
                    <a:solidFill>
                      <a:srgbClr val="C8102E"/>
                    </a:solidFill>
                  </a:tcPr>
                </a:tc>
                <a:tc>
                  <a:txBody>
                    <a:bodyPr/>
                    <a:lstStyle/>
                    <a:p>
                      <a:pPr marL="0" marR="0" algn="ctr">
                        <a:spcBef>
                          <a:spcPts val="0"/>
                        </a:spcBef>
                        <a:spcAft>
                          <a:spcPts val="0"/>
                        </a:spcAft>
                      </a:pPr>
                      <a:r>
                        <a:rPr lang="en-US" sz="1400" dirty="0">
                          <a:effectLst/>
                          <a:latin typeface="Crimson Regular"/>
                        </a:rPr>
                        <a:t>Numerator</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Crimson Regular"/>
                        </a:rPr>
                        <a:t>Denominator</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Crimson Regular"/>
                        </a:rPr>
                        <a:t>Percent</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56050338"/>
                  </a:ext>
                </a:extLst>
              </a:tr>
              <a:tr h="516886">
                <a:tc>
                  <a:txBody>
                    <a:bodyPr/>
                    <a:lstStyle/>
                    <a:p>
                      <a:pPr marL="0" marR="0">
                        <a:spcBef>
                          <a:spcPts val="0"/>
                        </a:spcBef>
                        <a:spcAft>
                          <a:spcPts val="0"/>
                        </a:spcAft>
                      </a:pPr>
                      <a:r>
                        <a:rPr lang="en-US" sz="1400" dirty="0">
                          <a:solidFill>
                            <a:schemeClr val="bg1"/>
                          </a:solidFill>
                          <a:effectLst/>
                          <a:latin typeface="Crimson Regular"/>
                        </a:rPr>
                        <a:t>If denominator is &lt;5 including 0</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solidFill>
                      <a:srgbClr val="C8102E"/>
                    </a:solidFill>
                  </a:tcP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extLst>
                  <a:ext uri="{0D108BD9-81ED-4DB2-BD59-A6C34878D82A}">
                    <a16:rowId xmlns:a16="http://schemas.microsoft.com/office/drawing/2014/main" val="1318638289"/>
                  </a:ext>
                </a:extLst>
              </a:tr>
              <a:tr h="516886">
                <a:tc>
                  <a:txBody>
                    <a:bodyPr/>
                    <a:lstStyle/>
                    <a:p>
                      <a:pPr marL="0" marR="0">
                        <a:spcBef>
                          <a:spcPts val="0"/>
                        </a:spcBef>
                        <a:spcAft>
                          <a:spcPts val="0"/>
                        </a:spcAft>
                      </a:pPr>
                      <a:r>
                        <a:rPr lang="en-US" sz="1400" dirty="0">
                          <a:solidFill>
                            <a:schemeClr val="bg1"/>
                          </a:solidFill>
                          <a:effectLst/>
                          <a:latin typeface="Crimson Regular"/>
                        </a:rPr>
                        <a:t>If percent is 100% or rounds to 100%</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solidFill>
                      <a:srgbClr val="C8102E"/>
                    </a:solidFill>
                  </a:tcP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Crimson Regular"/>
                        </a:rPr>
                        <a:t>Top Code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7482886"/>
                  </a:ext>
                </a:extLst>
              </a:tr>
              <a:tr h="516886">
                <a:tc>
                  <a:txBody>
                    <a:bodyPr/>
                    <a:lstStyle/>
                    <a:p>
                      <a:pPr marL="0" marR="0">
                        <a:spcBef>
                          <a:spcPts val="0"/>
                        </a:spcBef>
                        <a:spcAft>
                          <a:spcPts val="0"/>
                        </a:spcAft>
                      </a:pPr>
                      <a:r>
                        <a:rPr lang="en-US" sz="1400" dirty="0">
                          <a:solidFill>
                            <a:schemeClr val="bg1"/>
                          </a:solidFill>
                          <a:effectLst/>
                          <a:latin typeface="Crimson Regular"/>
                        </a:rPr>
                        <a:t>If percent is 0% or rounds to 0%</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solidFill>
                      <a:srgbClr val="C8102E"/>
                    </a:solidFill>
                  </a:tcP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Bottom Code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extLst>
                  <a:ext uri="{0D108BD9-81ED-4DB2-BD59-A6C34878D82A}">
                    <a16:rowId xmlns:a16="http://schemas.microsoft.com/office/drawing/2014/main" val="3747000156"/>
                  </a:ext>
                </a:extLst>
              </a:tr>
              <a:tr h="775329">
                <a:tc>
                  <a:txBody>
                    <a:bodyPr/>
                    <a:lstStyle/>
                    <a:p>
                      <a:pPr marL="0" marR="0">
                        <a:spcBef>
                          <a:spcPts val="0"/>
                        </a:spcBef>
                        <a:spcAft>
                          <a:spcPts val="0"/>
                        </a:spcAft>
                      </a:pPr>
                      <a:r>
                        <a:rPr lang="en-US" sz="1400" dirty="0">
                          <a:solidFill>
                            <a:schemeClr val="bg1"/>
                          </a:solidFill>
                          <a:effectLst/>
                          <a:latin typeface="Crimson Regular"/>
                        </a:rPr>
                        <a:t>If the difference between the numerator and the denominator is fewer than 3</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solidFill>
                      <a:srgbClr val="C8102E"/>
                    </a:solidFill>
                  </a:tcP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Crimson Regular"/>
                        </a:rPr>
                        <a:t>%</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87419988"/>
                  </a:ext>
                </a:extLst>
              </a:tr>
              <a:tr h="516886">
                <a:tc>
                  <a:txBody>
                    <a:bodyPr/>
                    <a:lstStyle/>
                    <a:p>
                      <a:pPr marL="0" marR="0">
                        <a:spcBef>
                          <a:spcPts val="0"/>
                        </a:spcBef>
                        <a:spcAft>
                          <a:spcPts val="0"/>
                        </a:spcAft>
                      </a:pPr>
                      <a:r>
                        <a:rPr lang="en-US" sz="1400" dirty="0">
                          <a:solidFill>
                            <a:schemeClr val="bg1"/>
                          </a:solidFill>
                          <a:effectLst/>
                          <a:latin typeface="Crimson Regular"/>
                        </a:rPr>
                        <a:t>If the numerator is &lt;5 including 0</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solidFill>
                      <a:srgbClr val="C8102E"/>
                    </a:solidFill>
                  </a:tcP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extLst>
                  <a:ext uri="{0D108BD9-81ED-4DB2-BD59-A6C34878D82A}">
                    <a16:rowId xmlns:a16="http://schemas.microsoft.com/office/drawing/2014/main" val="2153747858"/>
                  </a:ext>
                </a:extLst>
              </a:tr>
            </a:tbl>
          </a:graphicData>
        </a:graphic>
      </p:graphicFrame>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08A810E-DFE2-3C9A-6B5F-2E2D42D63161}"/>
                  </a:ext>
                </a:extLst>
              </p14:cNvPr>
              <p14:cNvContentPartPr/>
              <p14:nvPr/>
            </p14:nvContentPartPr>
            <p14:xfrm>
              <a:off x="5786174" y="3986959"/>
              <a:ext cx="360" cy="360"/>
            </p14:xfrm>
          </p:contentPart>
        </mc:Choice>
        <mc:Fallback xmlns="">
          <p:pic>
            <p:nvPicPr>
              <p:cNvPr id="5" name="Ink 4">
                <a:extLst>
                  <a:ext uri="{FF2B5EF4-FFF2-40B4-BE49-F238E27FC236}">
                    <a16:creationId xmlns:a16="http://schemas.microsoft.com/office/drawing/2014/main" id="{408A810E-DFE2-3C9A-6B5F-2E2D42D63161}"/>
                  </a:ext>
                </a:extLst>
              </p:cNvPr>
              <p:cNvPicPr/>
              <p:nvPr/>
            </p:nvPicPr>
            <p:blipFill>
              <a:blip r:embed="rId6"/>
              <a:stretch>
                <a:fillRect/>
              </a:stretch>
            </p:blipFill>
            <p:spPr>
              <a:xfrm>
                <a:off x="5777174" y="397831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FE320D19-33B6-A3EA-4595-0B7040CC3987}"/>
                  </a:ext>
                </a:extLst>
              </p14:cNvPr>
              <p14:cNvContentPartPr/>
              <p14:nvPr/>
            </p14:nvContentPartPr>
            <p14:xfrm>
              <a:off x="2203094" y="3882199"/>
              <a:ext cx="360" cy="360"/>
            </p14:xfrm>
          </p:contentPart>
        </mc:Choice>
        <mc:Fallback xmlns="">
          <p:pic>
            <p:nvPicPr>
              <p:cNvPr id="6" name="Ink 5">
                <a:extLst>
                  <a:ext uri="{FF2B5EF4-FFF2-40B4-BE49-F238E27FC236}">
                    <a16:creationId xmlns:a16="http://schemas.microsoft.com/office/drawing/2014/main" id="{FE320D19-33B6-A3EA-4595-0B7040CC3987}"/>
                  </a:ext>
                </a:extLst>
              </p:cNvPr>
              <p:cNvPicPr/>
              <p:nvPr/>
            </p:nvPicPr>
            <p:blipFill>
              <a:blip r:embed="rId6"/>
              <a:stretch>
                <a:fillRect/>
              </a:stretch>
            </p:blipFill>
            <p:spPr>
              <a:xfrm>
                <a:off x="2194454" y="3873559"/>
                <a:ext cx="18000" cy="18000"/>
              </a:xfrm>
              <a:prstGeom prst="rect">
                <a:avLst/>
              </a:prstGeom>
            </p:spPr>
          </p:pic>
        </mc:Fallback>
      </mc:AlternateContent>
      <p:grpSp>
        <p:nvGrpSpPr>
          <p:cNvPr id="9" name="Group 8">
            <a:extLst>
              <a:ext uri="{FF2B5EF4-FFF2-40B4-BE49-F238E27FC236}">
                <a16:creationId xmlns:a16="http://schemas.microsoft.com/office/drawing/2014/main" id="{B4263183-8DDD-8F78-6A44-D16993F490E7}"/>
              </a:ext>
            </a:extLst>
          </p:cNvPr>
          <p:cNvGrpSpPr/>
          <p:nvPr/>
        </p:nvGrpSpPr>
        <p:grpSpPr>
          <a:xfrm>
            <a:off x="2847854" y="4272079"/>
            <a:ext cx="360" cy="360"/>
            <a:chOff x="2847854" y="4272079"/>
            <a:chExt cx="360" cy="36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5D2321A-4F51-BAF9-6D85-4B5B8A5826C0}"/>
                    </a:ext>
                  </a:extLst>
                </p14:cNvPr>
                <p14:cNvContentPartPr/>
                <p14:nvPr/>
              </p14:nvContentPartPr>
              <p14:xfrm>
                <a:off x="2847854" y="4272079"/>
                <a:ext cx="360" cy="360"/>
              </p14:xfrm>
            </p:contentPart>
          </mc:Choice>
          <mc:Fallback xmlns="">
            <p:pic>
              <p:nvPicPr>
                <p:cNvPr id="7" name="Ink 6">
                  <a:extLst>
                    <a:ext uri="{FF2B5EF4-FFF2-40B4-BE49-F238E27FC236}">
                      <a16:creationId xmlns:a16="http://schemas.microsoft.com/office/drawing/2014/main" id="{05D2321A-4F51-BAF9-6D85-4B5B8A5826C0}"/>
                    </a:ext>
                  </a:extLst>
                </p:cNvPr>
                <p:cNvPicPr/>
                <p:nvPr/>
              </p:nvPicPr>
              <p:blipFill>
                <a:blip r:embed="rId6"/>
                <a:stretch>
                  <a:fillRect/>
                </a:stretch>
              </p:blipFill>
              <p:spPr>
                <a:xfrm>
                  <a:off x="2839214" y="426343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1DCD2182-3D56-A497-3FA1-03802750CC5D}"/>
                    </a:ext>
                  </a:extLst>
                </p14:cNvPr>
                <p14:cNvContentPartPr/>
                <p14:nvPr/>
              </p14:nvContentPartPr>
              <p14:xfrm>
                <a:off x="2847854" y="4272079"/>
                <a:ext cx="360" cy="360"/>
              </p14:xfrm>
            </p:contentPart>
          </mc:Choice>
          <mc:Fallback xmlns="">
            <p:pic>
              <p:nvPicPr>
                <p:cNvPr id="8" name="Ink 7">
                  <a:extLst>
                    <a:ext uri="{FF2B5EF4-FFF2-40B4-BE49-F238E27FC236}">
                      <a16:creationId xmlns:a16="http://schemas.microsoft.com/office/drawing/2014/main" id="{1DCD2182-3D56-A497-3FA1-03802750CC5D}"/>
                    </a:ext>
                  </a:extLst>
                </p:cNvPr>
                <p:cNvPicPr/>
                <p:nvPr/>
              </p:nvPicPr>
              <p:blipFill>
                <a:blip r:embed="rId6"/>
                <a:stretch>
                  <a:fillRect/>
                </a:stretch>
              </p:blipFill>
              <p:spPr>
                <a:xfrm>
                  <a:off x="2839214" y="4263439"/>
                  <a:ext cx="18000" cy="18000"/>
                </a:xfrm>
                <a:prstGeom prst="rect">
                  <a:avLst/>
                </a:prstGeom>
              </p:spPr>
            </p:pic>
          </mc:Fallback>
        </mc:AlternateContent>
      </p:grpSp>
      <p:grpSp>
        <p:nvGrpSpPr>
          <p:cNvPr id="13" name="Group 12">
            <a:extLst>
              <a:ext uri="{FF2B5EF4-FFF2-40B4-BE49-F238E27FC236}">
                <a16:creationId xmlns:a16="http://schemas.microsoft.com/office/drawing/2014/main" id="{B81DD307-65C9-8187-8A89-C30660E94095}"/>
              </a:ext>
            </a:extLst>
          </p:cNvPr>
          <p:cNvGrpSpPr/>
          <p:nvPr/>
        </p:nvGrpSpPr>
        <p:grpSpPr>
          <a:xfrm>
            <a:off x="4811654" y="4646479"/>
            <a:ext cx="360" cy="360"/>
            <a:chOff x="4811654" y="4646479"/>
            <a:chExt cx="360" cy="360"/>
          </a:xfrm>
        </p:grpSpPr>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323B39E8-DBD5-D3D3-0873-5F07D1CBD66E}"/>
                    </a:ext>
                  </a:extLst>
                </p14:cNvPr>
                <p14:cNvContentPartPr/>
                <p14:nvPr/>
              </p14:nvContentPartPr>
              <p14:xfrm>
                <a:off x="4811654" y="4646479"/>
                <a:ext cx="360" cy="360"/>
              </p14:xfrm>
            </p:contentPart>
          </mc:Choice>
          <mc:Fallback xmlns="">
            <p:pic>
              <p:nvPicPr>
                <p:cNvPr id="10" name="Ink 9">
                  <a:extLst>
                    <a:ext uri="{FF2B5EF4-FFF2-40B4-BE49-F238E27FC236}">
                      <a16:creationId xmlns:a16="http://schemas.microsoft.com/office/drawing/2014/main" id="{323B39E8-DBD5-D3D3-0873-5F07D1CBD66E}"/>
                    </a:ext>
                  </a:extLst>
                </p:cNvPr>
                <p:cNvPicPr/>
                <p:nvPr/>
              </p:nvPicPr>
              <p:blipFill>
                <a:blip r:embed="rId6"/>
                <a:stretch>
                  <a:fillRect/>
                </a:stretch>
              </p:blipFill>
              <p:spPr>
                <a:xfrm>
                  <a:off x="4803014" y="463783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8CD0B26C-218A-E9D9-F2E4-CA12EB375CAC}"/>
                    </a:ext>
                  </a:extLst>
                </p14:cNvPr>
                <p14:cNvContentPartPr/>
                <p14:nvPr/>
              </p14:nvContentPartPr>
              <p14:xfrm>
                <a:off x="4811654" y="4646479"/>
                <a:ext cx="360" cy="360"/>
              </p14:xfrm>
            </p:contentPart>
          </mc:Choice>
          <mc:Fallback xmlns="">
            <p:pic>
              <p:nvPicPr>
                <p:cNvPr id="11" name="Ink 10">
                  <a:extLst>
                    <a:ext uri="{FF2B5EF4-FFF2-40B4-BE49-F238E27FC236}">
                      <a16:creationId xmlns:a16="http://schemas.microsoft.com/office/drawing/2014/main" id="{8CD0B26C-218A-E9D9-F2E4-CA12EB375CAC}"/>
                    </a:ext>
                  </a:extLst>
                </p:cNvPr>
                <p:cNvPicPr/>
                <p:nvPr/>
              </p:nvPicPr>
              <p:blipFill>
                <a:blip r:embed="rId6"/>
                <a:stretch>
                  <a:fillRect/>
                </a:stretch>
              </p:blipFill>
              <p:spPr>
                <a:xfrm>
                  <a:off x="4803014" y="463783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63440C11-03AA-05AC-B3CE-8878992A64FC}"/>
                    </a:ext>
                  </a:extLst>
                </p14:cNvPr>
                <p14:cNvContentPartPr/>
                <p14:nvPr/>
              </p14:nvContentPartPr>
              <p14:xfrm>
                <a:off x="4811654" y="4646479"/>
                <a:ext cx="360" cy="360"/>
              </p14:xfrm>
            </p:contentPart>
          </mc:Choice>
          <mc:Fallback xmlns="">
            <p:pic>
              <p:nvPicPr>
                <p:cNvPr id="12" name="Ink 11">
                  <a:extLst>
                    <a:ext uri="{FF2B5EF4-FFF2-40B4-BE49-F238E27FC236}">
                      <a16:creationId xmlns:a16="http://schemas.microsoft.com/office/drawing/2014/main" id="{63440C11-03AA-05AC-B3CE-8878992A64FC}"/>
                    </a:ext>
                  </a:extLst>
                </p:cNvPr>
                <p:cNvPicPr/>
                <p:nvPr/>
              </p:nvPicPr>
              <p:blipFill>
                <a:blip r:embed="rId6"/>
                <a:stretch>
                  <a:fillRect/>
                </a:stretch>
              </p:blipFill>
              <p:spPr>
                <a:xfrm>
                  <a:off x="4803014" y="4637839"/>
                  <a:ext cx="18000" cy="18000"/>
                </a:xfrm>
                <a:prstGeom prst="rect">
                  <a:avLst/>
                </a:prstGeom>
              </p:spPr>
            </p:pic>
          </mc:Fallback>
        </mc:AlternateContent>
      </p:grpSp>
      <p:sp>
        <p:nvSpPr>
          <p:cNvPr id="14" name="Content Placeholder 2">
            <a:extLst>
              <a:ext uri="{FF2B5EF4-FFF2-40B4-BE49-F238E27FC236}">
                <a16:creationId xmlns:a16="http://schemas.microsoft.com/office/drawing/2014/main" id="{FF9E2179-BC95-B53E-A62B-03906C44EE9B}"/>
              </a:ext>
            </a:extLst>
          </p:cNvPr>
          <p:cNvSpPr txBox="1">
            <a:spLocks/>
          </p:cNvSpPr>
          <p:nvPr/>
        </p:nvSpPr>
        <p:spPr>
          <a:xfrm>
            <a:off x="350686" y="1689766"/>
            <a:ext cx="8622404" cy="850006"/>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8650" indent="-457200">
              <a:spcAft>
                <a:spcPts val="600"/>
              </a:spcAft>
              <a:buClr>
                <a:srgbClr val="C00200"/>
              </a:buClr>
            </a:pPr>
            <a:endParaRPr lang="en-US" sz="2400" dirty="0">
              <a:latin typeface="Crimson Regular"/>
            </a:endParaRPr>
          </a:p>
        </p:txBody>
      </p:sp>
      <p:pic>
        <p:nvPicPr>
          <p:cNvPr id="15" name="Audio Recording Jan 17, 2023 at 11:49:41 AM">
            <a:hlinkClick r:id="" action="ppaction://media"/>
            <a:extLst>
              <a:ext uri="{FF2B5EF4-FFF2-40B4-BE49-F238E27FC236}">
                <a16:creationId xmlns:a16="http://schemas.microsoft.com/office/drawing/2014/main" id="{28CE68E7-BC49-88E7-7993-BFE9A97B65DA}"/>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6884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752"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96EDB-3C5D-B8B6-5A81-A2B8462ED6A5}"/>
              </a:ext>
            </a:extLst>
          </p:cNvPr>
          <p:cNvSpPr>
            <a:spLocks noGrp="1"/>
          </p:cNvSpPr>
          <p:nvPr>
            <p:ph type="title"/>
          </p:nvPr>
        </p:nvSpPr>
        <p:spPr/>
        <p:txBody>
          <a:bodyPr/>
          <a:lstStyle/>
          <a:p>
            <a:r>
              <a:rPr lang="en-US" b="1" dirty="0"/>
              <a:t>Top and Bottom Coding </a:t>
            </a:r>
          </a:p>
        </p:txBody>
      </p:sp>
      <p:sp>
        <p:nvSpPr>
          <p:cNvPr id="3" name="Content Placeholder 2">
            <a:extLst>
              <a:ext uri="{FF2B5EF4-FFF2-40B4-BE49-F238E27FC236}">
                <a16:creationId xmlns:a16="http://schemas.microsoft.com/office/drawing/2014/main" id="{F4B0148F-8AAE-4AC1-6406-6A52711D6F49}"/>
              </a:ext>
            </a:extLst>
          </p:cNvPr>
          <p:cNvSpPr>
            <a:spLocks noGrp="1"/>
          </p:cNvSpPr>
          <p:nvPr>
            <p:ph idx="1"/>
          </p:nvPr>
        </p:nvSpPr>
        <p:spPr/>
        <p:txBody>
          <a:bodyPr>
            <a:normAutofit/>
          </a:bodyPr>
          <a:lstStyle/>
          <a:p>
            <a:pPr marL="628650" indent="-457200">
              <a:spcAft>
                <a:spcPts val="600"/>
              </a:spcAft>
              <a:buClr>
                <a:srgbClr val="C00200"/>
              </a:buClr>
            </a:pPr>
            <a:r>
              <a:rPr lang="en-US" sz="2400" dirty="0">
                <a:latin typeface="Crimson Regular"/>
              </a:rPr>
              <a:t>General rule: If the percentage is or rounds to 100%, you must top and bottom code</a:t>
            </a:r>
          </a:p>
        </p:txBody>
      </p:sp>
      <p:sp>
        <p:nvSpPr>
          <p:cNvPr id="9" name="Slide Number Placeholder 8">
            <a:extLst>
              <a:ext uri="{FF2B5EF4-FFF2-40B4-BE49-F238E27FC236}">
                <a16:creationId xmlns:a16="http://schemas.microsoft.com/office/drawing/2014/main" id="{70B26B84-4262-2906-05F9-643A7A98853D}"/>
              </a:ext>
            </a:extLst>
          </p:cNvPr>
          <p:cNvSpPr>
            <a:spLocks noGrp="1"/>
          </p:cNvSpPr>
          <p:nvPr>
            <p:ph type="sldNum" sz="quarter" idx="12"/>
          </p:nvPr>
        </p:nvSpPr>
        <p:spPr/>
        <p:txBody>
          <a:bodyPr/>
          <a:lstStyle/>
          <a:p>
            <a:fld id="{6CC22368-AD52-4632-A277-3AA670B9C2D7}" type="slidenum">
              <a:rPr lang="en-US" smtClean="0"/>
              <a:t>17</a:t>
            </a:fld>
            <a:endParaRPr lang="en-US"/>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1B8FADC5-35AC-3C62-D520-C5870C89C211}"/>
                  </a:ext>
                </a:extLst>
              </p:cNvPr>
              <p:cNvGraphicFramePr>
                <a:graphicFrameLocks noGrp="1"/>
              </p:cNvGraphicFramePr>
              <p:nvPr>
                <p:extLst>
                  <p:ext uri="{D42A27DB-BD31-4B8C-83A1-F6EECF244321}">
                    <p14:modId xmlns:p14="http://schemas.microsoft.com/office/powerpoint/2010/main" val="3846478839"/>
                  </p:ext>
                </p:extLst>
              </p:nvPr>
            </p:nvGraphicFramePr>
            <p:xfrm>
              <a:off x="595043" y="2806608"/>
              <a:ext cx="7768492" cy="2865016"/>
            </p:xfrm>
            <a:graphic>
              <a:graphicData uri="http://schemas.openxmlformats.org/drawingml/2006/table">
                <a:tbl>
                  <a:tblPr firstRow="1" bandRow="1">
                    <a:tableStyleId>{5940675A-B579-460E-94D1-54222C63F5DA}</a:tableStyleId>
                  </a:tblPr>
                  <a:tblGrid>
                    <a:gridCol w="1942123">
                      <a:extLst>
                        <a:ext uri="{9D8B030D-6E8A-4147-A177-3AD203B41FA5}">
                          <a16:colId xmlns:a16="http://schemas.microsoft.com/office/drawing/2014/main" val="2293579162"/>
                        </a:ext>
                      </a:extLst>
                    </a:gridCol>
                    <a:gridCol w="1942123">
                      <a:extLst>
                        <a:ext uri="{9D8B030D-6E8A-4147-A177-3AD203B41FA5}">
                          <a16:colId xmlns:a16="http://schemas.microsoft.com/office/drawing/2014/main" val="3470182137"/>
                        </a:ext>
                      </a:extLst>
                    </a:gridCol>
                    <a:gridCol w="1942123">
                      <a:extLst>
                        <a:ext uri="{9D8B030D-6E8A-4147-A177-3AD203B41FA5}">
                          <a16:colId xmlns:a16="http://schemas.microsoft.com/office/drawing/2014/main" val="595082019"/>
                        </a:ext>
                      </a:extLst>
                    </a:gridCol>
                    <a:gridCol w="1942123">
                      <a:extLst>
                        <a:ext uri="{9D8B030D-6E8A-4147-A177-3AD203B41FA5}">
                          <a16:colId xmlns:a16="http://schemas.microsoft.com/office/drawing/2014/main" val="3330225120"/>
                        </a:ext>
                      </a:extLst>
                    </a:gridCol>
                  </a:tblGrid>
                  <a:tr h="358127">
                    <a:tc>
                      <a:txBody>
                        <a:bodyPr/>
                        <a:lstStyle/>
                        <a:p>
                          <a:pPr algn="ctr"/>
                          <a:r>
                            <a:rPr lang="en-US" sz="1400" dirty="0">
                              <a:solidFill>
                                <a:schemeClr val="bg1"/>
                              </a:solidFill>
                              <a:latin typeface="Crimson Regular"/>
                            </a:rPr>
                            <a:t>Size Range</a:t>
                          </a:r>
                        </a:p>
                      </a:txBody>
                      <a:tcPr>
                        <a:solidFill>
                          <a:srgbClr val="C8102E"/>
                        </a:solidFill>
                      </a:tcPr>
                    </a:tc>
                    <a:tc>
                      <a:txBody>
                        <a:bodyPr/>
                        <a:lstStyle/>
                        <a:p>
                          <a:pPr algn="ctr"/>
                          <a:r>
                            <a:rPr lang="en-US" sz="1400" dirty="0">
                              <a:solidFill>
                                <a:schemeClr val="bg1"/>
                              </a:solidFill>
                              <a:latin typeface="Crimson Regular"/>
                            </a:rPr>
                            <a:t>Solution</a:t>
                          </a:r>
                        </a:p>
                      </a:txBody>
                      <a:tcPr>
                        <a:solidFill>
                          <a:srgbClr val="C8102E"/>
                        </a:solidFill>
                      </a:tcPr>
                    </a:tc>
                    <a:tc>
                      <a:txBody>
                        <a:bodyPr/>
                        <a:lstStyle/>
                        <a:p>
                          <a:pPr algn="ctr"/>
                          <a:r>
                            <a:rPr lang="en-US" sz="1400" dirty="0">
                              <a:solidFill>
                                <a:schemeClr val="bg1"/>
                              </a:solidFill>
                              <a:latin typeface="Crimson Regular"/>
                            </a:rPr>
                            <a:t>Top Code </a:t>
                          </a:r>
                        </a:p>
                      </a:txBody>
                      <a:tcPr>
                        <a:solidFill>
                          <a:srgbClr val="C8102E"/>
                        </a:solidFill>
                      </a:tcPr>
                    </a:tc>
                    <a:tc>
                      <a:txBody>
                        <a:bodyPr/>
                        <a:lstStyle/>
                        <a:p>
                          <a:pPr algn="ctr"/>
                          <a:r>
                            <a:rPr lang="en-US" sz="1400" dirty="0">
                              <a:solidFill>
                                <a:schemeClr val="bg1"/>
                              </a:solidFill>
                              <a:latin typeface="Crimson Regular"/>
                            </a:rPr>
                            <a:t>Bottom Code</a:t>
                          </a:r>
                        </a:p>
                      </a:txBody>
                      <a:tcPr>
                        <a:solidFill>
                          <a:srgbClr val="C8102E"/>
                        </a:solidFill>
                      </a:tcPr>
                    </a:tc>
                    <a:extLst>
                      <a:ext uri="{0D108BD9-81ED-4DB2-BD59-A6C34878D82A}">
                        <a16:rowId xmlns:a16="http://schemas.microsoft.com/office/drawing/2014/main" val="4186216670"/>
                      </a:ext>
                    </a:extLst>
                  </a:tr>
                  <a:tr h="358127">
                    <a:tc>
                      <a:txBody>
                        <a:bodyPr/>
                        <a:lstStyle/>
                        <a:p>
                          <a:pPr algn="ctr"/>
                          <a:r>
                            <a:rPr lang="en-US" sz="1400" dirty="0">
                              <a:latin typeface="Crimson Regular"/>
                            </a:rPr>
                            <a:t>N &lt; 10</a:t>
                          </a:r>
                        </a:p>
                      </a:txBody>
                      <a:tcPr>
                        <a:solidFill>
                          <a:srgbClr val="FFF9D9"/>
                        </a:solidFill>
                      </a:tcPr>
                    </a:tc>
                    <a:tc>
                      <a:txBody>
                        <a:bodyPr/>
                        <a:lstStyle/>
                        <a:p>
                          <a:pPr algn="ctr"/>
                          <a:r>
                            <a:rPr lang="en-US" sz="1400" dirty="0">
                              <a:latin typeface="Crimson Regular"/>
                            </a:rPr>
                            <a:t>Mask (*)</a:t>
                          </a:r>
                        </a:p>
                      </a:txBody>
                      <a:tcPr>
                        <a:solidFill>
                          <a:srgbClr val="FFF9D9"/>
                        </a:solidFill>
                      </a:tcPr>
                    </a:tc>
                    <a:tc>
                      <a:txBody>
                        <a:bodyPr/>
                        <a:lstStyle/>
                        <a:p>
                          <a:pPr algn="ctr"/>
                          <a:r>
                            <a:rPr lang="en-US" sz="1400" dirty="0">
                              <a:latin typeface="Crimson Regular"/>
                            </a:rPr>
                            <a:t>Mask (*)</a:t>
                          </a:r>
                        </a:p>
                      </a:txBody>
                      <a:tcPr>
                        <a:solidFill>
                          <a:srgbClr val="FFF9D9"/>
                        </a:solidFill>
                      </a:tcPr>
                    </a:tc>
                    <a:tc>
                      <a:txBody>
                        <a:bodyPr/>
                        <a:lstStyle/>
                        <a:p>
                          <a:pPr algn="ctr"/>
                          <a:r>
                            <a:rPr lang="en-US" sz="1400" dirty="0">
                              <a:latin typeface="Crimson Regular"/>
                            </a:rPr>
                            <a:t>Mask (*)</a:t>
                          </a:r>
                        </a:p>
                      </a:txBody>
                      <a:tcPr>
                        <a:solidFill>
                          <a:srgbClr val="FFF9D9"/>
                        </a:solidFill>
                      </a:tcPr>
                    </a:tc>
                    <a:extLst>
                      <a:ext uri="{0D108BD9-81ED-4DB2-BD59-A6C34878D82A}">
                        <a16:rowId xmlns:a16="http://schemas.microsoft.com/office/drawing/2014/main" val="3120601062"/>
                      </a:ext>
                    </a:extLst>
                  </a:tr>
                  <a:tr h="358127">
                    <a:tc>
                      <a:txBody>
                        <a:bodyPr/>
                        <a:lstStyle/>
                        <a:p>
                          <a:pPr algn="ctr"/>
                          <a:r>
                            <a:rPr lang="en-US" sz="1400" dirty="0">
                              <a:latin typeface="Crimson Regular"/>
                            </a:rPr>
                            <a:t>10 &lt; N &lt; 15</a:t>
                          </a:r>
                        </a:p>
                      </a:txBody>
                      <a:tcPr/>
                    </a:tc>
                    <a:tc>
                      <a:txBody>
                        <a:bodyPr/>
                        <a:lstStyle/>
                        <a:p>
                          <a:pPr algn="ctr"/>
                          <a:r>
                            <a:rPr lang="en-US" sz="1400" dirty="0">
                              <a:latin typeface="Crimson Regular"/>
                            </a:rPr>
                            <a:t>Change % by 10%</a:t>
                          </a:r>
                        </a:p>
                      </a:txBody>
                      <a:tcPr/>
                    </a:tc>
                    <a:tc>
                      <a:txBody>
                        <a:bodyPr/>
                        <a:lstStyle/>
                        <a:p>
                          <a:pPr algn="ctr"/>
                          <a:r>
                            <a:rPr lang="en-US" sz="1400" kern="1200" dirty="0">
                              <a:solidFill>
                                <a:schemeClr val="tx1"/>
                              </a:solidFill>
                              <a:latin typeface="Crimson Regular"/>
                              <a:ea typeface="+mn-ea"/>
                              <a:cs typeface="+mn-cs"/>
                            </a:rPr>
                            <a:t>≥ 90%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10%</a:t>
                          </a:r>
                        </a:p>
                      </a:txBody>
                      <a:tcPr/>
                    </a:tc>
                    <a:extLst>
                      <a:ext uri="{0D108BD9-81ED-4DB2-BD59-A6C34878D82A}">
                        <a16:rowId xmlns:a16="http://schemas.microsoft.com/office/drawing/2014/main" val="3444093418"/>
                      </a:ext>
                    </a:extLst>
                  </a:tr>
                  <a:tr h="358127">
                    <a:tc>
                      <a:txBody>
                        <a:bodyPr/>
                        <a:lstStyle/>
                        <a:p>
                          <a:pPr algn="ctr"/>
                          <a:r>
                            <a:rPr lang="en-US" sz="1400" dirty="0">
                              <a:latin typeface="Crimson Regular"/>
                            </a:rPr>
                            <a:t>15 &lt; N &gt; 20</a:t>
                          </a:r>
                        </a:p>
                      </a:txBody>
                      <a:tcPr>
                        <a:solidFill>
                          <a:srgbClr val="FFF9D9"/>
                        </a:solidFill>
                      </a:tcPr>
                    </a:tc>
                    <a:tc>
                      <a:txBody>
                        <a:bodyPr/>
                        <a:lstStyle/>
                        <a:p>
                          <a:pPr algn="ctr"/>
                          <a:r>
                            <a:rPr lang="en-US" sz="1400" dirty="0">
                              <a:latin typeface="Crimson Regular"/>
                            </a:rPr>
                            <a:t>Change by 7%</a:t>
                          </a:r>
                        </a:p>
                      </a:txBody>
                      <a:tcPr>
                        <a:solidFill>
                          <a:srgbClr val="FFF9D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93%</a:t>
                          </a:r>
                        </a:p>
                      </a:txBody>
                      <a:tcPr>
                        <a:solidFill>
                          <a:srgbClr val="FFF9D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400" kern="1200" dirty="0" smtClean="0">
                                    <a:solidFill>
                                      <a:schemeClr val="tx1"/>
                                    </a:solidFill>
                                    <a:latin typeface="Crimson Regular"/>
                                    <a:ea typeface="+mn-ea"/>
                                    <a:cs typeface="+mn-cs"/>
                                  </a:rPr>
                                  <m:t>≤ 7%</m:t>
                                </m:r>
                              </m:oMath>
                            </m:oMathPara>
                          </a14:m>
                          <a:endParaRPr lang="en-US" sz="1400" kern="1200" dirty="0">
                            <a:solidFill>
                              <a:schemeClr val="tx1"/>
                            </a:solidFill>
                            <a:latin typeface="Crimson Regular"/>
                            <a:ea typeface="+mn-ea"/>
                            <a:cs typeface="+mn-cs"/>
                          </a:endParaRPr>
                        </a:p>
                      </a:txBody>
                      <a:tcPr>
                        <a:solidFill>
                          <a:srgbClr val="FFF9D9"/>
                        </a:solidFill>
                      </a:tcPr>
                    </a:tc>
                    <a:extLst>
                      <a:ext uri="{0D108BD9-81ED-4DB2-BD59-A6C34878D82A}">
                        <a16:rowId xmlns:a16="http://schemas.microsoft.com/office/drawing/2014/main" val="2264763219"/>
                      </a:ext>
                    </a:extLst>
                  </a:tr>
                  <a:tr h="358127">
                    <a:tc>
                      <a:txBody>
                        <a:bodyPr/>
                        <a:lstStyle/>
                        <a:p>
                          <a:pPr algn="ctr"/>
                          <a:r>
                            <a:rPr lang="en-US" sz="1400" dirty="0">
                              <a:latin typeface="Crimson Regular"/>
                            </a:rPr>
                            <a:t>20 &lt; N &gt; 30</a:t>
                          </a:r>
                        </a:p>
                      </a:txBody>
                      <a:tcPr/>
                    </a:tc>
                    <a:tc>
                      <a:txBody>
                        <a:bodyPr/>
                        <a:lstStyle/>
                        <a:p>
                          <a:pPr algn="ctr"/>
                          <a:r>
                            <a:rPr lang="en-US" sz="1400" dirty="0">
                              <a:latin typeface="Crimson Regular"/>
                            </a:rPr>
                            <a:t>Change by 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96%</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4%</a:t>
                          </a:r>
                        </a:p>
                      </a:txBody>
                      <a:tcPr/>
                    </a:tc>
                    <a:extLst>
                      <a:ext uri="{0D108BD9-81ED-4DB2-BD59-A6C34878D82A}">
                        <a16:rowId xmlns:a16="http://schemas.microsoft.com/office/drawing/2014/main" val="4210177593"/>
                      </a:ext>
                    </a:extLst>
                  </a:tr>
                  <a:tr h="358127">
                    <a:tc>
                      <a:txBody>
                        <a:bodyPr/>
                        <a:lstStyle/>
                        <a:p>
                          <a:pPr algn="ctr"/>
                          <a:r>
                            <a:rPr lang="en-US" sz="1400" dirty="0">
                              <a:latin typeface="Crimson Regular"/>
                            </a:rPr>
                            <a:t>30 &lt; N &gt; 50</a:t>
                          </a:r>
                        </a:p>
                      </a:txBody>
                      <a:tcPr>
                        <a:solidFill>
                          <a:srgbClr val="FFF9D9"/>
                        </a:solidFill>
                      </a:tcPr>
                    </a:tc>
                    <a:tc>
                      <a:txBody>
                        <a:bodyPr/>
                        <a:lstStyle/>
                        <a:p>
                          <a:pPr algn="ctr"/>
                          <a:r>
                            <a:rPr lang="en-US" sz="1400" dirty="0">
                              <a:latin typeface="Crimson Regular"/>
                            </a:rPr>
                            <a:t>Change by 3%</a:t>
                          </a:r>
                        </a:p>
                      </a:txBody>
                      <a:tcPr>
                        <a:solidFill>
                          <a:srgbClr val="FFF9D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97%</a:t>
                          </a:r>
                        </a:p>
                      </a:txBody>
                      <a:tcPr>
                        <a:solidFill>
                          <a:srgbClr val="FFF9D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400" kern="1200" dirty="0" smtClean="0">
                                    <a:solidFill>
                                      <a:schemeClr val="tx1"/>
                                    </a:solidFill>
                                    <a:latin typeface="Crimson Regular"/>
                                    <a:ea typeface="+mn-ea"/>
                                    <a:cs typeface="+mn-cs"/>
                                  </a:rPr>
                                  <m:t>≤ 3%</m:t>
                                </m:r>
                              </m:oMath>
                            </m:oMathPara>
                          </a14:m>
                          <a:endParaRPr lang="en-US" sz="1400" kern="1200" dirty="0">
                            <a:solidFill>
                              <a:schemeClr val="tx1"/>
                            </a:solidFill>
                            <a:latin typeface="Crimson Regular"/>
                            <a:ea typeface="+mn-ea"/>
                            <a:cs typeface="+mn-cs"/>
                          </a:endParaRPr>
                        </a:p>
                      </a:txBody>
                      <a:tcPr>
                        <a:solidFill>
                          <a:srgbClr val="FFF9D9"/>
                        </a:solidFill>
                      </a:tcPr>
                    </a:tc>
                    <a:extLst>
                      <a:ext uri="{0D108BD9-81ED-4DB2-BD59-A6C34878D82A}">
                        <a16:rowId xmlns:a16="http://schemas.microsoft.com/office/drawing/2014/main" val="1866825270"/>
                      </a:ext>
                    </a:extLst>
                  </a:tr>
                  <a:tr h="358127">
                    <a:tc>
                      <a:txBody>
                        <a:bodyPr/>
                        <a:lstStyle/>
                        <a:p>
                          <a:pPr algn="ctr"/>
                          <a:r>
                            <a:rPr lang="en-US" sz="1400" dirty="0">
                              <a:latin typeface="Crimson Regular"/>
                            </a:rPr>
                            <a:t>50 &lt; N &gt; 300</a:t>
                          </a:r>
                        </a:p>
                      </a:txBody>
                      <a:tcPr/>
                    </a:tc>
                    <a:tc>
                      <a:txBody>
                        <a:bodyPr/>
                        <a:lstStyle/>
                        <a:p>
                          <a:pPr algn="ctr"/>
                          <a:r>
                            <a:rPr lang="en-US" sz="1400" dirty="0">
                              <a:latin typeface="Crimson Regular"/>
                            </a:rPr>
                            <a:t>Change by 2%</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98%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400" kern="1200" dirty="0" smtClean="0">
                                    <a:solidFill>
                                      <a:schemeClr val="tx1"/>
                                    </a:solidFill>
                                    <a:latin typeface="Crimson Regular"/>
                                    <a:ea typeface="+mn-ea"/>
                                    <a:cs typeface="+mn-cs"/>
                                  </a:rPr>
                                  <m:t>≤ 2%</m:t>
                                </m:r>
                              </m:oMath>
                            </m:oMathPara>
                          </a14:m>
                          <a:endParaRPr lang="en-US" sz="1400" kern="1200" dirty="0">
                            <a:solidFill>
                              <a:schemeClr val="tx1"/>
                            </a:solidFill>
                            <a:latin typeface="Crimson Regular"/>
                            <a:ea typeface="+mn-ea"/>
                            <a:cs typeface="+mn-cs"/>
                          </a:endParaRPr>
                        </a:p>
                      </a:txBody>
                      <a:tcPr/>
                    </a:tc>
                    <a:extLst>
                      <a:ext uri="{0D108BD9-81ED-4DB2-BD59-A6C34878D82A}">
                        <a16:rowId xmlns:a16="http://schemas.microsoft.com/office/drawing/2014/main" val="2993434607"/>
                      </a:ext>
                    </a:extLst>
                  </a:tr>
                  <a:tr h="358127">
                    <a:tc>
                      <a:txBody>
                        <a:bodyPr/>
                        <a:lstStyle/>
                        <a:p>
                          <a:pPr algn="ctr"/>
                          <a:r>
                            <a:rPr lang="en-US" sz="1400" dirty="0">
                              <a:latin typeface="Crimson Regular"/>
                            </a:rPr>
                            <a:t>N &gt; 300</a:t>
                          </a:r>
                        </a:p>
                      </a:txBody>
                      <a:tcPr>
                        <a:solidFill>
                          <a:srgbClr val="FFF9D9"/>
                        </a:solidFill>
                      </a:tcPr>
                    </a:tc>
                    <a:tc>
                      <a:txBody>
                        <a:bodyPr/>
                        <a:lstStyle/>
                        <a:p>
                          <a:pPr algn="ctr"/>
                          <a:r>
                            <a:rPr lang="en-US" sz="1400" dirty="0">
                              <a:latin typeface="Crimson Regular"/>
                            </a:rPr>
                            <a:t>Change by 1%</a:t>
                          </a:r>
                        </a:p>
                      </a:txBody>
                      <a:tcPr>
                        <a:solidFill>
                          <a:srgbClr val="FFF9D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99%</a:t>
                          </a:r>
                        </a:p>
                      </a:txBody>
                      <a:tcPr>
                        <a:solidFill>
                          <a:srgbClr val="FFF9D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400" kern="1200" dirty="0" smtClean="0">
                                    <a:solidFill>
                                      <a:schemeClr val="tx1"/>
                                    </a:solidFill>
                                    <a:latin typeface="Crimson Regular"/>
                                    <a:ea typeface="+mn-ea"/>
                                    <a:cs typeface="+mn-cs"/>
                                  </a:rPr>
                                  <m:t>≤ 1%</m:t>
                                </m:r>
                              </m:oMath>
                            </m:oMathPara>
                          </a14:m>
                          <a:endParaRPr lang="en-US" sz="1400" kern="1200" dirty="0">
                            <a:solidFill>
                              <a:schemeClr val="tx1"/>
                            </a:solidFill>
                            <a:latin typeface="Crimson Regular"/>
                            <a:ea typeface="+mn-ea"/>
                            <a:cs typeface="+mn-cs"/>
                          </a:endParaRPr>
                        </a:p>
                      </a:txBody>
                      <a:tcPr>
                        <a:solidFill>
                          <a:srgbClr val="FFF9D9"/>
                        </a:solidFill>
                      </a:tcPr>
                    </a:tc>
                    <a:extLst>
                      <a:ext uri="{0D108BD9-81ED-4DB2-BD59-A6C34878D82A}">
                        <a16:rowId xmlns:a16="http://schemas.microsoft.com/office/drawing/2014/main" val="3082349988"/>
                      </a:ext>
                    </a:extLst>
                  </a:tr>
                </a:tbl>
              </a:graphicData>
            </a:graphic>
          </p:graphicFrame>
        </mc:Choice>
        <mc:Fallback xmlns="">
          <p:graphicFrame>
            <p:nvGraphicFramePr>
              <p:cNvPr id="4" name="Table 7">
                <a:extLst>
                  <a:ext uri="{FF2B5EF4-FFF2-40B4-BE49-F238E27FC236}">
                    <a16:creationId xmlns:a16="http://schemas.microsoft.com/office/drawing/2014/main" id="{1B8FADC5-35AC-3C62-D520-C5870C89C211}"/>
                  </a:ext>
                </a:extLst>
              </p:cNvPr>
              <p:cNvGraphicFramePr>
                <a:graphicFrameLocks noGrp="1"/>
              </p:cNvGraphicFramePr>
              <p:nvPr>
                <p:extLst>
                  <p:ext uri="{D42A27DB-BD31-4B8C-83A1-F6EECF244321}">
                    <p14:modId xmlns:p14="http://schemas.microsoft.com/office/powerpoint/2010/main" val="3846478839"/>
                  </p:ext>
                </p:extLst>
              </p:nvPr>
            </p:nvGraphicFramePr>
            <p:xfrm>
              <a:off x="595043" y="2806608"/>
              <a:ext cx="7768492" cy="2865016"/>
            </p:xfrm>
            <a:graphic>
              <a:graphicData uri="http://schemas.openxmlformats.org/drawingml/2006/table">
                <a:tbl>
                  <a:tblPr firstRow="1" bandRow="1">
                    <a:tableStyleId>{5940675A-B579-460E-94D1-54222C63F5DA}</a:tableStyleId>
                  </a:tblPr>
                  <a:tblGrid>
                    <a:gridCol w="1942123">
                      <a:extLst>
                        <a:ext uri="{9D8B030D-6E8A-4147-A177-3AD203B41FA5}">
                          <a16:colId xmlns:a16="http://schemas.microsoft.com/office/drawing/2014/main" val="2293579162"/>
                        </a:ext>
                      </a:extLst>
                    </a:gridCol>
                    <a:gridCol w="1942123">
                      <a:extLst>
                        <a:ext uri="{9D8B030D-6E8A-4147-A177-3AD203B41FA5}">
                          <a16:colId xmlns:a16="http://schemas.microsoft.com/office/drawing/2014/main" val="3470182137"/>
                        </a:ext>
                      </a:extLst>
                    </a:gridCol>
                    <a:gridCol w="1942123">
                      <a:extLst>
                        <a:ext uri="{9D8B030D-6E8A-4147-A177-3AD203B41FA5}">
                          <a16:colId xmlns:a16="http://schemas.microsoft.com/office/drawing/2014/main" val="595082019"/>
                        </a:ext>
                      </a:extLst>
                    </a:gridCol>
                    <a:gridCol w="1942123">
                      <a:extLst>
                        <a:ext uri="{9D8B030D-6E8A-4147-A177-3AD203B41FA5}">
                          <a16:colId xmlns:a16="http://schemas.microsoft.com/office/drawing/2014/main" val="3330225120"/>
                        </a:ext>
                      </a:extLst>
                    </a:gridCol>
                  </a:tblGrid>
                  <a:tr h="358127">
                    <a:tc>
                      <a:txBody>
                        <a:bodyPr/>
                        <a:lstStyle/>
                        <a:p>
                          <a:pPr algn="ctr"/>
                          <a:r>
                            <a:rPr lang="en-US" sz="1400" dirty="0">
                              <a:solidFill>
                                <a:schemeClr val="bg1"/>
                              </a:solidFill>
                              <a:latin typeface="Crimson Regular"/>
                            </a:rPr>
                            <a:t>Size Range</a:t>
                          </a:r>
                        </a:p>
                      </a:txBody>
                      <a:tcPr>
                        <a:solidFill>
                          <a:srgbClr val="C8102E"/>
                        </a:solidFill>
                      </a:tcPr>
                    </a:tc>
                    <a:tc>
                      <a:txBody>
                        <a:bodyPr/>
                        <a:lstStyle/>
                        <a:p>
                          <a:pPr algn="ctr"/>
                          <a:r>
                            <a:rPr lang="en-US" sz="1400" dirty="0">
                              <a:solidFill>
                                <a:schemeClr val="bg1"/>
                              </a:solidFill>
                              <a:latin typeface="Crimson Regular"/>
                            </a:rPr>
                            <a:t>Solution</a:t>
                          </a:r>
                        </a:p>
                      </a:txBody>
                      <a:tcPr>
                        <a:solidFill>
                          <a:srgbClr val="C8102E"/>
                        </a:solidFill>
                      </a:tcPr>
                    </a:tc>
                    <a:tc>
                      <a:txBody>
                        <a:bodyPr/>
                        <a:lstStyle/>
                        <a:p>
                          <a:pPr algn="ctr"/>
                          <a:r>
                            <a:rPr lang="en-US" sz="1400" dirty="0">
                              <a:solidFill>
                                <a:schemeClr val="bg1"/>
                              </a:solidFill>
                              <a:latin typeface="Crimson Regular"/>
                            </a:rPr>
                            <a:t>Top Code </a:t>
                          </a:r>
                        </a:p>
                      </a:txBody>
                      <a:tcPr>
                        <a:solidFill>
                          <a:srgbClr val="C8102E"/>
                        </a:solidFill>
                      </a:tcPr>
                    </a:tc>
                    <a:tc>
                      <a:txBody>
                        <a:bodyPr/>
                        <a:lstStyle/>
                        <a:p>
                          <a:pPr algn="ctr"/>
                          <a:r>
                            <a:rPr lang="en-US" sz="1400" dirty="0">
                              <a:solidFill>
                                <a:schemeClr val="bg1"/>
                              </a:solidFill>
                              <a:latin typeface="Crimson Regular"/>
                            </a:rPr>
                            <a:t>Bottom Code</a:t>
                          </a:r>
                        </a:p>
                      </a:txBody>
                      <a:tcPr>
                        <a:solidFill>
                          <a:srgbClr val="C8102E"/>
                        </a:solidFill>
                      </a:tcPr>
                    </a:tc>
                    <a:extLst>
                      <a:ext uri="{0D108BD9-81ED-4DB2-BD59-A6C34878D82A}">
                        <a16:rowId xmlns:a16="http://schemas.microsoft.com/office/drawing/2014/main" val="4186216670"/>
                      </a:ext>
                    </a:extLst>
                  </a:tr>
                  <a:tr h="358127">
                    <a:tc>
                      <a:txBody>
                        <a:bodyPr/>
                        <a:lstStyle/>
                        <a:p>
                          <a:pPr algn="ctr"/>
                          <a:r>
                            <a:rPr lang="en-US" sz="1400" dirty="0">
                              <a:latin typeface="Crimson Regular"/>
                            </a:rPr>
                            <a:t>N &lt; 10</a:t>
                          </a:r>
                        </a:p>
                      </a:txBody>
                      <a:tcPr>
                        <a:solidFill>
                          <a:srgbClr val="FFF9D9"/>
                        </a:solidFill>
                      </a:tcPr>
                    </a:tc>
                    <a:tc>
                      <a:txBody>
                        <a:bodyPr/>
                        <a:lstStyle/>
                        <a:p>
                          <a:pPr algn="ctr"/>
                          <a:r>
                            <a:rPr lang="en-US" sz="1400" dirty="0">
                              <a:latin typeface="Crimson Regular"/>
                            </a:rPr>
                            <a:t>Mask (*)</a:t>
                          </a:r>
                        </a:p>
                      </a:txBody>
                      <a:tcPr>
                        <a:solidFill>
                          <a:srgbClr val="FFF9D9"/>
                        </a:solidFill>
                      </a:tcPr>
                    </a:tc>
                    <a:tc>
                      <a:txBody>
                        <a:bodyPr/>
                        <a:lstStyle/>
                        <a:p>
                          <a:pPr algn="ctr"/>
                          <a:r>
                            <a:rPr lang="en-US" sz="1400" dirty="0">
                              <a:latin typeface="Crimson Regular"/>
                            </a:rPr>
                            <a:t>Mask (*)</a:t>
                          </a:r>
                        </a:p>
                      </a:txBody>
                      <a:tcPr>
                        <a:solidFill>
                          <a:srgbClr val="FFF9D9"/>
                        </a:solidFill>
                      </a:tcPr>
                    </a:tc>
                    <a:tc>
                      <a:txBody>
                        <a:bodyPr/>
                        <a:lstStyle/>
                        <a:p>
                          <a:pPr algn="ctr"/>
                          <a:r>
                            <a:rPr lang="en-US" sz="1400" dirty="0">
                              <a:latin typeface="Crimson Regular"/>
                            </a:rPr>
                            <a:t>Mask (*)</a:t>
                          </a:r>
                        </a:p>
                      </a:txBody>
                      <a:tcPr>
                        <a:solidFill>
                          <a:srgbClr val="FFF9D9"/>
                        </a:solidFill>
                      </a:tcPr>
                    </a:tc>
                    <a:extLst>
                      <a:ext uri="{0D108BD9-81ED-4DB2-BD59-A6C34878D82A}">
                        <a16:rowId xmlns:a16="http://schemas.microsoft.com/office/drawing/2014/main" val="3120601062"/>
                      </a:ext>
                    </a:extLst>
                  </a:tr>
                  <a:tr h="358127">
                    <a:tc>
                      <a:txBody>
                        <a:bodyPr/>
                        <a:lstStyle/>
                        <a:p>
                          <a:pPr algn="ctr"/>
                          <a:r>
                            <a:rPr lang="en-US" sz="1400" dirty="0">
                              <a:latin typeface="Crimson Regular"/>
                            </a:rPr>
                            <a:t>10 &lt; N &lt; 15</a:t>
                          </a:r>
                        </a:p>
                      </a:txBody>
                      <a:tcPr/>
                    </a:tc>
                    <a:tc>
                      <a:txBody>
                        <a:bodyPr/>
                        <a:lstStyle/>
                        <a:p>
                          <a:pPr algn="ctr"/>
                          <a:r>
                            <a:rPr lang="en-US" sz="1400" dirty="0">
                              <a:latin typeface="Crimson Regular"/>
                            </a:rPr>
                            <a:t>Change % by 10%</a:t>
                          </a:r>
                        </a:p>
                      </a:txBody>
                      <a:tcPr/>
                    </a:tc>
                    <a:tc>
                      <a:txBody>
                        <a:bodyPr/>
                        <a:lstStyle/>
                        <a:p>
                          <a:pPr algn="ctr"/>
                          <a:r>
                            <a:rPr lang="en-US" sz="1400" kern="1200" dirty="0">
                              <a:solidFill>
                                <a:schemeClr val="tx1"/>
                              </a:solidFill>
                              <a:latin typeface="Crimson Regular"/>
                              <a:ea typeface="+mn-ea"/>
                              <a:cs typeface="+mn-cs"/>
                            </a:rPr>
                            <a:t>≥ 90%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10%</a:t>
                          </a:r>
                        </a:p>
                      </a:txBody>
                      <a:tcPr/>
                    </a:tc>
                    <a:extLst>
                      <a:ext uri="{0D108BD9-81ED-4DB2-BD59-A6C34878D82A}">
                        <a16:rowId xmlns:a16="http://schemas.microsoft.com/office/drawing/2014/main" val="3444093418"/>
                      </a:ext>
                    </a:extLst>
                  </a:tr>
                  <a:tr h="358127">
                    <a:tc>
                      <a:txBody>
                        <a:bodyPr/>
                        <a:lstStyle/>
                        <a:p>
                          <a:pPr algn="ctr"/>
                          <a:r>
                            <a:rPr lang="en-US" sz="1400" dirty="0">
                              <a:latin typeface="Crimson Regular"/>
                            </a:rPr>
                            <a:t>15 &lt; N &gt; 20</a:t>
                          </a:r>
                        </a:p>
                      </a:txBody>
                      <a:tcPr>
                        <a:solidFill>
                          <a:srgbClr val="FFF9D9"/>
                        </a:solidFill>
                      </a:tcPr>
                    </a:tc>
                    <a:tc>
                      <a:txBody>
                        <a:bodyPr/>
                        <a:lstStyle/>
                        <a:p>
                          <a:pPr algn="ctr"/>
                          <a:r>
                            <a:rPr lang="en-US" sz="1400" dirty="0">
                              <a:latin typeface="Crimson Regular"/>
                            </a:rPr>
                            <a:t>Change by 7%</a:t>
                          </a:r>
                        </a:p>
                      </a:txBody>
                      <a:tcPr>
                        <a:solidFill>
                          <a:srgbClr val="FFF9D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93%</a:t>
                          </a:r>
                        </a:p>
                      </a:txBody>
                      <a:tcPr>
                        <a:solidFill>
                          <a:srgbClr val="FFF9D9"/>
                        </a:solidFill>
                      </a:tcPr>
                    </a:tc>
                    <a:tc>
                      <a:txBody>
                        <a:bodyPr/>
                        <a:lstStyle/>
                        <a:p>
                          <a:endParaRPr lang="en-US"/>
                        </a:p>
                      </a:txBody>
                      <a:tcPr>
                        <a:blipFill>
                          <a:blip r:embed="rId4"/>
                          <a:stretch>
                            <a:fillRect l="-300654" t="-293103" r="-654" b="-393103"/>
                          </a:stretch>
                        </a:blipFill>
                      </a:tcPr>
                    </a:tc>
                    <a:extLst>
                      <a:ext uri="{0D108BD9-81ED-4DB2-BD59-A6C34878D82A}">
                        <a16:rowId xmlns:a16="http://schemas.microsoft.com/office/drawing/2014/main" val="2264763219"/>
                      </a:ext>
                    </a:extLst>
                  </a:tr>
                  <a:tr h="358127">
                    <a:tc>
                      <a:txBody>
                        <a:bodyPr/>
                        <a:lstStyle/>
                        <a:p>
                          <a:pPr algn="ctr"/>
                          <a:r>
                            <a:rPr lang="en-US" sz="1400" dirty="0">
                              <a:latin typeface="Crimson Regular"/>
                            </a:rPr>
                            <a:t>20 &lt; N &gt; 30</a:t>
                          </a:r>
                        </a:p>
                      </a:txBody>
                      <a:tcPr/>
                    </a:tc>
                    <a:tc>
                      <a:txBody>
                        <a:bodyPr/>
                        <a:lstStyle/>
                        <a:p>
                          <a:pPr algn="ctr"/>
                          <a:r>
                            <a:rPr lang="en-US" sz="1400" dirty="0">
                              <a:latin typeface="Crimson Regular"/>
                            </a:rPr>
                            <a:t>Change by 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96%</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4%</a:t>
                          </a:r>
                        </a:p>
                      </a:txBody>
                      <a:tcPr/>
                    </a:tc>
                    <a:extLst>
                      <a:ext uri="{0D108BD9-81ED-4DB2-BD59-A6C34878D82A}">
                        <a16:rowId xmlns:a16="http://schemas.microsoft.com/office/drawing/2014/main" val="4210177593"/>
                      </a:ext>
                    </a:extLst>
                  </a:tr>
                  <a:tr h="358127">
                    <a:tc>
                      <a:txBody>
                        <a:bodyPr/>
                        <a:lstStyle/>
                        <a:p>
                          <a:pPr algn="ctr"/>
                          <a:r>
                            <a:rPr lang="en-US" sz="1400" dirty="0">
                              <a:latin typeface="Crimson Regular"/>
                            </a:rPr>
                            <a:t>30 &lt; N &gt; 50</a:t>
                          </a:r>
                        </a:p>
                      </a:txBody>
                      <a:tcPr>
                        <a:solidFill>
                          <a:srgbClr val="FFF9D9"/>
                        </a:solidFill>
                      </a:tcPr>
                    </a:tc>
                    <a:tc>
                      <a:txBody>
                        <a:bodyPr/>
                        <a:lstStyle/>
                        <a:p>
                          <a:pPr algn="ctr"/>
                          <a:r>
                            <a:rPr lang="en-US" sz="1400" dirty="0">
                              <a:latin typeface="Crimson Regular"/>
                            </a:rPr>
                            <a:t>Change by 3%</a:t>
                          </a:r>
                        </a:p>
                      </a:txBody>
                      <a:tcPr>
                        <a:solidFill>
                          <a:srgbClr val="FFF9D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97%</a:t>
                          </a:r>
                        </a:p>
                      </a:txBody>
                      <a:tcPr>
                        <a:solidFill>
                          <a:srgbClr val="FFF9D9"/>
                        </a:solidFill>
                      </a:tcPr>
                    </a:tc>
                    <a:tc>
                      <a:txBody>
                        <a:bodyPr/>
                        <a:lstStyle/>
                        <a:p>
                          <a:endParaRPr lang="en-US"/>
                        </a:p>
                      </a:txBody>
                      <a:tcPr>
                        <a:blipFill>
                          <a:blip r:embed="rId4"/>
                          <a:stretch>
                            <a:fillRect l="-300654" t="-507143" r="-654" b="-207143"/>
                          </a:stretch>
                        </a:blipFill>
                      </a:tcPr>
                    </a:tc>
                    <a:extLst>
                      <a:ext uri="{0D108BD9-81ED-4DB2-BD59-A6C34878D82A}">
                        <a16:rowId xmlns:a16="http://schemas.microsoft.com/office/drawing/2014/main" val="1866825270"/>
                      </a:ext>
                    </a:extLst>
                  </a:tr>
                  <a:tr h="358127">
                    <a:tc>
                      <a:txBody>
                        <a:bodyPr/>
                        <a:lstStyle/>
                        <a:p>
                          <a:pPr algn="ctr"/>
                          <a:r>
                            <a:rPr lang="en-US" sz="1400" dirty="0">
                              <a:latin typeface="Crimson Regular"/>
                            </a:rPr>
                            <a:t>50 &lt; N &gt; 300</a:t>
                          </a:r>
                        </a:p>
                      </a:txBody>
                      <a:tcPr/>
                    </a:tc>
                    <a:tc>
                      <a:txBody>
                        <a:bodyPr/>
                        <a:lstStyle/>
                        <a:p>
                          <a:pPr algn="ctr"/>
                          <a:r>
                            <a:rPr lang="en-US" sz="1400" dirty="0">
                              <a:latin typeface="Crimson Regular"/>
                            </a:rPr>
                            <a:t>Change by 2%</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98%</a:t>
                          </a:r>
                        </a:p>
                      </a:txBody>
                      <a:tcPr/>
                    </a:tc>
                    <a:tc>
                      <a:txBody>
                        <a:bodyPr/>
                        <a:lstStyle/>
                        <a:p>
                          <a:endParaRPr lang="en-US"/>
                        </a:p>
                      </a:txBody>
                      <a:tcPr>
                        <a:blipFill>
                          <a:blip r:embed="rId4"/>
                          <a:stretch>
                            <a:fillRect l="-300654" t="-586207" r="-654" b="-100000"/>
                          </a:stretch>
                        </a:blipFill>
                      </a:tcPr>
                    </a:tc>
                    <a:extLst>
                      <a:ext uri="{0D108BD9-81ED-4DB2-BD59-A6C34878D82A}">
                        <a16:rowId xmlns:a16="http://schemas.microsoft.com/office/drawing/2014/main" val="2993434607"/>
                      </a:ext>
                    </a:extLst>
                  </a:tr>
                  <a:tr h="358127">
                    <a:tc>
                      <a:txBody>
                        <a:bodyPr/>
                        <a:lstStyle/>
                        <a:p>
                          <a:pPr algn="ctr"/>
                          <a:r>
                            <a:rPr lang="en-US" sz="1400" dirty="0">
                              <a:latin typeface="Crimson Regular"/>
                            </a:rPr>
                            <a:t>N &gt; 300</a:t>
                          </a:r>
                        </a:p>
                      </a:txBody>
                      <a:tcPr>
                        <a:solidFill>
                          <a:srgbClr val="FFF9D9"/>
                        </a:solidFill>
                      </a:tcPr>
                    </a:tc>
                    <a:tc>
                      <a:txBody>
                        <a:bodyPr/>
                        <a:lstStyle/>
                        <a:p>
                          <a:pPr algn="ctr"/>
                          <a:r>
                            <a:rPr lang="en-US" sz="1400" dirty="0">
                              <a:latin typeface="Crimson Regular"/>
                            </a:rPr>
                            <a:t>Change by 1%</a:t>
                          </a:r>
                        </a:p>
                      </a:txBody>
                      <a:tcPr>
                        <a:solidFill>
                          <a:srgbClr val="FFF9D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rimson Regular"/>
                              <a:ea typeface="+mn-ea"/>
                              <a:cs typeface="+mn-cs"/>
                            </a:rPr>
                            <a:t>≥ 99%</a:t>
                          </a:r>
                        </a:p>
                      </a:txBody>
                      <a:tcPr>
                        <a:solidFill>
                          <a:srgbClr val="FFF9D9"/>
                        </a:solidFill>
                      </a:tcPr>
                    </a:tc>
                    <a:tc>
                      <a:txBody>
                        <a:bodyPr/>
                        <a:lstStyle/>
                        <a:p>
                          <a:endParaRPr lang="en-US"/>
                        </a:p>
                      </a:txBody>
                      <a:tcPr>
                        <a:blipFill>
                          <a:blip r:embed="rId4"/>
                          <a:stretch>
                            <a:fillRect l="-300654" t="-710714" r="-654" b="-3571"/>
                          </a:stretch>
                        </a:blipFill>
                      </a:tcPr>
                    </a:tc>
                    <a:extLst>
                      <a:ext uri="{0D108BD9-81ED-4DB2-BD59-A6C34878D82A}">
                        <a16:rowId xmlns:a16="http://schemas.microsoft.com/office/drawing/2014/main" val="3082349988"/>
                      </a:ext>
                    </a:extLst>
                  </a:tr>
                </a:tbl>
              </a:graphicData>
            </a:graphic>
          </p:graphicFrame>
        </mc:Fallback>
      </mc:AlternateContent>
      <p:sp>
        <p:nvSpPr>
          <p:cNvPr id="5" name="Content Placeholder 2">
            <a:extLst>
              <a:ext uri="{FF2B5EF4-FFF2-40B4-BE49-F238E27FC236}">
                <a16:creationId xmlns:a16="http://schemas.microsoft.com/office/drawing/2014/main" id="{97C04D79-C0A0-38CF-DC6B-D6141B5973E1}"/>
              </a:ext>
            </a:extLst>
          </p:cNvPr>
          <p:cNvSpPr txBox="1">
            <a:spLocks/>
          </p:cNvSpPr>
          <p:nvPr/>
        </p:nvSpPr>
        <p:spPr>
          <a:xfrm>
            <a:off x="260798" y="1668483"/>
            <a:ext cx="8622404" cy="850006"/>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8650" indent="-457200">
              <a:spcAft>
                <a:spcPts val="600"/>
              </a:spcAft>
              <a:buClr>
                <a:srgbClr val="C00200"/>
              </a:buClr>
            </a:pPr>
            <a:endParaRPr lang="en-US" sz="2400" dirty="0">
              <a:latin typeface="Crimson Regular"/>
            </a:endParaRPr>
          </a:p>
        </p:txBody>
      </p:sp>
      <p:pic>
        <p:nvPicPr>
          <p:cNvPr id="6" name="Audio Recording Jan 17, 2023 at 11:56:57 AM">
            <a:hlinkClick r:id="" action="ppaction://media"/>
            <a:extLst>
              <a:ext uri="{FF2B5EF4-FFF2-40B4-BE49-F238E27FC236}">
                <a16:creationId xmlns:a16="http://schemas.microsoft.com/office/drawing/2014/main" id="{9A9AA241-6787-317D-9314-D4B263FB9D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6211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2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F52D-3F78-B131-6A0A-05E39F592D83}"/>
              </a:ext>
            </a:extLst>
          </p:cNvPr>
          <p:cNvSpPr>
            <a:spLocks noGrp="1"/>
          </p:cNvSpPr>
          <p:nvPr>
            <p:ph type="title"/>
          </p:nvPr>
        </p:nvSpPr>
        <p:spPr/>
        <p:txBody>
          <a:bodyPr/>
          <a:lstStyle/>
          <a:p>
            <a:r>
              <a:rPr lang="en-US" b="1" dirty="0"/>
              <a:t>Complementary Cell Suppression </a:t>
            </a:r>
          </a:p>
        </p:txBody>
      </p:sp>
      <p:sp>
        <p:nvSpPr>
          <p:cNvPr id="3" name="Content Placeholder 2">
            <a:extLst>
              <a:ext uri="{FF2B5EF4-FFF2-40B4-BE49-F238E27FC236}">
                <a16:creationId xmlns:a16="http://schemas.microsoft.com/office/drawing/2014/main" id="{E1876B22-6D77-AEAE-ECDE-B9CEFCABB38F}"/>
              </a:ext>
            </a:extLst>
          </p:cNvPr>
          <p:cNvSpPr>
            <a:spLocks noGrp="1"/>
          </p:cNvSpPr>
          <p:nvPr>
            <p:ph idx="1"/>
          </p:nvPr>
        </p:nvSpPr>
        <p:spPr/>
        <p:txBody>
          <a:bodyPr/>
          <a:lstStyle/>
          <a:p>
            <a:pPr marL="628650" indent="-457200">
              <a:spcAft>
                <a:spcPts val="600"/>
              </a:spcAft>
              <a:buClr>
                <a:srgbClr val="C00200"/>
              </a:buClr>
            </a:pPr>
            <a:r>
              <a:rPr lang="en-US" sz="2800" dirty="0">
                <a:latin typeface="Crimson Regular"/>
              </a:rPr>
              <a:t>General rule: If, through reverse calculations, a </a:t>
            </a:r>
            <a:r>
              <a:rPr lang="en-US" sz="2800" i="1" dirty="0">
                <a:latin typeface="Crimson Regular"/>
              </a:rPr>
              <a:t>reasonable person </a:t>
            </a:r>
            <a:r>
              <a:rPr lang="en-US" sz="2800" dirty="0">
                <a:latin typeface="Crimson Regular"/>
              </a:rPr>
              <a:t>can recover masked cell information, then the next associated smallest cell must be masked </a:t>
            </a:r>
          </a:p>
          <a:p>
            <a:pPr marL="628650" indent="-457200">
              <a:spcAft>
                <a:spcPts val="600"/>
              </a:spcAft>
              <a:buClr>
                <a:srgbClr val="C00200"/>
              </a:buClr>
            </a:pPr>
            <a:r>
              <a:rPr lang="en-US" sz="2800" dirty="0">
                <a:latin typeface="Crimson Regular"/>
              </a:rPr>
              <a:t>Complementary cell suppression is not necessary in all situations, but it is mandatory when it applies </a:t>
            </a:r>
          </a:p>
          <a:p>
            <a:pPr marL="0" indent="0">
              <a:buNone/>
            </a:pPr>
            <a:endParaRPr lang="en-US" dirty="0"/>
          </a:p>
        </p:txBody>
      </p:sp>
      <p:sp>
        <p:nvSpPr>
          <p:cNvPr id="8" name="Slide Number Placeholder 7">
            <a:extLst>
              <a:ext uri="{FF2B5EF4-FFF2-40B4-BE49-F238E27FC236}">
                <a16:creationId xmlns:a16="http://schemas.microsoft.com/office/drawing/2014/main" id="{FCF89744-3CCB-4B32-747C-250A3BC6420A}"/>
              </a:ext>
            </a:extLst>
          </p:cNvPr>
          <p:cNvSpPr>
            <a:spLocks noGrp="1"/>
          </p:cNvSpPr>
          <p:nvPr>
            <p:ph type="sldNum" sz="quarter" idx="12"/>
          </p:nvPr>
        </p:nvSpPr>
        <p:spPr/>
        <p:txBody>
          <a:bodyPr/>
          <a:lstStyle/>
          <a:p>
            <a:fld id="{6CC22368-AD52-4632-A277-3AA670B9C2D7}" type="slidenum">
              <a:rPr lang="en-US" smtClean="0"/>
              <a:t>18</a:t>
            </a:fld>
            <a:endParaRPr lang="en-US" dirty="0"/>
          </a:p>
        </p:txBody>
      </p:sp>
      <p:sp>
        <p:nvSpPr>
          <p:cNvPr id="4" name="Content Placeholder 2">
            <a:extLst>
              <a:ext uri="{FF2B5EF4-FFF2-40B4-BE49-F238E27FC236}">
                <a16:creationId xmlns:a16="http://schemas.microsoft.com/office/drawing/2014/main" id="{27E4037C-6217-62F9-E96B-29C849932F3C}"/>
              </a:ext>
            </a:extLst>
          </p:cNvPr>
          <p:cNvSpPr txBox="1">
            <a:spLocks/>
          </p:cNvSpPr>
          <p:nvPr/>
        </p:nvSpPr>
        <p:spPr>
          <a:xfrm>
            <a:off x="247918" y="1897585"/>
            <a:ext cx="8622404" cy="2646706"/>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8650" indent="-457200">
              <a:spcAft>
                <a:spcPts val="600"/>
              </a:spcAft>
              <a:buClr>
                <a:srgbClr val="C00200"/>
              </a:buClr>
            </a:pPr>
            <a:endParaRPr lang="en-US" sz="2400" dirty="0">
              <a:latin typeface="Crimson Regular"/>
            </a:endParaRPr>
          </a:p>
        </p:txBody>
      </p:sp>
      <p:pic>
        <p:nvPicPr>
          <p:cNvPr id="5" name="Audio Recording Jan 17, 2023 at 11:58:58 AM">
            <a:hlinkClick r:id="" action="ppaction://media"/>
            <a:extLst>
              <a:ext uri="{FF2B5EF4-FFF2-40B4-BE49-F238E27FC236}">
                <a16:creationId xmlns:a16="http://schemas.microsoft.com/office/drawing/2014/main" id="{047D9B83-EF93-08C9-E810-09AA93728B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77737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DE72-B3E4-4477-6AFF-C99CD657EA70}"/>
              </a:ext>
            </a:extLst>
          </p:cNvPr>
          <p:cNvSpPr>
            <a:spLocks noGrp="1"/>
          </p:cNvSpPr>
          <p:nvPr>
            <p:ph type="title"/>
          </p:nvPr>
        </p:nvSpPr>
        <p:spPr/>
        <p:txBody>
          <a:bodyPr/>
          <a:lstStyle/>
          <a:p>
            <a:r>
              <a:rPr lang="en-US" b="1" dirty="0"/>
              <a:t>Masking Guidelines Review </a:t>
            </a:r>
          </a:p>
        </p:txBody>
      </p:sp>
      <p:sp>
        <p:nvSpPr>
          <p:cNvPr id="3" name="Content Placeholder 2">
            <a:extLst>
              <a:ext uri="{FF2B5EF4-FFF2-40B4-BE49-F238E27FC236}">
                <a16:creationId xmlns:a16="http://schemas.microsoft.com/office/drawing/2014/main" id="{17534212-EA48-23CB-9A24-F9186968568F}"/>
              </a:ext>
            </a:extLst>
          </p:cNvPr>
          <p:cNvSpPr>
            <a:spLocks noGrp="1"/>
          </p:cNvSpPr>
          <p:nvPr>
            <p:ph idx="1"/>
          </p:nvPr>
        </p:nvSpPr>
        <p:spPr/>
        <p:txBody>
          <a:bodyPr>
            <a:normAutofit/>
          </a:bodyPr>
          <a:lstStyle/>
          <a:p>
            <a:pPr marL="349250" lvl="0" indent="-349250">
              <a:buClr>
                <a:srgbClr val="C00000"/>
              </a:buClr>
              <a:buFont typeface="Wingdings" pitchFamily="2" charset="2"/>
              <a:buChar char="Ø"/>
            </a:pPr>
            <a:r>
              <a:rPr lang="en-US" sz="2400" dirty="0">
                <a:latin typeface="Crimson Regular"/>
              </a:rPr>
              <a:t>Small Cell Masking- cell values less than 5 must be masked</a:t>
            </a:r>
          </a:p>
          <a:p>
            <a:pPr marL="349250" lvl="0" indent="-349250">
              <a:buClr>
                <a:srgbClr val="C00000"/>
              </a:buClr>
              <a:buFont typeface="Wingdings" pitchFamily="2" charset="2"/>
              <a:buChar char="Ø"/>
            </a:pPr>
            <a:endParaRPr lang="en-US" sz="2400" dirty="0">
              <a:latin typeface="Crimson Regular"/>
            </a:endParaRPr>
          </a:p>
          <a:p>
            <a:pPr marL="349250" lvl="0" indent="-349250">
              <a:buClr>
                <a:srgbClr val="C00000"/>
              </a:buClr>
              <a:buFont typeface="Wingdings" pitchFamily="2" charset="2"/>
              <a:buChar char="Ø"/>
            </a:pPr>
            <a:r>
              <a:rPr lang="en-US" sz="2400" dirty="0">
                <a:latin typeface="Crimson Regular"/>
              </a:rPr>
              <a:t>Top &amp; Bottom Coding- If the percentage is or rounds to 0 or 100%, you must top and bottom code</a:t>
            </a:r>
          </a:p>
          <a:p>
            <a:pPr marL="349250" lvl="0" indent="-349250">
              <a:buClr>
                <a:srgbClr val="C00000"/>
              </a:buClr>
              <a:buFont typeface="Wingdings" pitchFamily="2" charset="2"/>
              <a:buChar char="Ø"/>
            </a:pPr>
            <a:endParaRPr lang="en-US" sz="2400" dirty="0">
              <a:latin typeface="Crimson Regular"/>
            </a:endParaRPr>
          </a:p>
          <a:p>
            <a:pPr marL="349250" lvl="0" indent="-349250">
              <a:buClr>
                <a:srgbClr val="C00000"/>
              </a:buClr>
              <a:buFont typeface="Wingdings" pitchFamily="2" charset="2"/>
              <a:buChar char="Ø"/>
            </a:pPr>
            <a:r>
              <a:rPr lang="en-US" sz="2400" dirty="0">
                <a:latin typeface="Crimson Regular"/>
              </a:rPr>
              <a:t>Complementary Cell Suppression - If, through reverse calculations, a reasonable person can recover masked cell information, the next associated smallest cell must be masked </a:t>
            </a:r>
          </a:p>
          <a:p>
            <a:pPr>
              <a:buClr>
                <a:srgbClr val="C00000"/>
              </a:buClr>
              <a:buFont typeface="Wingdings" pitchFamily="2" charset="2"/>
              <a:buChar char="Ø"/>
            </a:pPr>
            <a:endParaRPr lang="en-US" sz="2400" dirty="0"/>
          </a:p>
        </p:txBody>
      </p:sp>
      <p:sp>
        <p:nvSpPr>
          <p:cNvPr id="11" name="Slide Number Placeholder 10">
            <a:extLst>
              <a:ext uri="{FF2B5EF4-FFF2-40B4-BE49-F238E27FC236}">
                <a16:creationId xmlns:a16="http://schemas.microsoft.com/office/drawing/2014/main" id="{22B88F5A-B752-C8B6-6BD3-C5D88E54ADE0}"/>
              </a:ext>
            </a:extLst>
          </p:cNvPr>
          <p:cNvSpPr>
            <a:spLocks noGrp="1"/>
          </p:cNvSpPr>
          <p:nvPr>
            <p:ph type="sldNum" sz="quarter" idx="12"/>
          </p:nvPr>
        </p:nvSpPr>
        <p:spPr/>
        <p:txBody>
          <a:bodyPr/>
          <a:lstStyle/>
          <a:p>
            <a:fld id="{6CC22368-AD52-4632-A277-3AA670B9C2D7}" type="slidenum">
              <a:rPr lang="en-US" smtClean="0"/>
              <a:t>19</a:t>
            </a:fld>
            <a:endParaRPr lang="en-US"/>
          </a:p>
        </p:txBody>
      </p:sp>
      <p:pic>
        <p:nvPicPr>
          <p:cNvPr id="4" name="Audio Recording Jan 17, 2023 at 11:59:50 AM">
            <a:hlinkClick r:id="" action="ppaction://media"/>
            <a:extLst>
              <a:ext uri="{FF2B5EF4-FFF2-40B4-BE49-F238E27FC236}">
                <a16:creationId xmlns:a16="http://schemas.microsoft.com/office/drawing/2014/main" id="{9D2E7C60-D8AD-C7C6-BB60-ADBC47B992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8303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4029-6418-9C39-9E15-52AA86D2AA5A}"/>
              </a:ext>
            </a:extLst>
          </p:cNvPr>
          <p:cNvSpPr>
            <a:spLocks noGrp="1"/>
          </p:cNvSpPr>
          <p:nvPr>
            <p:ph type="title"/>
          </p:nvPr>
        </p:nvSpPr>
        <p:spPr/>
        <p:txBody>
          <a:bodyPr>
            <a:normAutofit/>
          </a:bodyPr>
          <a:lstStyle/>
          <a:p>
            <a:r>
              <a:rPr lang="en-US" b="1" dirty="0"/>
              <a:t>Module Objectives </a:t>
            </a:r>
          </a:p>
        </p:txBody>
      </p:sp>
      <p:sp>
        <p:nvSpPr>
          <p:cNvPr id="3" name="Content Placeholder 2">
            <a:extLst>
              <a:ext uri="{FF2B5EF4-FFF2-40B4-BE49-F238E27FC236}">
                <a16:creationId xmlns:a16="http://schemas.microsoft.com/office/drawing/2014/main" id="{58ABD127-B461-5746-9AE8-3AE1C136EABA}"/>
              </a:ext>
            </a:extLst>
          </p:cNvPr>
          <p:cNvSpPr>
            <a:spLocks noGrp="1"/>
          </p:cNvSpPr>
          <p:nvPr>
            <p:ph idx="1"/>
          </p:nvPr>
        </p:nvSpPr>
        <p:spPr/>
        <p:txBody>
          <a:bodyPr vert="horz" lIns="91440" tIns="45720" rIns="91440" bIns="45720" rtlCol="0" anchor="t">
            <a:normAutofit/>
          </a:bodyPr>
          <a:lstStyle/>
          <a:p>
            <a:pPr marL="137160" indent="0">
              <a:spcAft>
                <a:spcPts val="600"/>
              </a:spcAft>
              <a:buClr>
                <a:srgbClr val="C00200"/>
              </a:buClr>
              <a:buNone/>
            </a:pPr>
            <a:r>
              <a:rPr lang="en-US" sz="2600" dirty="0">
                <a:latin typeface="Crimson Regular"/>
              </a:rPr>
              <a:t>Upon completion of this training, UH ERC researchers should be able to:</a:t>
            </a:r>
          </a:p>
          <a:p>
            <a:pPr marL="971550" lvl="1" indent="-457200">
              <a:spcAft>
                <a:spcPts val="600"/>
              </a:spcAft>
              <a:buClr>
                <a:srgbClr val="C00200"/>
              </a:buClr>
              <a:buFont typeface="Arial" panose="020B0604020202020204" pitchFamily="34" charset="0"/>
              <a:buChar char="•"/>
            </a:pPr>
            <a:r>
              <a:rPr lang="en-US" sz="2400" dirty="0">
                <a:latin typeface="Crimson Regular"/>
              </a:rPr>
              <a:t>Describe FERPA as it relates to research conducted using the P-20/ Workforce Data Repository (Data Repository);</a:t>
            </a:r>
          </a:p>
          <a:p>
            <a:pPr marL="971550" lvl="1" indent="-457200">
              <a:spcAft>
                <a:spcPts val="600"/>
              </a:spcAft>
              <a:buClr>
                <a:srgbClr val="C00200"/>
              </a:buClr>
              <a:buFont typeface="Arial" panose="020B0604020202020204" pitchFamily="34" charset="0"/>
              <a:buChar char="•"/>
            </a:pPr>
            <a:r>
              <a:rPr lang="en-US" sz="2400" dirty="0">
                <a:latin typeface="Crimson Regular"/>
              </a:rPr>
              <a:t>Properly mask data to comply with federal and state regulations using the UH ERC’s Masking Guidelines &amp; Techniques; and</a:t>
            </a:r>
          </a:p>
          <a:p>
            <a:pPr marL="971550" lvl="1" indent="-457200">
              <a:spcAft>
                <a:spcPts val="600"/>
              </a:spcAft>
              <a:buClr>
                <a:srgbClr val="C00200"/>
              </a:buClr>
              <a:buFont typeface="Arial" panose="020B0604020202020204" pitchFamily="34" charset="0"/>
              <a:buChar char="•"/>
            </a:pPr>
            <a:r>
              <a:rPr lang="en-US" sz="2400" dirty="0">
                <a:latin typeface="Crimson Regular"/>
              </a:rPr>
              <a:t>Submit masked data through the Review of Research Products Process</a:t>
            </a:r>
          </a:p>
          <a:p>
            <a:endParaRPr lang="en-US" sz="2300" dirty="0">
              <a:latin typeface="Tw Cen MT"/>
            </a:endParaRPr>
          </a:p>
          <a:p>
            <a:endParaRPr lang="en-US" sz="2400" dirty="0"/>
          </a:p>
        </p:txBody>
      </p:sp>
      <p:sp>
        <p:nvSpPr>
          <p:cNvPr id="5" name="Slide Number Placeholder 4">
            <a:extLst>
              <a:ext uri="{FF2B5EF4-FFF2-40B4-BE49-F238E27FC236}">
                <a16:creationId xmlns:a16="http://schemas.microsoft.com/office/drawing/2014/main" id="{D5E17975-9691-6AB0-C3C2-D98D4C0F6F8E}"/>
              </a:ext>
            </a:extLst>
          </p:cNvPr>
          <p:cNvSpPr>
            <a:spLocks noGrp="1"/>
          </p:cNvSpPr>
          <p:nvPr>
            <p:ph type="sldNum" sz="quarter" idx="12"/>
          </p:nvPr>
        </p:nvSpPr>
        <p:spPr/>
        <p:txBody>
          <a:bodyPr/>
          <a:lstStyle/>
          <a:p>
            <a:fld id="{4FAB73BC-B049-4115-A692-8D63A059BFB8}" type="slidenum">
              <a:rPr lang="en-US" smtClean="0"/>
              <a:pPr/>
              <a:t>2</a:t>
            </a:fld>
            <a:endParaRPr lang="en-US" dirty="0"/>
          </a:p>
        </p:txBody>
      </p:sp>
      <p:pic>
        <p:nvPicPr>
          <p:cNvPr id="4" name="Audio Recording Jan 17, 2023 at 10:36:09 AM">
            <a:hlinkClick r:id="" action="ppaction://media"/>
            <a:extLst>
              <a:ext uri="{FF2B5EF4-FFF2-40B4-BE49-F238E27FC236}">
                <a16:creationId xmlns:a16="http://schemas.microsoft.com/office/drawing/2014/main" id="{A0045B20-6315-D804-6707-9FB927D367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31889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61A0B-0A2C-FC8B-E208-B5D2AD0ABDB5}"/>
              </a:ext>
            </a:extLst>
          </p:cNvPr>
          <p:cNvSpPr>
            <a:spLocks noGrp="1"/>
          </p:cNvSpPr>
          <p:nvPr>
            <p:ph type="title"/>
          </p:nvPr>
        </p:nvSpPr>
        <p:spPr/>
        <p:txBody>
          <a:bodyPr/>
          <a:lstStyle/>
          <a:p>
            <a:r>
              <a:rPr lang="en-US" b="1" dirty="0"/>
              <a:t>Module Topics</a:t>
            </a:r>
          </a:p>
        </p:txBody>
      </p:sp>
      <p:sp>
        <p:nvSpPr>
          <p:cNvPr id="3" name="Content Placeholder 2">
            <a:extLst>
              <a:ext uri="{FF2B5EF4-FFF2-40B4-BE49-F238E27FC236}">
                <a16:creationId xmlns:a16="http://schemas.microsoft.com/office/drawing/2014/main" id="{2A9D0C2D-FB8A-A907-67D6-9310CD2FA7F2}"/>
              </a:ext>
            </a:extLst>
          </p:cNvPr>
          <p:cNvSpPr>
            <a:spLocks noGrp="1"/>
          </p:cNvSpPr>
          <p:nvPr>
            <p:ph idx="1"/>
          </p:nvPr>
        </p:nvSpPr>
        <p:spPr>
          <a:xfrm>
            <a:off x="260798" y="1866378"/>
            <a:ext cx="8635284" cy="4657256"/>
          </a:xfrm>
          <a:ln>
            <a:noFill/>
          </a:ln>
        </p:spPr>
        <p:txBody>
          <a:bodyPr vert="horz" lIns="91440" tIns="45720" rIns="91440" bIns="45720" rtlCol="0" anchor="t">
            <a:normAutofit/>
          </a:bodyPr>
          <a:lstStyle/>
          <a:p>
            <a:pPr>
              <a:buFont typeface="Wingdings" pitchFamily="2" charset="2"/>
              <a:buChar char="Ø"/>
            </a:pPr>
            <a:r>
              <a:rPr lang="en-US" sz="2800" dirty="0">
                <a:latin typeface="Crimson Regular"/>
              </a:rPr>
              <a:t>UH ERC and FERPA</a:t>
            </a:r>
          </a:p>
          <a:p>
            <a:pPr marL="0" indent="0">
              <a:buNone/>
            </a:pPr>
            <a:endParaRPr lang="en-US" sz="2800" dirty="0">
              <a:latin typeface="Crimson Regular"/>
            </a:endParaRPr>
          </a:p>
          <a:p>
            <a:pPr>
              <a:buFont typeface="Wingdings" pitchFamily="2" charset="2"/>
              <a:buChar char="Ø"/>
            </a:pPr>
            <a:r>
              <a:rPr lang="en-US" sz="2800" dirty="0">
                <a:latin typeface="Crimson Regular"/>
              </a:rPr>
              <a:t>Masking data</a:t>
            </a:r>
          </a:p>
          <a:p>
            <a:pPr marL="0" indent="0">
              <a:buNone/>
            </a:pPr>
            <a:endParaRPr lang="en-US" sz="2800" dirty="0">
              <a:latin typeface="Crimson Regular"/>
            </a:endParaRPr>
          </a:p>
          <a:p>
            <a:pPr>
              <a:buFont typeface="Wingdings" pitchFamily="2" charset="2"/>
              <a:buChar char="Ø"/>
            </a:pPr>
            <a:r>
              <a:rPr lang="en-US" sz="2800" dirty="0">
                <a:solidFill>
                  <a:srgbClr val="C00200"/>
                </a:solidFill>
                <a:latin typeface="Crimson Regular"/>
              </a:rPr>
              <a:t>Masking Exemplars </a:t>
            </a:r>
          </a:p>
          <a:p>
            <a:pPr marL="0" indent="0">
              <a:buNone/>
            </a:pPr>
            <a:endParaRPr lang="en-US" sz="2800" dirty="0">
              <a:latin typeface="Crimson Regular"/>
            </a:endParaRPr>
          </a:p>
          <a:p>
            <a:pPr>
              <a:buFont typeface="Wingdings" pitchFamily="2" charset="2"/>
              <a:buChar char="Ø"/>
            </a:pPr>
            <a:r>
              <a:rPr lang="en-US" sz="2800" dirty="0">
                <a:latin typeface="Crimson Regular"/>
              </a:rPr>
              <a:t>Review of research products process </a:t>
            </a:r>
            <a:br>
              <a:rPr lang="en-US" sz="2400" dirty="0">
                <a:latin typeface="Tw Cen MT"/>
              </a:rPr>
            </a:br>
            <a:endParaRPr lang="en-US" sz="2400" dirty="0">
              <a:latin typeface="Tw Cen MT"/>
            </a:endParaRPr>
          </a:p>
          <a:p>
            <a:endParaRPr lang="en-US" sz="2400" dirty="0">
              <a:latin typeface="Tw Cen MT"/>
            </a:endParaRPr>
          </a:p>
          <a:p>
            <a:endParaRPr lang="en-US" sz="2400" dirty="0">
              <a:latin typeface="Tw Cen MT"/>
            </a:endParaRPr>
          </a:p>
        </p:txBody>
      </p:sp>
      <p:sp>
        <p:nvSpPr>
          <p:cNvPr id="5" name="Slide Number Placeholder 4">
            <a:extLst>
              <a:ext uri="{FF2B5EF4-FFF2-40B4-BE49-F238E27FC236}">
                <a16:creationId xmlns:a16="http://schemas.microsoft.com/office/drawing/2014/main" id="{61EC9A16-BFC8-BA4D-EDA3-587381014AFA}"/>
              </a:ext>
            </a:extLst>
          </p:cNvPr>
          <p:cNvSpPr>
            <a:spLocks noGrp="1"/>
          </p:cNvSpPr>
          <p:nvPr>
            <p:ph type="sldNum" sz="quarter" idx="12"/>
          </p:nvPr>
        </p:nvSpPr>
        <p:spPr/>
        <p:txBody>
          <a:bodyPr/>
          <a:lstStyle/>
          <a:p>
            <a:fld id="{6CC22368-AD52-4632-A277-3AA670B9C2D7}" type="slidenum">
              <a:rPr lang="en-US" smtClean="0"/>
              <a:t>20</a:t>
            </a:fld>
            <a:endParaRPr lang="en-US"/>
          </a:p>
        </p:txBody>
      </p:sp>
      <p:pic>
        <p:nvPicPr>
          <p:cNvPr id="4" name="Audio Recording Jan 17, 2023 at 12:00:24 PM">
            <a:hlinkClick r:id="" action="ppaction://media"/>
            <a:extLst>
              <a:ext uri="{FF2B5EF4-FFF2-40B4-BE49-F238E27FC236}">
                <a16:creationId xmlns:a16="http://schemas.microsoft.com/office/drawing/2014/main" id="{8E9EEE06-E912-4276-0F60-0AED9292610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69968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662B-099F-E683-77EA-4AEED39D90F2}"/>
              </a:ext>
            </a:extLst>
          </p:cNvPr>
          <p:cNvSpPr>
            <a:spLocks noGrp="1"/>
          </p:cNvSpPr>
          <p:nvPr>
            <p:ph type="title"/>
          </p:nvPr>
        </p:nvSpPr>
        <p:spPr/>
        <p:txBody>
          <a:bodyPr/>
          <a:lstStyle/>
          <a:p>
            <a:r>
              <a:rPr lang="en-US" b="1" dirty="0"/>
              <a:t>Masking Exemplars </a:t>
            </a:r>
          </a:p>
        </p:txBody>
      </p:sp>
      <p:sp>
        <p:nvSpPr>
          <p:cNvPr id="3" name="Content Placeholder 2">
            <a:extLst>
              <a:ext uri="{FF2B5EF4-FFF2-40B4-BE49-F238E27FC236}">
                <a16:creationId xmlns:a16="http://schemas.microsoft.com/office/drawing/2014/main" id="{E91B8724-D389-6AF5-CC02-D6B61F88C438}"/>
              </a:ext>
            </a:extLst>
          </p:cNvPr>
          <p:cNvSpPr>
            <a:spLocks noGrp="1"/>
          </p:cNvSpPr>
          <p:nvPr>
            <p:ph idx="1"/>
          </p:nvPr>
        </p:nvSpPr>
        <p:spPr/>
        <p:txBody>
          <a:bodyPr/>
          <a:lstStyle/>
          <a:p>
            <a:pPr marL="137160" indent="0">
              <a:spcBef>
                <a:spcPts val="0"/>
              </a:spcBef>
              <a:buClr>
                <a:srgbClr val="C00200"/>
              </a:buClr>
              <a:buNone/>
            </a:pPr>
            <a:r>
              <a:rPr lang="en-US" sz="2400" dirty="0">
                <a:latin typeface="Crimson Regular"/>
              </a:rPr>
              <a:t>Masking exemplars included in this section are:</a:t>
            </a:r>
          </a:p>
          <a:p>
            <a:pPr marL="594360" indent="-457200">
              <a:spcBef>
                <a:spcPts val="0"/>
              </a:spcBef>
              <a:buClr>
                <a:srgbClr val="C00200"/>
              </a:buClr>
              <a:buFont typeface="Arial" panose="020B0604020202020204" pitchFamily="34" charset="0"/>
              <a:buChar char="•"/>
            </a:pPr>
            <a:endParaRPr lang="en-US" sz="2400" dirty="0">
              <a:latin typeface="Crimson Regular"/>
            </a:endParaRPr>
          </a:p>
          <a:p>
            <a:pPr marL="971550" lvl="1" indent="-457200">
              <a:spcBef>
                <a:spcPts val="0"/>
              </a:spcBef>
              <a:buClr>
                <a:srgbClr val="C00200"/>
              </a:buClr>
              <a:buFont typeface="Arial" panose="020B0604020202020204" pitchFamily="34" charset="0"/>
              <a:buChar char="•"/>
            </a:pPr>
            <a:r>
              <a:rPr lang="en-US" sz="2400" dirty="0">
                <a:latin typeface="Crimson Regular"/>
              </a:rPr>
              <a:t>Small Cell Masking</a:t>
            </a:r>
          </a:p>
          <a:p>
            <a:pPr marL="971550" lvl="1" indent="-457200">
              <a:spcBef>
                <a:spcPts val="0"/>
              </a:spcBef>
              <a:buClr>
                <a:srgbClr val="C00200"/>
              </a:buClr>
              <a:buFont typeface="Arial" panose="020B0604020202020204" pitchFamily="34" charset="0"/>
              <a:buChar char="•"/>
            </a:pPr>
            <a:endParaRPr lang="en-US" sz="2400" dirty="0">
              <a:latin typeface="Crimson Regular"/>
            </a:endParaRPr>
          </a:p>
          <a:p>
            <a:pPr marL="971550" lvl="1" indent="-457200">
              <a:spcBef>
                <a:spcPts val="0"/>
              </a:spcBef>
              <a:buClr>
                <a:srgbClr val="C00200"/>
              </a:buClr>
              <a:buFont typeface="Arial" panose="020B0604020202020204" pitchFamily="34" charset="0"/>
              <a:buChar char="•"/>
            </a:pPr>
            <a:r>
              <a:rPr lang="en-US" sz="2400" dirty="0">
                <a:latin typeface="Crimson Regular"/>
              </a:rPr>
              <a:t>Complementary Cell Suppression</a:t>
            </a:r>
          </a:p>
          <a:p>
            <a:pPr marL="971550" lvl="1" indent="-457200">
              <a:spcBef>
                <a:spcPts val="0"/>
              </a:spcBef>
              <a:buClr>
                <a:srgbClr val="C00200"/>
              </a:buClr>
              <a:buFont typeface="Arial" panose="020B0604020202020204" pitchFamily="34" charset="0"/>
              <a:buChar char="•"/>
            </a:pPr>
            <a:endParaRPr lang="en-US" sz="2400" dirty="0">
              <a:latin typeface="Crimson Regular"/>
            </a:endParaRPr>
          </a:p>
          <a:p>
            <a:pPr marL="971550" lvl="1" indent="-457200">
              <a:spcBef>
                <a:spcPts val="0"/>
              </a:spcBef>
              <a:buClr>
                <a:srgbClr val="C00200"/>
              </a:buClr>
              <a:buFont typeface="Arial" panose="020B0604020202020204" pitchFamily="34" charset="0"/>
              <a:buChar char="•"/>
            </a:pPr>
            <a:r>
              <a:rPr lang="en-US" sz="2400" dirty="0">
                <a:latin typeface="Crimson Regular"/>
              </a:rPr>
              <a:t>Top and Bottom Coding</a:t>
            </a:r>
          </a:p>
          <a:p>
            <a:pPr marL="971550" lvl="1" indent="-457200">
              <a:spcBef>
                <a:spcPts val="0"/>
              </a:spcBef>
              <a:buClr>
                <a:srgbClr val="C00200"/>
              </a:buClr>
              <a:buFont typeface="Arial" panose="020B0604020202020204" pitchFamily="34" charset="0"/>
              <a:buChar char="•"/>
            </a:pPr>
            <a:endParaRPr lang="en-US" sz="2400" dirty="0">
              <a:latin typeface="Crimson Regular"/>
            </a:endParaRPr>
          </a:p>
          <a:p>
            <a:pPr marL="971550" lvl="1" indent="-457200">
              <a:spcBef>
                <a:spcPts val="0"/>
              </a:spcBef>
              <a:buClr>
                <a:srgbClr val="C00200"/>
              </a:buClr>
              <a:buFont typeface="Arial" panose="020B0604020202020204" pitchFamily="34" charset="0"/>
              <a:buChar char="•"/>
            </a:pPr>
            <a:r>
              <a:rPr lang="en-US" sz="2400" dirty="0">
                <a:latin typeface="Crimson Regular"/>
              </a:rPr>
              <a:t>Collapsing Categories</a:t>
            </a:r>
          </a:p>
          <a:p>
            <a:pPr marL="971550" lvl="1" indent="-457200">
              <a:spcBef>
                <a:spcPts val="0"/>
              </a:spcBef>
              <a:buClr>
                <a:srgbClr val="C00200"/>
              </a:buClr>
              <a:buFont typeface="Arial" panose="020B0604020202020204" pitchFamily="34" charset="0"/>
              <a:buChar char="•"/>
            </a:pPr>
            <a:endParaRPr lang="en-US" sz="2400" dirty="0">
              <a:latin typeface="Crimson Regular"/>
            </a:endParaRPr>
          </a:p>
          <a:p>
            <a:pPr marL="971550" lvl="1" indent="-457200">
              <a:spcBef>
                <a:spcPts val="0"/>
              </a:spcBef>
              <a:buClr>
                <a:srgbClr val="C00200"/>
              </a:buClr>
              <a:buFont typeface="Arial" panose="020B0604020202020204" pitchFamily="34" charset="0"/>
              <a:buChar char="•"/>
            </a:pPr>
            <a:r>
              <a:rPr lang="en-US" sz="2400" dirty="0">
                <a:latin typeface="Crimson Regular"/>
              </a:rPr>
              <a:t>Secondary Publications</a:t>
            </a:r>
            <a:endParaRPr lang="en-US" dirty="0"/>
          </a:p>
        </p:txBody>
      </p:sp>
      <p:sp>
        <p:nvSpPr>
          <p:cNvPr id="8" name="Slide Number Placeholder 7">
            <a:extLst>
              <a:ext uri="{FF2B5EF4-FFF2-40B4-BE49-F238E27FC236}">
                <a16:creationId xmlns:a16="http://schemas.microsoft.com/office/drawing/2014/main" id="{0525C600-8C42-77BC-270B-83E68F37C648}"/>
              </a:ext>
            </a:extLst>
          </p:cNvPr>
          <p:cNvSpPr>
            <a:spLocks noGrp="1"/>
          </p:cNvSpPr>
          <p:nvPr>
            <p:ph type="sldNum" sz="quarter" idx="12"/>
          </p:nvPr>
        </p:nvSpPr>
        <p:spPr/>
        <p:txBody>
          <a:bodyPr/>
          <a:lstStyle/>
          <a:p>
            <a:fld id="{4FAB73BC-B049-4115-A692-8D63A059BFB8}" type="slidenum">
              <a:rPr lang="en-US" smtClean="0"/>
              <a:pPr/>
              <a:t>21</a:t>
            </a:fld>
            <a:endParaRPr lang="en-US"/>
          </a:p>
        </p:txBody>
      </p:sp>
      <p:sp>
        <p:nvSpPr>
          <p:cNvPr id="4" name="Content Placeholder 2">
            <a:extLst>
              <a:ext uri="{FF2B5EF4-FFF2-40B4-BE49-F238E27FC236}">
                <a16:creationId xmlns:a16="http://schemas.microsoft.com/office/drawing/2014/main" id="{FE1AA7B7-0561-2101-0AAD-C7FB9D0795AE}"/>
              </a:ext>
            </a:extLst>
          </p:cNvPr>
          <p:cNvSpPr txBox="1">
            <a:spLocks/>
          </p:cNvSpPr>
          <p:nvPr/>
        </p:nvSpPr>
        <p:spPr>
          <a:xfrm>
            <a:off x="2749551" y="873251"/>
            <a:ext cx="5486400" cy="5120640"/>
          </a:xfrm>
          <a:prstGeom prst="rect">
            <a:avLst/>
          </a:prstGeom>
        </p:spPr>
        <p:txBody>
          <a:bodyPr vert="horz" lIns="91440" tIns="45720" rIns="91440" bIns="45720" rtlCol="0" anchor="t">
            <a:normAutofit/>
          </a:bodyPr>
          <a:lstStyle>
            <a:lvl1pPr marL="137160" indent="-137160" algn="l" defTabSz="685800" rtl="0" eaLnBrk="1" latinLnBrk="0" hangingPunct="1">
              <a:lnSpc>
                <a:spcPct val="90000"/>
              </a:lnSpc>
              <a:spcBef>
                <a:spcPts val="900"/>
              </a:spcBef>
              <a:buClr>
                <a:srgbClr val="C00000"/>
              </a:buClr>
              <a:buFont typeface="Wingdings 2" pitchFamily="18" charset="2"/>
              <a:buChar char=""/>
              <a:defRPr sz="2100" kern="1200">
                <a:solidFill>
                  <a:schemeClr val="tx1"/>
                </a:solidFill>
                <a:latin typeface="Trebuchet MS" panose="020B0603020202020204" pitchFamily="34" charset="0"/>
                <a:ea typeface="+mn-ea"/>
                <a:cs typeface="+mn-cs"/>
              </a:defRPr>
            </a:lvl1pPr>
            <a:lvl2pPr marL="514350" indent="-137160" algn="l" defTabSz="685800" rtl="0" eaLnBrk="1" latinLnBrk="0" hangingPunct="1">
              <a:lnSpc>
                <a:spcPct val="90000"/>
              </a:lnSpc>
              <a:spcBef>
                <a:spcPts val="188"/>
              </a:spcBef>
              <a:spcAft>
                <a:spcPts val="188"/>
              </a:spcAft>
              <a:buClr>
                <a:srgbClr val="C00000"/>
              </a:buClr>
              <a:buFont typeface="Wingdings 2" pitchFamily="18" charset="2"/>
              <a:buChar char=""/>
              <a:defRPr sz="1800" kern="1200">
                <a:solidFill>
                  <a:schemeClr val="tx1"/>
                </a:solidFill>
                <a:latin typeface="Trebuchet MS" panose="020B0603020202020204" pitchFamily="34" charset="0"/>
                <a:ea typeface="+mn-ea"/>
                <a:cs typeface="+mn-cs"/>
              </a:defRPr>
            </a:lvl2pPr>
            <a:lvl3pPr marL="857250" indent="-137160" algn="l" defTabSz="685800" rtl="0" eaLnBrk="1" latinLnBrk="0" hangingPunct="1">
              <a:lnSpc>
                <a:spcPct val="90000"/>
              </a:lnSpc>
              <a:spcBef>
                <a:spcPts val="188"/>
              </a:spcBef>
              <a:spcAft>
                <a:spcPts val="188"/>
              </a:spcAft>
              <a:buClr>
                <a:srgbClr val="C00000"/>
              </a:buClr>
              <a:buFont typeface="Wingdings 2" pitchFamily="18" charset="2"/>
              <a:buChar char=""/>
              <a:defRPr sz="1500" kern="1200">
                <a:solidFill>
                  <a:schemeClr val="tx1"/>
                </a:solidFill>
                <a:latin typeface="Trebuchet MS" panose="020B0603020202020204" pitchFamily="34" charset="0"/>
                <a:ea typeface="+mn-ea"/>
                <a:cs typeface="+mn-cs"/>
              </a:defRPr>
            </a:lvl3pPr>
            <a:lvl4pPr marL="1200150" indent="-137160" algn="l" defTabSz="685800" rtl="0" eaLnBrk="1" latinLnBrk="0" hangingPunct="1">
              <a:lnSpc>
                <a:spcPct val="90000"/>
              </a:lnSpc>
              <a:spcBef>
                <a:spcPts val="188"/>
              </a:spcBef>
              <a:spcAft>
                <a:spcPts val="188"/>
              </a:spcAft>
              <a:buClr>
                <a:srgbClr val="C00000"/>
              </a:buClr>
              <a:buFont typeface="Wingdings 2" pitchFamily="18" charset="2"/>
              <a:buChar char=""/>
              <a:defRPr sz="1350" kern="1200">
                <a:solidFill>
                  <a:schemeClr val="tx1"/>
                </a:solidFill>
                <a:latin typeface="Trebuchet MS" panose="020B0603020202020204" pitchFamily="34" charset="0"/>
                <a:ea typeface="+mn-ea"/>
                <a:cs typeface="+mn-cs"/>
              </a:defRPr>
            </a:lvl4pPr>
            <a:lvl5pPr marL="1543050" indent="-137160" algn="l" defTabSz="685800" rtl="0" eaLnBrk="1" latinLnBrk="0" hangingPunct="1">
              <a:lnSpc>
                <a:spcPct val="90000"/>
              </a:lnSpc>
              <a:spcBef>
                <a:spcPts val="188"/>
              </a:spcBef>
              <a:spcAft>
                <a:spcPts val="188"/>
              </a:spcAft>
              <a:buClr>
                <a:srgbClr val="C00000"/>
              </a:buClr>
              <a:buFont typeface="Wingdings 2" pitchFamily="18" charset="2"/>
              <a:buChar char=""/>
              <a:defRPr sz="1350" kern="1200">
                <a:solidFill>
                  <a:schemeClr val="tx1"/>
                </a:solidFill>
                <a:latin typeface="Trebuchet MS" panose="020B0603020202020204" pitchFamily="34" charset="0"/>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a:lstStyle>
          <a:p>
            <a:pPr marL="594360" indent="-457200">
              <a:spcBef>
                <a:spcPts val="0"/>
              </a:spcBef>
              <a:buClr>
                <a:srgbClr val="C00200"/>
              </a:buClr>
              <a:buFont typeface="Arial" panose="020B0604020202020204" pitchFamily="34" charset="0"/>
              <a:buChar char="•"/>
            </a:pPr>
            <a:endParaRPr lang="en-US" sz="2400" dirty="0">
              <a:latin typeface="Crimson Regular"/>
            </a:endParaRPr>
          </a:p>
        </p:txBody>
      </p:sp>
      <p:pic>
        <p:nvPicPr>
          <p:cNvPr id="5" name="Audio Recording Jan 17, 2023 at 12:09:00 PM">
            <a:hlinkClick r:id="" action="ppaction://media"/>
            <a:extLst>
              <a:ext uri="{FF2B5EF4-FFF2-40B4-BE49-F238E27FC236}">
                <a16:creationId xmlns:a16="http://schemas.microsoft.com/office/drawing/2014/main" id="{48578C40-FAED-EBB6-948D-9008CF31E70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61872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6C1D-410B-10A1-33A7-AAB803DBD5A9}"/>
              </a:ext>
            </a:extLst>
          </p:cNvPr>
          <p:cNvSpPr>
            <a:spLocks noGrp="1"/>
          </p:cNvSpPr>
          <p:nvPr>
            <p:ph type="title"/>
          </p:nvPr>
        </p:nvSpPr>
        <p:spPr/>
        <p:txBody>
          <a:bodyPr/>
          <a:lstStyle/>
          <a:p>
            <a:r>
              <a:rPr lang="en-US" b="1" dirty="0"/>
              <a:t>Small Cell Masking </a:t>
            </a:r>
          </a:p>
        </p:txBody>
      </p:sp>
      <p:sp>
        <p:nvSpPr>
          <p:cNvPr id="3" name="Content Placeholder 2">
            <a:extLst>
              <a:ext uri="{FF2B5EF4-FFF2-40B4-BE49-F238E27FC236}">
                <a16:creationId xmlns:a16="http://schemas.microsoft.com/office/drawing/2014/main" id="{68C5C39F-F87B-95B4-9412-39719549FF7E}"/>
              </a:ext>
            </a:extLst>
          </p:cNvPr>
          <p:cNvSpPr>
            <a:spLocks noGrp="1"/>
          </p:cNvSpPr>
          <p:nvPr>
            <p:ph idx="1"/>
          </p:nvPr>
        </p:nvSpPr>
        <p:spPr/>
        <p:txBody>
          <a:bodyPr/>
          <a:lstStyle/>
          <a:p>
            <a:pPr marL="0" indent="0" algn="ctr">
              <a:spcBef>
                <a:spcPts val="0"/>
              </a:spcBef>
              <a:buNone/>
            </a:pPr>
            <a:r>
              <a:rPr lang="en-US" sz="2400" dirty="0">
                <a:latin typeface="Crimson Regular"/>
              </a:rPr>
              <a:t>Appleseed Elementary School, STAAR Reading </a:t>
            </a:r>
          </a:p>
          <a:p>
            <a:pPr marL="0" indent="0" algn="ctr">
              <a:spcBef>
                <a:spcPts val="0"/>
              </a:spcBef>
              <a:buNone/>
            </a:pPr>
            <a:r>
              <a:rPr lang="en-US" sz="2400" dirty="0">
                <a:latin typeface="Crimson Regular"/>
              </a:rPr>
              <a:t>by Performance Standards, 2019, Grade 5</a:t>
            </a:r>
          </a:p>
          <a:p>
            <a:pPr marL="0" indent="0">
              <a:buNone/>
            </a:pPr>
            <a:endParaRPr lang="en-US" dirty="0"/>
          </a:p>
        </p:txBody>
      </p:sp>
      <p:sp>
        <p:nvSpPr>
          <p:cNvPr id="6" name="Slide Number Placeholder 5">
            <a:extLst>
              <a:ext uri="{FF2B5EF4-FFF2-40B4-BE49-F238E27FC236}">
                <a16:creationId xmlns:a16="http://schemas.microsoft.com/office/drawing/2014/main" id="{7E3D27B6-8F5E-DDAD-58C8-9F9193E1584D}"/>
              </a:ext>
            </a:extLst>
          </p:cNvPr>
          <p:cNvSpPr>
            <a:spLocks noGrp="1"/>
          </p:cNvSpPr>
          <p:nvPr>
            <p:ph type="sldNum" sz="quarter" idx="12"/>
          </p:nvPr>
        </p:nvSpPr>
        <p:spPr/>
        <p:txBody>
          <a:bodyPr/>
          <a:lstStyle/>
          <a:p>
            <a:fld id="{6CC22368-AD52-4632-A277-3AA670B9C2D7}" type="slidenum">
              <a:rPr lang="en-US" smtClean="0"/>
              <a:t>22</a:t>
            </a:fld>
            <a:endParaRPr lang="en-US"/>
          </a:p>
        </p:txBody>
      </p:sp>
      <p:graphicFrame>
        <p:nvGraphicFramePr>
          <p:cNvPr id="4" name="Table 3">
            <a:extLst>
              <a:ext uri="{FF2B5EF4-FFF2-40B4-BE49-F238E27FC236}">
                <a16:creationId xmlns:a16="http://schemas.microsoft.com/office/drawing/2014/main" id="{4940794A-98C6-FD22-7BC5-55709AF7701E}"/>
              </a:ext>
            </a:extLst>
          </p:cNvPr>
          <p:cNvGraphicFramePr>
            <a:graphicFrameLocks noGrp="1"/>
          </p:cNvGraphicFramePr>
          <p:nvPr>
            <p:extLst>
              <p:ext uri="{D42A27DB-BD31-4B8C-83A1-F6EECF244321}">
                <p14:modId xmlns:p14="http://schemas.microsoft.com/office/powerpoint/2010/main" val="2646607057"/>
              </p:ext>
            </p:extLst>
          </p:nvPr>
        </p:nvGraphicFramePr>
        <p:xfrm>
          <a:off x="1130732" y="2537615"/>
          <a:ext cx="7121237" cy="3201180"/>
        </p:xfrm>
        <a:graphic>
          <a:graphicData uri="http://schemas.openxmlformats.org/drawingml/2006/table">
            <a:tbl>
              <a:tblPr firstRow="1" bandRow="1">
                <a:tableStyleId>{793D81CF-94F2-401A-BA57-92F5A7B2D0C5}</a:tableStyleId>
              </a:tblPr>
              <a:tblGrid>
                <a:gridCol w="1368707">
                  <a:extLst>
                    <a:ext uri="{9D8B030D-6E8A-4147-A177-3AD203B41FA5}">
                      <a16:colId xmlns:a16="http://schemas.microsoft.com/office/drawing/2014/main" val="20000"/>
                    </a:ext>
                  </a:extLst>
                </a:gridCol>
                <a:gridCol w="1368707">
                  <a:extLst>
                    <a:ext uri="{9D8B030D-6E8A-4147-A177-3AD203B41FA5}">
                      <a16:colId xmlns:a16="http://schemas.microsoft.com/office/drawing/2014/main" val="20001"/>
                    </a:ext>
                  </a:extLst>
                </a:gridCol>
                <a:gridCol w="1368707">
                  <a:extLst>
                    <a:ext uri="{9D8B030D-6E8A-4147-A177-3AD203B41FA5}">
                      <a16:colId xmlns:a16="http://schemas.microsoft.com/office/drawing/2014/main" val="20002"/>
                    </a:ext>
                  </a:extLst>
                </a:gridCol>
                <a:gridCol w="1368707">
                  <a:extLst>
                    <a:ext uri="{9D8B030D-6E8A-4147-A177-3AD203B41FA5}">
                      <a16:colId xmlns:a16="http://schemas.microsoft.com/office/drawing/2014/main" val="20003"/>
                    </a:ext>
                  </a:extLst>
                </a:gridCol>
                <a:gridCol w="1646409">
                  <a:extLst>
                    <a:ext uri="{9D8B030D-6E8A-4147-A177-3AD203B41FA5}">
                      <a16:colId xmlns:a16="http://schemas.microsoft.com/office/drawing/2014/main" val="20004"/>
                    </a:ext>
                  </a:extLst>
                </a:gridCol>
              </a:tblGrid>
              <a:tr h="510355">
                <a:tc>
                  <a:txBody>
                    <a:bodyPr/>
                    <a:lstStyle/>
                    <a:p>
                      <a:endParaRPr lang="en-US" sz="1400" dirty="0">
                        <a:latin typeface="Crimson Regular"/>
                        <a:cs typeface="Cambria"/>
                      </a:endParaRPr>
                    </a:p>
                  </a:txBody>
                  <a:tcPr>
                    <a:solidFill>
                      <a:srgbClr val="C8102E"/>
                    </a:solidFill>
                  </a:tcPr>
                </a:tc>
                <a:tc>
                  <a:txBody>
                    <a:bodyPr/>
                    <a:lstStyle/>
                    <a:p>
                      <a:pPr algn="ctr"/>
                      <a:r>
                        <a:rPr lang="en-US" sz="1400" dirty="0">
                          <a:latin typeface="Crimson Regular"/>
                        </a:rPr>
                        <a:t>Totals</a:t>
                      </a:r>
                      <a:endParaRPr lang="en-US" sz="1400" dirty="0">
                        <a:latin typeface="Crimson Regular"/>
                        <a:cs typeface="Cambria"/>
                      </a:endParaRPr>
                    </a:p>
                  </a:txBody>
                  <a:tcPr>
                    <a:solidFill>
                      <a:srgbClr val="C8102E"/>
                    </a:solidFill>
                  </a:tcPr>
                </a:tc>
                <a:tc>
                  <a:txBody>
                    <a:bodyPr/>
                    <a:lstStyle/>
                    <a:p>
                      <a:pPr algn="ctr"/>
                      <a:r>
                        <a:rPr lang="en-US" sz="1400" dirty="0">
                          <a:latin typeface="Crimson Regular"/>
                        </a:rPr>
                        <a:t>Approaches Grade Level</a:t>
                      </a:r>
                    </a:p>
                  </a:txBody>
                  <a:tcPr>
                    <a:solidFill>
                      <a:srgbClr val="C8102E"/>
                    </a:solidFill>
                  </a:tcPr>
                </a:tc>
                <a:tc>
                  <a:txBody>
                    <a:bodyPr/>
                    <a:lstStyle/>
                    <a:p>
                      <a:pPr algn="ctr"/>
                      <a:r>
                        <a:rPr lang="en-US" sz="1400" dirty="0">
                          <a:latin typeface="Crimson Regular"/>
                        </a:rPr>
                        <a:t>Meets Grade Level</a:t>
                      </a:r>
                    </a:p>
                  </a:txBody>
                  <a:tcPr>
                    <a:solidFill>
                      <a:srgbClr val="C8102E"/>
                    </a:solidFill>
                  </a:tcPr>
                </a:tc>
                <a:tc>
                  <a:txBody>
                    <a:bodyPr/>
                    <a:lstStyle/>
                    <a:p>
                      <a:pPr algn="ctr"/>
                      <a:r>
                        <a:rPr lang="en-US" sz="1400" dirty="0">
                          <a:latin typeface="Crimson Regular"/>
                        </a:rPr>
                        <a:t>Masters Grade Level</a:t>
                      </a:r>
                    </a:p>
                  </a:txBody>
                  <a:tcPr>
                    <a:solidFill>
                      <a:srgbClr val="C8102E"/>
                    </a:solidFill>
                  </a:tcPr>
                </a:tc>
                <a:extLst>
                  <a:ext uri="{0D108BD9-81ED-4DB2-BD59-A6C34878D82A}">
                    <a16:rowId xmlns:a16="http://schemas.microsoft.com/office/drawing/2014/main" val="10000"/>
                  </a:ext>
                </a:extLst>
              </a:tr>
              <a:tr h="326850">
                <a:tc>
                  <a:txBody>
                    <a:bodyPr/>
                    <a:lstStyle/>
                    <a:p>
                      <a:r>
                        <a:rPr lang="en-US" sz="1400" dirty="0">
                          <a:latin typeface="Crimson Regular"/>
                        </a:rPr>
                        <a:t>All Students</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290</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75</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174</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41</a:t>
                      </a:r>
                      <a:endParaRPr lang="en-US" sz="1400" dirty="0">
                        <a:latin typeface="Crimson Regular"/>
                        <a:cs typeface="Cambria"/>
                      </a:endParaRPr>
                    </a:p>
                  </a:txBody>
                  <a:tcPr anchor="ctr">
                    <a:solidFill>
                      <a:srgbClr val="FFF9D9"/>
                    </a:solidFill>
                  </a:tcPr>
                </a:tc>
                <a:extLst>
                  <a:ext uri="{0D108BD9-81ED-4DB2-BD59-A6C34878D82A}">
                    <a16:rowId xmlns:a16="http://schemas.microsoft.com/office/drawing/2014/main" val="10001"/>
                  </a:ext>
                </a:extLst>
              </a:tr>
              <a:tr h="510355">
                <a:tc>
                  <a:txBody>
                    <a:bodyPr/>
                    <a:lstStyle/>
                    <a:p>
                      <a:r>
                        <a:rPr lang="en-US" sz="1400" dirty="0">
                          <a:latin typeface="Crimson Regular"/>
                        </a:rPr>
                        <a:t>Gifted &amp; Talented</a:t>
                      </a:r>
                      <a:endParaRPr lang="en-US" sz="1400" dirty="0">
                        <a:latin typeface="Crimson Regular"/>
                        <a:cs typeface="Cambria"/>
                      </a:endParaRPr>
                    </a:p>
                  </a:txBody>
                  <a:tcPr>
                    <a:solidFill>
                      <a:srgbClr val="FFFFFF"/>
                    </a:solidFill>
                  </a:tcPr>
                </a:tc>
                <a:tc>
                  <a:txBody>
                    <a:bodyPr/>
                    <a:lstStyle/>
                    <a:p>
                      <a:pPr algn="ctr"/>
                      <a:r>
                        <a:rPr lang="en-US" sz="1400" dirty="0">
                          <a:latin typeface="Crimson Regular"/>
                        </a:rPr>
                        <a:t>28</a:t>
                      </a:r>
                      <a:endParaRPr lang="en-US" sz="1400" dirty="0">
                        <a:latin typeface="Crimson Regular"/>
                        <a:cs typeface="Cambria"/>
                      </a:endParaRPr>
                    </a:p>
                  </a:txBody>
                  <a:tcPr anchor="ctr">
                    <a:solidFill>
                      <a:srgbClr val="FFFFFF"/>
                    </a:solidFill>
                  </a:tcPr>
                </a:tc>
                <a:tc>
                  <a:txBody>
                    <a:bodyPr/>
                    <a:lstStyle/>
                    <a:p>
                      <a:pPr algn="ctr"/>
                      <a:r>
                        <a:rPr lang="en-US" sz="1400" dirty="0">
                          <a:latin typeface="Crimson Regular"/>
                        </a:rPr>
                        <a:t>0</a:t>
                      </a:r>
                      <a:endParaRPr lang="en-US" sz="1400" dirty="0">
                        <a:latin typeface="Crimson Regular"/>
                        <a:cs typeface="Cambria"/>
                      </a:endParaRPr>
                    </a:p>
                  </a:txBody>
                  <a:tcPr anchor="ctr">
                    <a:solidFill>
                      <a:srgbClr val="FFFFFF"/>
                    </a:solidFill>
                  </a:tcPr>
                </a:tc>
                <a:tc>
                  <a:txBody>
                    <a:bodyPr/>
                    <a:lstStyle/>
                    <a:p>
                      <a:pPr algn="ctr"/>
                      <a:r>
                        <a:rPr lang="en-US" sz="1400" dirty="0">
                          <a:latin typeface="Crimson Regular"/>
                        </a:rPr>
                        <a:t>8</a:t>
                      </a:r>
                      <a:endParaRPr lang="en-US" sz="1400" dirty="0">
                        <a:latin typeface="Crimson Regular"/>
                        <a:cs typeface="Cambria"/>
                      </a:endParaRPr>
                    </a:p>
                  </a:txBody>
                  <a:tcPr anchor="ctr">
                    <a:solidFill>
                      <a:srgbClr val="FFFFFF"/>
                    </a:solidFill>
                  </a:tcPr>
                </a:tc>
                <a:tc>
                  <a:txBody>
                    <a:bodyPr/>
                    <a:lstStyle/>
                    <a:p>
                      <a:pPr algn="ctr"/>
                      <a:r>
                        <a:rPr lang="en-US" sz="1400" dirty="0">
                          <a:latin typeface="Crimson Regular"/>
                        </a:rPr>
                        <a:t>20</a:t>
                      </a:r>
                      <a:endParaRPr lang="en-US" sz="1400" dirty="0">
                        <a:latin typeface="Crimson Regular"/>
                        <a:cs typeface="Cambria"/>
                      </a:endParaRPr>
                    </a:p>
                  </a:txBody>
                  <a:tcPr anchor="ctr">
                    <a:solidFill>
                      <a:srgbClr val="FFFFFF"/>
                    </a:solidFill>
                  </a:tcPr>
                </a:tc>
                <a:extLst>
                  <a:ext uri="{0D108BD9-81ED-4DB2-BD59-A6C34878D82A}">
                    <a16:rowId xmlns:a16="http://schemas.microsoft.com/office/drawing/2014/main" val="10002"/>
                  </a:ext>
                </a:extLst>
              </a:tr>
              <a:tr h="510355">
                <a:tc>
                  <a:txBody>
                    <a:bodyPr/>
                    <a:lstStyle/>
                    <a:p>
                      <a:r>
                        <a:rPr lang="en-US" sz="1400" dirty="0">
                          <a:latin typeface="Crimson Regular"/>
                        </a:rPr>
                        <a:t>Special Education</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25</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13</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12</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0</a:t>
                      </a:r>
                      <a:endParaRPr lang="en-US" sz="1400" dirty="0">
                        <a:latin typeface="Crimson Regular"/>
                        <a:cs typeface="Cambria"/>
                      </a:endParaRPr>
                    </a:p>
                  </a:txBody>
                  <a:tcPr anchor="ctr">
                    <a:solidFill>
                      <a:srgbClr val="FFF9D9"/>
                    </a:solidFill>
                  </a:tcPr>
                </a:tc>
                <a:extLst>
                  <a:ext uri="{0D108BD9-81ED-4DB2-BD59-A6C34878D82A}">
                    <a16:rowId xmlns:a16="http://schemas.microsoft.com/office/drawing/2014/main" val="10003"/>
                  </a:ext>
                </a:extLst>
              </a:tr>
              <a:tr h="588330">
                <a:tc>
                  <a:txBody>
                    <a:bodyPr/>
                    <a:lstStyle/>
                    <a:p>
                      <a:r>
                        <a:rPr lang="en-US" sz="1400" dirty="0">
                          <a:latin typeface="Crimson Regular"/>
                        </a:rPr>
                        <a:t>Economically Disadvantaged</a:t>
                      </a:r>
                      <a:endParaRPr lang="en-US" sz="1400" dirty="0">
                        <a:latin typeface="Crimson Regular"/>
                        <a:cs typeface="Cambria"/>
                      </a:endParaRPr>
                    </a:p>
                  </a:txBody>
                  <a:tcPr/>
                </a:tc>
                <a:tc>
                  <a:txBody>
                    <a:bodyPr/>
                    <a:lstStyle/>
                    <a:p>
                      <a:pPr algn="ctr"/>
                      <a:r>
                        <a:rPr lang="en-US" sz="1400" dirty="0">
                          <a:latin typeface="Crimson Regular"/>
                        </a:rPr>
                        <a:t>272</a:t>
                      </a:r>
                      <a:endParaRPr lang="en-US" sz="1400" dirty="0">
                        <a:latin typeface="Crimson Regular"/>
                        <a:cs typeface="Cambria"/>
                      </a:endParaRPr>
                    </a:p>
                  </a:txBody>
                  <a:tcPr anchor="ctr"/>
                </a:tc>
                <a:tc>
                  <a:txBody>
                    <a:bodyPr/>
                    <a:lstStyle/>
                    <a:p>
                      <a:pPr algn="ctr"/>
                      <a:r>
                        <a:rPr lang="en-US" sz="1400" dirty="0">
                          <a:latin typeface="Crimson Regular"/>
                        </a:rPr>
                        <a:t>71</a:t>
                      </a:r>
                      <a:endParaRPr lang="en-US" sz="1400" dirty="0">
                        <a:latin typeface="Crimson Regular"/>
                        <a:cs typeface="Cambria"/>
                      </a:endParaRPr>
                    </a:p>
                  </a:txBody>
                  <a:tcPr anchor="ctr"/>
                </a:tc>
                <a:tc>
                  <a:txBody>
                    <a:bodyPr/>
                    <a:lstStyle/>
                    <a:p>
                      <a:pPr algn="ctr"/>
                      <a:r>
                        <a:rPr lang="en-US" sz="1400" dirty="0">
                          <a:latin typeface="Crimson Regular"/>
                        </a:rPr>
                        <a:t>165</a:t>
                      </a:r>
                      <a:endParaRPr lang="en-US" sz="1400" dirty="0">
                        <a:latin typeface="Crimson Regular"/>
                        <a:cs typeface="Cambria"/>
                      </a:endParaRPr>
                    </a:p>
                  </a:txBody>
                  <a:tcPr anchor="ctr"/>
                </a:tc>
                <a:tc>
                  <a:txBody>
                    <a:bodyPr/>
                    <a:lstStyle/>
                    <a:p>
                      <a:pPr algn="ctr"/>
                      <a:r>
                        <a:rPr lang="en-US" sz="1400" dirty="0">
                          <a:latin typeface="Crimson Regular"/>
                        </a:rPr>
                        <a:t>36</a:t>
                      </a:r>
                      <a:endParaRPr lang="en-US" sz="1400" dirty="0">
                        <a:latin typeface="Crimson Regular"/>
                        <a:cs typeface="Cambria"/>
                      </a:endParaRPr>
                    </a:p>
                  </a:txBody>
                  <a:tcPr anchor="ctr"/>
                </a:tc>
                <a:extLst>
                  <a:ext uri="{0D108BD9-81ED-4DB2-BD59-A6C34878D82A}">
                    <a16:rowId xmlns:a16="http://schemas.microsoft.com/office/drawing/2014/main" val="10004"/>
                  </a:ext>
                </a:extLst>
              </a:tr>
              <a:tr h="720501">
                <a:tc>
                  <a:txBody>
                    <a:bodyPr/>
                    <a:lstStyle/>
                    <a:p>
                      <a:r>
                        <a:rPr lang="en-US" sz="1400" dirty="0">
                          <a:latin typeface="Crimson Regular"/>
                        </a:rPr>
                        <a:t>English</a:t>
                      </a:r>
                      <a:r>
                        <a:rPr lang="en-US" sz="1400" baseline="0" dirty="0">
                          <a:latin typeface="Crimson Regular"/>
                        </a:rPr>
                        <a:t> Language Learner</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90</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53</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35</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2</a:t>
                      </a:r>
                      <a:endParaRPr lang="en-US" sz="1400" dirty="0">
                        <a:latin typeface="Crimson Regular"/>
                        <a:cs typeface="Cambria"/>
                      </a:endParaRPr>
                    </a:p>
                  </a:txBody>
                  <a:tcPr anchor="ctr">
                    <a:solidFill>
                      <a:srgbClr val="FFF9D9"/>
                    </a:solidFill>
                  </a:tcPr>
                </a:tc>
                <a:extLst>
                  <a:ext uri="{0D108BD9-81ED-4DB2-BD59-A6C34878D82A}">
                    <a16:rowId xmlns:a16="http://schemas.microsoft.com/office/drawing/2014/main" val="10005"/>
                  </a:ext>
                </a:extLst>
              </a:tr>
            </a:tbl>
          </a:graphicData>
        </a:graphic>
      </p:graphicFrame>
      <p:pic>
        <p:nvPicPr>
          <p:cNvPr id="5" name="Audio Recording Jan 17, 2023 at 12:10:44 PM">
            <a:hlinkClick r:id="" action="ppaction://media"/>
            <a:extLst>
              <a:ext uri="{FF2B5EF4-FFF2-40B4-BE49-F238E27FC236}">
                <a16:creationId xmlns:a16="http://schemas.microsoft.com/office/drawing/2014/main" id="{E98CA6B8-E57A-E914-06E9-4B8947EFDD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30037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F53A-F3D1-1DC3-A58E-27F1A59B741E}"/>
              </a:ext>
            </a:extLst>
          </p:cNvPr>
          <p:cNvSpPr>
            <a:spLocks noGrp="1"/>
          </p:cNvSpPr>
          <p:nvPr>
            <p:ph type="title"/>
          </p:nvPr>
        </p:nvSpPr>
        <p:spPr/>
        <p:txBody>
          <a:bodyPr/>
          <a:lstStyle/>
          <a:p>
            <a:r>
              <a:rPr lang="en-US" b="1" dirty="0"/>
              <a:t>Small Cell Masking </a:t>
            </a:r>
          </a:p>
        </p:txBody>
      </p:sp>
      <p:sp>
        <p:nvSpPr>
          <p:cNvPr id="3" name="Content Placeholder 2">
            <a:extLst>
              <a:ext uri="{FF2B5EF4-FFF2-40B4-BE49-F238E27FC236}">
                <a16:creationId xmlns:a16="http://schemas.microsoft.com/office/drawing/2014/main" id="{E86ACD39-1DC4-BE64-8093-7C282EA952B9}"/>
              </a:ext>
            </a:extLst>
          </p:cNvPr>
          <p:cNvSpPr>
            <a:spLocks noGrp="1"/>
          </p:cNvSpPr>
          <p:nvPr>
            <p:ph idx="1"/>
          </p:nvPr>
        </p:nvSpPr>
        <p:spPr/>
        <p:txBody>
          <a:bodyPr/>
          <a:lstStyle/>
          <a:p>
            <a:pPr indent="0">
              <a:spcAft>
                <a:spcPts val="600"/>
              </a:spcAft>
              <a:buClr>
                <a:srgbClr val="C00200"/>
              </a:buClr>
              <a:buNone/>
            </a:pPr>
            <a:r>
              <a:rPr lang="en-US" sz="2400" b="1" dirty="0">
                <a:latin typeface="Crimson Regular"/>
              </a:rPr>
              <a:t>General Rule: </a:t>
            </a:r>
            <a:r>
              <a:rPr lang="en-US" sz="2400" dirty="0">
                <a:latin typeface="Crimson Regular"/>
              </a:rPr>
              <a:t>You must mask if</a:t>
            </a:r>
          </a:p>
          <a:p>
            <a:pPr marL="971550" lvl="1" indent="-457200">
              <a:spcAft>
                <a:spcPts val="600"/>
              </a:spcAft>
              <a:buClr>
                <a:srgbClr val="C00200"/>
              </a:buClr>
            </a:pPr>
            <a:r>
              <a:rPr lang="en-US" sz="2400" dirty="0">
                <a:latin typeface="Crimson Regular"/>
              </a:rPr>
              <a:t>The denominator is less that 5, including 0</a:t>
            </a:r>
          </a:p>
          <a:p>
            <a:pPr marL="971550" lvl="1" indent="-457200">
              <a:spcAft>
                <a:spcPts val="600"/>
              </a:spcAft>
              <a:buClr>
                <a:srgbClr val="C00200"/>
              </a:buClr>
            </a:pPr>
            <a:r>
              <a:rPr lang="en-US" sz="2400" dirty="0">
                <a:latin typeface="Crimson Regular"/>
              </a:rPr>
              <a:t>If the difference between the numerator and denominator is fewer than 3</a:t>
            </a:r>
          </a:p>
          <a:p>
            <a:pPr marL="971550" lvl="1" indent="-457200">
              <a:spcAft>
                <a:spcPts val="600"/>
              </a:spcAft>
              <a:buClr>
                <a:srgbClr val="C00200"/>
              </a:buClr>
            </a:pPr>
            <a:r>
              <a:rPr lang="en-US" sz="2400" dirty="0">
                <a:latin typeface="Crimson Regular"/>
              </a:rPr>
              <a:t>If the numerator is less than 5, including 0</a:t>
            </a:r>
          </a:p>
          <a:p>
            <a:endParaRPr lang="en-US" dirty="0"/>
          </a:p>
        </p:txBody>
      </p:sp>
      <p:sp>
        <p:nvSpPr>
          <p:cNvPr id="9" name="Slide Number Placeholder 8">
            <a:extLst>
              <a:ext uri="{FF2B5EF4-FFF2-40B4-BE49-F238E27FC236}">
                <a16:creationId xmlns:a16="http://schemas.microsoft.com/office/drawing/2014/main" id="{D2469914-DF05-C00B-109C-3F34688A0B56}"/>
              </a:ext>
            </a:extLst>
          </p:cNvPr>
          <p:cNvSpPr>
            <a:spLocks noGrp="1"/>
          </p:cNvSpPr>
          <p:nvPr>
            <p:ph type="sldNum" sz="quarter" idx="12"/>
          </p:nvPr>
        </p:nvSpPr>
        <p:spPr/>
        <p:txBody>
          <a:bodyPr/>
          <a:lstStyle/>
          <a:p>
            <a:fld id="{D57F1E4F-1CFF-5643-939E-217C01CDF565}" type="slidenum">
              <a:rPr lang="en-US" smtClean="0"/>
              <a:pPr/>
              <a:t>23</a:t>
            </a:fld>
            <a:endParaRPr lang="en-US"/>
          </a:p>
        </p:txBody>
      </p:sp>
      <p:sp>
        <p:nvSpPr>
          <p:cNvPr id="4" name="Content Placeholder 2">
            <a:extLst>
              <a:ext uri="{FF2B5EF4-FFF2-40B4-BE49-F238E27FC236}">
                <a16:creationId xmlns:a16="http://schemas.microsoft.com/office/drawing/2014/main" id="{D0423F8E-0378-A8DE-91E1-B0F8FDC3C69D}"/>
              </a:ext>
            </a:extLst>
          </p:cNvPr>
          <p:cNvSpPr txBox="1">
            <a:spLocks/>
          </p:cNvSpPr>
          <p:nvPr/>
        </p:nvSpPr>
        <p:spPr>
          <a:xfrm>
            <a:off x="260797" y="2327320"/>
            <a:ext cx="8622404" cy="2646706"/>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8650" indent="-457200">
              <a:spcAft>
                <a:spcPts val="600"/>
              </a:spcAft>
              <a:buClr>
                <a:srgbClr val="C00200"/>
              </a:buClr>
            </a:pPr>
            <a:endParaRPr lang="en-US" sz="2400" dirty="0">
              <a:solidFill>
                <a:schemeClr val="bg1"/>
              </a:solidFill>
              <a:latin typeface="Crimson Regular"/>
            </a:endParaRPr>
          </a:p>
        </p:txBody>
      </p:sp>
      <p:pic>
        <p:nvPicPr>
          <p:cNvPr id="5" name="Audio Recording Jan 17, 2023 at 12:11:59 PM">
            <a:hlinkClick r:id="" action="ppaction://media"/>
            <a:extLst>
              <a:ext uri="{FF2B5EF4-FFF2-40B4-BE49-F238E27FC236}">
                <a16:creationId xmlns:a16="http://schemas.microsoft.com/office/drawing/2014/main" id="{1CAD7774-A0A6-37EE-DB04-B8FD9C2E6D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14750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2E0E-5BB6-0366-88FB-55CE959CA8F5}"/>
              </a:ext>
            </a:extLst>
          </p:cNvPr>
          <p:cNvSpPr>
            <a:spLocks noGrp="1"/>
          </p:cNvSpPr>
          <p:nvPr>
            <p:ph type="title"/>
          </p:nvPr>
        </p:nvSpPr>
        <p:spPr/>
        <p:txBody>
          <a:bodyPr/>
          <a:lstStyle/>
          <a:p>
            <a:r>
              <a:rPr lang="en-US" b="1" dirty="0"/>
              <a:t>Small Cell Masking </a:t>
            </a:r>
          </a:p>
        </p:txBody>
      </p:sp>
      <p:sp>
        <p:nvSpPr>
          <p:cNvPr id="3" name="Content Placeholder 2">
            <a:extLst>
              <a:ext uri="{FF2B5EF4-FFF2-40B4-BE49-F238E27FC236}">
                <a16:creationId xmlns:a16="http://schemas.microsoft.com/office/drawing/2014/main" id="{05E906C2-F821-7A1D-03A9-5171CC626688}"/>
              </a:ext>
            </a:extLst>
          </p:cNvPr>
          <p:cNvSpPr>
            <a:spLocks noGrp="1"/>
          </p:cNvSpPr>
          <p:nvPr>
            <p:ph idx="1"/>
          </p:nvPr>
        </p:nvSpPr>
        <p:spPr>
          <a:xfrm>
            <a:off x="260798" y="1519707"/>
            <a:ext cx="8635284" cy="850006"/>
          </a:xfrm>
        </p:spPr>
        <p:txBody>
          <a:bodyPr>
            <a:normAutofit/>
          </a:bodyPr>
          <a:lstStyle/>
          <a:p>
            <a:pPr marL="0" indent="0" algn="ctr">
              <a:spcBef>
                <a:spcPts val="0"/>
              </a:spcBef>
              <a:buNone/>
            </a:pPr>
            <a:r>
              <a:rPr lang="en-US" sz="2400" dirty="0">
                <a:latin typeface="Crimson Regular"/>
              </a:rPr>
              <a:t>Appleseed Elementary School, STAAR Reading </a:t>
            </a:r>
          </a:p>
          <a:p>
            <a:pPr marL="0" indent="0" algn="ctr">
              <a:spcBef>
                <a:spcPts val="0"/>
              </a:spcBef>
              <a:buNone/>
            </a:pPr>
            <a:r>
              <a:rPr lang="en-US" sz="2400" dirty="0">
                <a:latin typeface="Crimson Regular"/>
              </a:rPr>
              <a:t>by Performance Standards, 2019, Grade 5</a:t>
            </a:r>
          </a:p>
          <a:p>
            <a:pPr marL="0" indent="0">
              <a:buNone/>
            </a:pPr>
            <a:endParaRPr lang="en-US" sz="2400" b="1" dirty="0"/>
          </a:p>
          <a:p>
            <a:endParaRPr lang="en-US" dirty="0"/>
          </a:p>
        </p:txBody>
      </p:sp>
      <p:graphicFrame>
        <p:nvGraphicFramePr>
          <p:cNvPr id="4" name="Table 3">
            <a:extLst>
              <a:ext uri="{FF2B5EF4-FFF2-40B4-BE49-F238E27FC236}">
                <a16:creationId xmlns:a16="http://schemas.microsoft.com/office/drawing/2014/main" id="{472915BF-D7FE-A176-EF0C-2D155E6BE10B}"/>
              </a:ext>
            </a:extLst>
          </p:cNvPr>
          <p:cNvGraphicFramePr>
            <a:graphicFrameLocks noGrp="1"/>
          </p:cNvGraphicFramePr>
          <p:nvPr>
            <p:extLst>
              <p:ext uri="{D42A27DB-BD31-4B8C-83A1-F6EECF244321}">
                <p14:modId xmlns:p14="http://schemas.microsoft.com/office/powerpoint/2010/main" val="3659018140"/>
              </p:ext>
            </p:extLst>
          </p:nvPr>
        </p:nvGraphicFramePr>
        <p:xfrm>
          <a:off x="1148740" y="2537138"/>
          <a:ext cx="6859400" cy="3251667"/>
        </p:xfrm>
        <a:graphic>
          <a:graphicData uri="http://schemas.openxmlformats.org/drawingml/2006/table">
            <a:tbl>
              <a:tblPr firstRow="1" bandRow="1">
                <a:tableStyleId>{5940675A-B579-460E-94D1-54222C63F5DA}</a:tableStyleId>
              </a:tblPr>
              <a:tblGrid>
                <a:gridCol w="1371880">
                  <a:extLst>
                    <a:ext uri="{9D8B030D-6E8A-4147-A177-3AD203B41FA5}">
                      <a16:colId xmlns:a16="http://schemas.microsoft.com/office/drawing/2014/main" val="20000"/>
                    </a:ext>
                  </a:extLst>
                </a:gridCol>
                <a:gridCol w="1371880">
                  <a:extLst>
                    <a:ext uri="{9D8B030D-6E8A-4147-A177-3AD203B41FA5}">
                      <a16:colId xmlns:a16="http://schemas.microsoft.com/office/drawing/2014/main" val="20001"/>
                    </a:ext>
                  </a:extLst>
                </a:gridCol>
                <a:gridCol w="1371880">
                  <a:extLst>
                    <a:ext uri="{9D8B030D-6E8A-4147-A177-3AD203B41FA5}">
                      <a16:colId xmlns:a16="http://schemas.microsoft.com/office/drawing/2014/main" val="20002"/>
                    </a:ext>
                  </a:extLst>
                </a:gridCol>
                <a:gridCol w="1371880">
                  <a:extLst>
                    <a:ext uri="{9D8B030D-6E8A-4147-A177-3AD203B41FA5}">
                      <a16:colId xmlns:a16="http://schemas.microsoft.com/office/drawing/2014/main" val="20003"/>
                    </a:ext>
                  </a:extLst>
                </a:gridCol>
                <a:gridCol w="1371880">
                  <a:extLst>
                    <a:ext uri="{9D8B030D-6E8A-4147-A177-3AD203B41FA5}">
                      <a16:colId xmlns:a16="http://schemas.microsoft.com/office/drawing/2014/main" val="20004"/>
                    </a:ext>
                  </a:extLst>
                </a:gridCol>
              </a:tblGrid>
              <a:tr h="447507">
                <a:tc>
                  <a:txBody>
                    <a:bodyPr/>
                    <a:lstStyle/>
                    <a:p>
                      <a:endParaRPr lang="en-US" sz="1400" dirty="0">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Totals</a:t>
                      </a:r>
                      <a:endParaRPr lang="en-US" sz="1400" dirty="0">
                        <a:solidFill>
                          <a:schemeClr val="bg1"/>
                        </a:solidFill>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Approaches Grade Level </a:t>
                      </a:r>
                      <a:endParaRPr lang="en-US" sz="1400" dirty="0">
                        <a:solidFill>
                          <a:schemeClr val="bg1"/>
                        </a:solidFill>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Meets Grade Level </a:t>
                      </a:r>
                      <a:endParaRPr lang="en-US" sz="1400" dirty="0">
                        <a:solidFill>
                          <a:schemeClr val="bg1"/>
                        </a:solidFill>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Masters Grade Level </a:t>
                      </a:r>
                      <a:endParaRPr lang="en-US" sz="1400" dirty="0">
                        <a:solidFill>
                          <a:schemeClr val="bg1"/>
                        </a:solidFill>
                        <a:latin typeface="Crimson Regular"/>
                        <a:cs typeface="Cambria"/>
                      </a:endParaRPr>
                    </a:p>
                  </a:txBody>
                  <a:tcPr>
                    <a:solidFill>
                      <a:srgbClr val="C8102E"/>
                    </a:solidFill>
                  </a:tcPr>
                </a:tc>
                <a:extLst>
                  <a:ext uri="{0D108BD9-81ED-4DB2-BD59-A6C34878D82A}">
                    <a16:rowId xmlns:a16="http://schemas.microsoft.com/office/drawing/2014/main" val="10000"/>
                  </a:ext>
                </a:extLst>
              </a:tr>
              <a:tr h="447507">
                <a:tc>
                  <a:txBody>
                    <a:bodyPr/>
                    <a:lstStyle/>
                    <a:p>
                      <a:r>
                        <a:rPr lang="en-US" sz="1400" dirty="0">
                          <a:latin typeface="Crimson Regular"/>
                        </a:rPr>
                        <a:t>All Students</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290</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75</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174</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41</a:t>
                      </a:r>
                      <a:endParaRPr lang="en-US" sz="1400" dirty="0">
                        <a:latin typeface="Crimson Regular"/>
                        <a:cs typeface="Cambria"/>
                      </a:endParaRPr>
                    </a:p>
                  </a:txBody>
                  <a:tcPr anchor="ctr">
                    <a:solidFill>
                      <a:srgbClr val="FFF9D9"/>
                    </a:solidFill>
                  </a:tcPr>
                </a:tc>
                <a:extLst>
                  <a:ext uri="{0D108BD9-81ED-4DB2-BD59-A6C34878D82A}">
                    <a16:rowId xmlns:a16="http://schemas.microsoft.com/office/drawing/2014/main" val="10001"/>
                  </a:ext>
                </a:extLst>
              </a:tr>
              <a:tr h="447507">
                <a:tc>
                  <a:txBody>
                    <a:bodyPr/>
                    <a:lstStyle/>
                    <a:p>
                      <a:r>
                        <a:rPr lang="en-US" sz="1400" dirty="0">
                          <a:latin typeface="Crimson Regular"/>
                        </a:rPr>
                        <a:t>Gifted &amp; Talented</a:t>
                      </a:r>
                      <a:endParaRPr lang="en-US" sz="1400" dirty="0">
                        <a:latin typeface="Crimson Regular"/>
                        <a:cs typeface="Cambria"/>
                      </a:endParaRPr>
                    </a:p>
                  </a:txBody>
                  <a:tcPr>
                    <a:solidFill>
                      <a:srgbClr val="FFFFFF"/>
                    </a:solidFill>
                  </a:tcPr>
                </a:tc>
                <a:tc>
                  <a:txBody>
                    <a:bodyPr/>
                    <a:lstStyle/>
                    <a:p>
                      <a:pPr algn="ctr"/>
                      <a:r>
                        <a:rPr lang="en-US" sz="1400" dirty="0">
                          <a:latin typeface="Crimson Regular"/>
                        </a:rPr>
                        <a:t>28</a:t>
                      </a:r>
                      <a:endParaRPr lang="en-US" sz="1400" dirty="0">
                        <a:latin typeface="Crimson Regular"/>
                        <a:cs typeface="Cambria"/>
                      </a:endParaRPr>
                    </a:p>
                  </a:txBody>
                  <a:tcPr anchor="ctr">
                    <a:solidFill>
                      <a:srgbClr val="FFFFFF"/>
                    </a:solidFill>
                  </a:tcPr>
                </a:tc>
                <a:tc>
                  <a:txBody>
                    <a:bodyPr/>
                    <a:lstStyle/>
                    <a:p>
                      <a:pPr algn="ctr"/>
                      <a:r>
                        <a:rPr lang="en-US" sz="1400" dirty="0">
                          <a:latin typeface="Crimson Regular"/>
                        </a:rPr>
                        <a:t>0</a:t>
                      </a:r>
                      <a:endParaRPr lang="en-US" sz="1400" dirty="0">
                        <a:latin typeface="Crimson Regular"/>
                        <a:cs typeface="Cambria"/>
                      </a:endParaRPr>
                    </a:p>
                  </a:txBody>
                  <a:tcPr anchor="ctr">
                    <a:solidFill>
                      <a:srgbClr val="FFFFFF"/>
                    </a:solidFill>
                  </a:tcPr>
                </a:tc>
                <a:tc>
                  <a:txBody>
                    <a:bodyPr/>
                    <a:lstStyle/>
                    <a:p>
                      <a:pPr algn="ctr"/>
                      <a:r>
                        <a:rPr lang="en-US" sz="1400" dirty="0">
                          <a:latin typeface="Crimson Regular"/>
                        </a:rPr>
                        <a:t>8</a:t>
                      </a:r>
                      <a:endParaRPr lang="en-US" sz="1400" dirty="0">
                        <a:latin typeface="Crimson Regular"/>
                        <a:cs typeface="Cambria"/>
                      </a:endParaRPr>
                    </a:p>
                  </a:txBody>
                  <a:tcPr anchor="ctr">
                    <a:solidFill>
                      <a:srgbClr val="FFFFFF"/>
                    </a:solidFill>
                  </a:tcPr>
                </a:tc>
                <a:tc>
                  <a:txBody>
                    <a:bodyPr/>
                    <a:lstStyle/>
                    <a:p>
                      <a:pPr algn="ctr"/>
                      <a:r>
                        <a:rPr lang="en-US" sz="1400" dirty="0">
                          <a:latin typeface="Crimson Regular"/>
                        </a:rPr>
                        <a:t>20</a:t>
                      </a:r>
                      <a:endParaRPr lang="en-US" sz="1400" dirty="0">
                        <a:latin typeface="Crimson Regular"/>
                        <a:cs typeface="Cambria"/>
                      </a:endParaRPr>
                    </a:p>
                  </a:txBody>
                  <a:tcPr anchor="ctr">
                    <a:solidFill>
                      <a:srgbClr val="FFFFFF"/>
                    </a:solidFill>
                  </a:tcPr>
                </a:tc>
                <a:extLst>
                  <a:ext uri="{0D108BD9-81ED-4DB2-BD59-A6C34878D82A}">
                    <a16:rowId xmlns:a16="http://schemas.microsoft.com/office/drawing/2014/main" val="10002"/>
                  </a:ext>
                </a:extLst>
              </a:tr>
              <a:tr h="447507">
                <a:tc>
                  <a:txBody>
                    <a:bodyPr/>
                    <a:lstStyle/>
                    <a:p>
                      <a:r>
                        <a:rPr lang="en-US" sz="1400" dirty="0">
                          <a:latin typeface="Crimson Regular"/>
                        </a:rPr>
                        <a:t>Special Education</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25</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13</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12</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0</a:t>
                      </a:r>
                      <a:endParaRPr lang="en-US" sz="1400" dirty="0">
                        <a:latin typeface="Crimson Regular"/>
                        <a:cs typeface="Cambria"/>
                      </a:endParaRPr>
                    </a:p>
                  </a:txBody>
                  <a:tcPr anchor="ctr">
                    <a:solidFill>
                      <a:srgbClr val="FFF9D9"/>
                    </a:solidFill>
                  </a:tcPr>
                </a:tc>
                <a:extLst>
                  <a:ext uri="{0D108BD9-81ED-4DB2-BD59-A6C34878D82A}">
                    <a16:rowId xmlns:a16="http://schemas.microsoft.com/office/drawing/2014/main" val="10003"/>
                  </a:ext>
                </a:extLst>
              </a:tr>
              <a:tr h="447507">
                <a:tc>
                  <a:txBody>
                    <a:bodyPr/>
                    <a:lstStyle/>
                    <a:p>
                      <a:r>
                        <a:rPr lang="en-US" sz="1400" dirty="0">
                          <a:latin typeface="Crimson Regular"/>
                        </a:rPr>
                        <a:t>Economically Disadvantaged</a:t>
                      </a:r>
                      <a:endParaRPr lang="en-US" sz="1400" dirty="0">
                        <a:latin typeface="Crimson Regular"/>
                        <a:cs typeface="Cambria"/>
                      </a:endParaRPr>
                    </a:p>
                  </a:txBody>
                  <a:tcPr/>
                </a:tc>
                <a:tc>
                  <a:txBody>
                    <a:bodyPr/>
                    <a:lstStyle/>
                    <a:p>
                      <a:pPr algn="ctr"/>
                      <a:r>
                        <a:rPr lang="en-US" sz="1400" dirty="0">
                          <a:latin typeface="Crimson Regular"/>
                        </a:rPr>
                        <a:t>272</a:t>
                      </a:r>
                      <a:endParaRPr lang="en-US" sz="1400" dirty="0">
                        <a:latin typeface="Crimson Regular"/>
                        <a:cs typeface="Cambria"/>
                      </a:endParaRPr>
                    </a:p>
                  </a:txBody>
                  <a:tcPr anchor="ctr"/>
                </a:tc>
                <a:tc>
                  <a:txBody>
                    <a:bodyPr/>
                    <a:lstStyle/>
                    <a:p>
                      <a:pPr algn="ctr"/>
                      <a:r>
                        <a:rPr lang="en-US" sz="1400" dirty="0">
                          <a:latin typeface="Crimson Regular"/>
                        </a:rPr>
                        <a:t>71</a:t>
                      </a:r>
                      <a:endParaRPr lang="en-US" sz="1400" dirty="0">
                        <a:latin typeface="Crimson Regular"/>
                        <a:cs typeface="Cambria"/>
                      </a:endParaRPr>
                    </a:p>
                  </a:txBody>
                  <a:tcPr anchor="ctr"/>
                </a:tc>
                <a:tc>
                  <a:txBody>
                    <a:bodyPr/>
                    <a:lstStyle/>
                    <a:p>
                      <a:pPr algn="ctr"/>
                      <a:r>
                        <a:rPr lang="en-US" sz="1400" dirty="0">
                          <a:latin typeface="Crimson Regular"/>
                        </a:rPr>
                        <a:t>165</a:t>
                      </a:r>
                      <a:endParaRPr lang="en-US" sz="1400" dirty="0">
                        <a:latin typeface="Crimson Regular"/>
                        <a:cs typeface="Cambria"/>
                      </a:endParaRPr>
                    </a:p>
                  </a:txBody>
                  <a:tcPr anchor="ctr"/>
                </a:tc>
                <a:tc>
                  <a:txBody>
                    <a:bodyPr/>
                    <a:lstStyle/>
                    <a:p>
                      <a:pPr algn="ctr"/>
                      <a:r>
                        <a:rPr lang="en-US" sz="1400" dirty="0">
                          <a:latin typeface="Crimson Regular"/>
                        </a:rPr>
                        <a:t>36</a:t>
                      </a:r>
                      <a:endParaRPr lang="en-US" sz="1400" dirty="0">
                        <a:latin typeface="Crimson Regular"/>
                        <a:cs typeface="Cambria"/>
                      </a:endParaRPr>
                    </a:p>
                  </a:txBody>
                  <a:tcPr anchor="ctr"/>
                </a:tc>
                <a:extLst>
                  <a:ext uri="{0D108BD9-81ED-4DB2-BD59-A6C34878D82A}">
                    <a16:rowId xmlns:a16="http://schemas.microsoft.com/office/drawing/2014/main" val="10004"/>
                  </a:ext>
                </a:extLst>
              </a:tr>
              <a:tr h="561763">
                <a:tc>
                  <a:txBody>
                    <a:bodyPr/>
                    <a:lstStyle/>
                    <a:p>
                      <a:r>
                        <a:rPr lang="en-US" sz="1400" dirty="0">
                          <a:latin typeface="Crimson Regular"/>
                        </a:rPr>
                        <a:t>English</a:t>
                      </a:r>
                      <a:r>
                        <a:rPr lang="en-US" sz="1400" baseline="0" dirty="0">
                          <a:latin typeface="Crimson Regular"/>
                        </a:rPr>
                        <a:t> Language Learner</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90</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53</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35</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2</a:t>
                      </a:r>
                      <a:endParaRPr lang="en-US" sz="1400" dirty="0">
                        <a:latin typeface="Crimson Regular"/>
                        <a:cs typeface="Cambria"/>
                      </a:endParaRPr>
                    </a:p>
                  </a:txBody>
                  <a:tcPr anchor="ctr">
                    <a:solidFill>
                      <a:srgbClr val="FFF9D9"/>
                    </a:solidFill>
                  </a:tcPr>
                </a:tc>
                <a:extLst>
                  <a:ext uri="{0D108BD9-81ED-4DB2-BD59-A6C34878D82A}">
                    <a16:rowId xmlns:a16="http://schemas.microsoft.com/office/drawing/2014/main" val="10005"/>
                  </a:ext>
                </a:extLst>
              </a:tr>
            </a:tbl>
          </a:graphicData>
        </a:graphic>
      </p:graphicFrame>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4C81ADD9-DD52-E95E-5AC5-67C9603F1D28}"/>
                  </a:ext>
                </a:extLst>
              </p14:cNvPr>
              <p14:cNvContentPartPr/>
              <p14:nvPr/>
            </p14:nvContentPartPr>
            <p14:xfrm>
              <a:off x="7734712" y="3447679"/>
              <a:ext cx="360" cy="360"/>
            </p14:xfrm>
          </p:contentPart>
        </mc:Choice>
        <mc:Fallback xmlns="">
          <p:pic>
            <p:nvPicPr>
              <p:cNvPr id="7" name="Ink 6">
                <a:extLst>
                  <a:ext uri="{FF2B5EF4-FFF2-40B4-BE49-F238E27FC236}">
                    <a16:creationId xmlns:a16="http://schemas.microsoft.com/office/drawing/2014/main" id="{4C81ADD9-DD52-E95E-5AC5-67C9603F1D28}"/>
                  </a:ext>
                </a:extLst>
              </p:cNvPr>
              <p:cNvPicPr/>
              <p:nvPr/>
            </p:nvPicPr>
            <p:blipFill>
              <a:blip r:embed="rId6"/>
              <a:stretch>
                <a:fillRect/>
              </a:stretch>
            </p:blipFill>
            <p:spPr>
              <a:xfrm>
                <a:off x="7726072" y="3439039"/>
                <a:ext cx="18000" cy="18000"/>
              </a:xfrm>
              <a:prstGeom prst="rect">
                <a:avLst/>
              </a:prstGeom>
            </p:spPr>
          </p:pic>
        </mc:Fallback>
      </mc:AlternateContent>
      <p:sp>
        <p:nvSpPr>
          <p:cNvPr id="8" name="Rectangle 7">
            <a:hlinkClick r:id="" action="ppaction://noaction" highlightClick="1"/>
            <a:extLst>
              <a:ext uri="{FF2B5EF4-FFF2-40B4-BE49-F238E27FC236}">
                <a16:creationId xmlns:a16="http://schemas.microsoft.com/office/drawing/2014/main" id="{4D672D3E-A83A-EA43-1E0B-23EA8ECFADF1}"/>
              </a:ext>
            </a:extLst>
          </p:cNvPr>
          <p:cNvSpPr/>
          <p:nvPr/>
        </p:nvSpPr>
        <p:spPr>
          <a:xfrm>
            <a:off x="3889947" y="3488004"/>
            <a:ext cx="1364105" cy="528046"/>
          </a:xfrm>
          <a:prstGeom prst="rect">
            <a:avLst/>
          </a:prstGeom>
          <a:solidFill>
            <a:srgbClr val="C8102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a:t>
            </a:r>
          </a:p>
        </p:txBody>
      </p:sp>
      <p:sp>
        <p:nvSpPr>
          <p:cNvPr id="9" name="Rectangle 8">
            <a:hlinkClick r:id="" action="ppaction://noaction" highlightClick="1"/>
            <a:extLst>
              <a:ext uri="{FF2B5EF4-FFF2-40B4-BE49-F238E27FC236}">
                <a16:creationId xmlns:a16="http://schemas.microsoft.com/office/drawing/2014/main" id="{642D9786-C42A-D48E-8005-B9A73DFF0D5D}"/>
              </a:ext>
            </a:extLst>
          </p:cNvPr>
          <p:cNvSpPr/>
          <p:nvPr/>
        </p:nvSpPr>
        <p:spPr>
          <a:xfrm>
            <a:off x="6631154" y="4016050"/>
            <a:ext cx="1364105" cy="552554"/>
          </a:xfrm>
          <a:prstGeom prst="rect">
            <a:avLst/>
          </a:prstGeom>
          <a:solidFill>
            <a:srgbClr val="C8102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a:t>
            </a:r>
          </a:p>
        </p:txBody>
      </p:sp>
      <p:sp>
        <p:nvSpPr>
          <p:cNvPr id="10" name="Rectangle 9">
            <a:hlinkClick r:id="" action="ppaction://noaction" highlightClick="1"/>
            <a:extLst>
              <a:ext uri="{FF2B5EF4-FFF2-40B4-BE49-F238E27FC236}">
                <a16:creationId xmlns:a16="http://schemas.microsoft.com/office/drawing/2014/main" id="{7570279B-156D-ECD4-F618-6A37C9101F1C}"/>
              </a:ext>
            </a:extLst>
          </p:cNvPr>
          <p:cNvSpPr/>
          <p:nvPr/>
        </p:nvSpPr>
        <p:spPr>
          <a:xfrm>
            <a:off x="6631153" y="5062017"/>
            <a:ext cx="1364105" cy="727712"/>
          </a:xfrm>
          <a:prstGeom prst="rect">
            <a:avLst/>
          </a:prstGeom>
          <a:solidFill>
            <a:srgbClr val="C8102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a:t>
            </a:r>
          </a:p>
        </p:txBody>
      </p:sp>
      <p:sp>
        <p:nvSpPr>
          <p:cNvPr id="6" name="Slide Number Placeholder 5">
            <a:extLst>
              <a:ext uri="{FF2B5EF4-FFF2-40B4-BE49-F238E27FC236}">
                <a16:creationId xmlns:a16="http://schemas.microsoft.com/office/drawing/2014/main" id="{1CA993B8-2E86-F7CB-3F9B-856A91D4DB1B}"/>
              </a:ext>
            </a:extLst>
          </p:cNvPr>
          <p:cNvSpPr>
            <a:spLocks noGrp="1"/>
          </p:cNvSpPr>
          <p:nvPr>
            <p:ph type="sldNum" sz="quarter" idx="12"/>
          </p:nvPr>
        </p:nvSpPr>
        <p:spPr/>
        <p:txBody>
          <a:bodyPr/>
          <a:lstStyle/>
          <a:p>
            <a:fld id="{6CC22368-AD52-4632-A277-3AA670B9C2D7}" type="slidenum">
              <a:rPr lang="en-US" smtClean="0"/>
              <a:t>24</a:t>
            </a:fld>
            <a:endParaRPr lang="en-US"/>
          </a:p>
        </p:txBody>
      </p:sp>
      <p:pic>
        <p:nvPicPr>
          <p:cNvPr id="5" name="Audio Recording Jan 17, 2023 at 12:13:54 PM">
            <a:hlinkClick r:id="" action="ppaction://media"/>
            <a:extLst>
              <a:ext uri="{FF2B5EF4-FFF2-40B4-BE49-F238E27FC236}">
                <a16:creationId xmlns:a16="http://schemas.microsoft.com/office/drawing/2014/main" id="{F904DDF3-19BF-1D64-31F4-538CA257644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9202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6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460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460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74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childTnLst>
        </p:cTn>
      </p:par>
    </p:tnLst>
    <p:bldLst>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F8ED-E6BF-7245-5A79-50028682EF67}"/>
              </a:ext>
            </a:extLst>
          </p:cNvPr>
          <p:cNvSpPr>
            <a:spLocks noGrp="1"/>
          </p:cNvSpPr>
          <p:nvPr>
            <p:ph type="title"/>
          </p:nvPr>
        </p:nvSpPr>
        <p:spPr/>
        <p:txBody>
          <a:bodyPr/>
          <a:lstStyle/>
          <a:p>
            <a:r>
              <a:rPr lang="en-US" b="1" dirty="0"/>
              <a:t>Complementary Cell Suppression</a:t>
            </a:r>
          </a:p>
        </p:txBody>
      </p:sp>
      <p:sp>
        <p:nvSpPr>
          <p:cNvPr id="3" name="Content Placeholder 2">
            <a:extLst>
              <a:ext uri="{FF2B5EF4-FFF2-40B4-BE49-F238E27FC236}">
                <a16:creationId xmlns:a16="http://schemas.microsoft.com/office/drawing/2014/main" id="{4A7DF035-A170-52B6-7B8E-CD90BE807991}"/>
              </a:ext>
            </a:extLst>
          </p:cNvPr>
          <p:cNvSpPr>
            <a:spLocks noGrp="1"/>
          </p:cNvSpPr>
          <p:nvPr>
            <p:ph idx="1"/>
          </p:nvPr>
        </p:nvSpPr>
        <p:spPr>
          <a:xfrm>
            <a:off x="260798" y="1519707"/>
            <a:ext cx="8635284" cy="1208503"/>
          </a:xfrm>
        </p:spPr>
        <p:txBody>
          <a:bodyPr/>
          <a:lstStyle/>
          <a:p>
            <a:pPr marL="0" indent="0" algn="ctr">
              <a:spcBef>
                <a:spcPts val="0"/>
              </a:spcBef>
              <a:buNone/>
            </a:pPr>
            <a:r>
              <a:rPr lang="en-US" sz="2000" dirty="0">
                <a:latin typeface="Crimson Regular"/>
              </a:rPr>
              <a:t>Appleseed Elementary School, STAAR Reading </a:t>
            </a:r>
          </a:p>
          <a:p>
            <a:pPr marL="0" indent="0" algn="ctr">
              <a:spcBef>
                <a:spcPts val="0"/>
              </a:spcBef>
              <a:buNone/>
            </a:pPr>
            <a:r>
              <a:rPr lang="en-US" sz="2000" dirty="0">
                <a:latin typeface="Crimson Regular"/>
              </a:rPr>
              <a:t>by Performance Standards, 2019, Grade 5</a:t>
            </a:r>
          </a:p>
          <a:p>
            <a:pPr marL="0" indent="0">
              <a:buNone/>
            </a:pPr>
            <a:endParaRPr lang="en-US" dirty="0"/>
          </a:p>
        </p:txBody>
      </p:sp>
      <p:graphicFrame>
        <p:nvGraphicFramePr>
          <p:cNvPr id="4" name="Table 3">
            <a:extLst>
              <a:ext uri="{FF2B5EF4-FFF2-40B4-BE49-F238E27FC236}">
                <a16:creationId xmlns:a16="http://schemas.microsoft.com/office/drawing/2014/main" id="{C514CDD4-280B-D51B-C5B2-6D10C0E6EA9A}"/>
              </a:ext>
            </a:extLst>
          </p:cNvPr>
          <p:cNvGraphicFramePr>
            <a:graphicFrameLocks noGrp="1"/>
          </p:cNvGraphicFramePr>
          <p:nvPr>
            <p:extLst>
              <p:ext uri="{D42A27DB-BD31-4B8C-83A1-F6EECF244321}">
                <p14:modId xmlns:p14="http://schemas.microsoft.com/office/powerpoint/2010/main" val="532817282"/>
              </p:ext>
            </p:extLst>
          </p:nvPr>
        </p:nvGraphicFramePr>
        <p:xfrm>
          <a:off x="1142300" y="2327687"/>
          <a:ext cx="6859400" cy="3251667"/>
        </p:xfrm>
        <a:graphic>
          <a:graphicData uri="http://schemas.openxmlformats.org/drawingml/2006/table">
            <a:tbl>
              <a:tblPr firstRow="1" bandRow="1">
                <a:tableStyleId>{5940675A-B579-460E-94D1-54222C63F5DA}</a:tableStyleId>
              </a:tblPr>
              <a:tblGrid>
                <a:gridCol w="1371880">
                  <a:extLst>
                    <a:ext uri="{9D8B030D-6E8A-4147-A177-3AD203B41FA5}">
                      <a16:colId xmlns:a16="http://schemas.microsoft.com/office/drawing/2014/main" val="20000"/>
                    </a:ext>
                  </a:extLst>
                </a:gridCol>
                <a:gridCol w="1371880">
                  <a:extLst>
                    <a:ext uri="{9D8B030D-6E8A-4147-A177-3AD203B41FA5}">
                      <a16:colId xmlns:a16="http://schemas.microsoft.com/office/drawing/2014/main" val="20001"/>
                    </a:ext>
                  </a:extLst>
                </a:gridCol>
                <a:gridCol w="1371880">
                  <a:extLst>
                    <a:ext uri="{9D8B030D-6E8A-4147-A177-3AD203B41FA5}">
                      <a16:colId xmlns:a16="http://schemas.microsoft.com/office/drawing/2014/main" val="20002"/>
                    </a:ext>
                  </a:extLst>
                </a:gridCol>
                <a:gridCol w="1371880">
                  <a:extLst>
                    <a:ext uri="{9D8B030D-6E8A-4147-A177-3AD203B41FA5}">
                      <a16:colId xmlns:a16="http://schemas.microsoft.com/office/drawing/2014/main" val="20003"/>
                    </a:ext>
                  </a:extLst>
                </a:gridCol>
                <a:gridCol w="1371880">
                  <a:extLst>
                    <a:ext uri="{9D8B030D-6E8A-4147-A177-3AD203B41FA5}">
                      <a16:colId xmlns:a16="http://schemas.microsoft.com/office/drawing/2014/main" val="20004"/>
                    </a:ext>
                  </a:extLst>
                </a:gridCol>
              </a:tblGrid>
              <a:tr h="447507">
                <a:tc>
                  <a:txBody>
                    <a:bodyPr/>
                    <a:lstStyle/>
                    <a:p>
                      <a:endParaRPr lang="en-US" sz="1400" dirty="0">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Totals</a:t>
                      </a:r>
                      <a:endParaRPr lang="en-US" sz="1400" dirty="0">
                        <a:solidFill>
                          <a:schemeClr val="bg1"/>
                        </a:solidFill>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Approaches Grade Level </a:t>
                      </a:r>
                      <a:endParaRPr lang="en-US" sz="1400" dirty="0">
                        <a:solidFill>
                          <a:schemeClr val="bg1"/>
                        </a:solidFill>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Meets Grade Level </a:t>
                      </a:r>
                      <a:endParaRPr lang="en-US" sz="1400" dirty="0">
                        <a:solidFill>
                          <a:schemeClr val="bg1"/>
                        </a:solidFill>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Masters Grade Level </a:t>
                      </a:r>
                      <a:endParaRPr lang="en-US" sz="1400" dirty="0">
                        <a:solidFill>
                          <a:schemeClr val="bg1"/>
                        </a:solidFill>
                        <a:latin typeface="Crimson Regular"/>
                        <a:cs typeface="Cambria"/>
                      </a:endParaRPr>
                    </a:p>
                  </a:txBody>
                  <a:tcPr>
                    <a:solidFill>
                      <a:srgbClr val="C8102E"/>
                    </a:solidFill>
                  </a:tcPr>
                </a:tc>
                <a:extLst>
                  <a:ext uri="{0D108BD9-81ED-4DB2-BD59-A6C34878D82A}">
                    <a16:rowId xmlns:a16="http://schemas.microsoft.com/office/drawing/2014/main" val="10000"/>
                  </a:ext>
                </a:extLst>
              </a:tr>
              <a:tr h="447507">
                <a:tc>
                  <a:txBody>
                    <a:bodyPr/>
                    <a:lstStyle/>
                    <a:p>
                      <a:r>
                        <a:rPr lang="en-US" sz="1400" dirty="0">
                          <a:latin typeface="Crimson Regular"/>
                        </a:rPr>
                        <a:t>All Students</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290</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75</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174</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41</a:t>
                      </a:r>
                      <a:endParaRPr lang="en-US" sz="1400" dirty="0">
                        <a:latin typeface="Crimson Regular"/>
                        <a:cs typeface="Cambria"/>
                      </a:endParaRPr>
                    </a:p>
                  </a:txBody>
                  <a:tcPr anchor="ctr">
                    <a:solidFill>
                      <a:srgbClr val="FFF9D9"/>
                    </a:solidFill>
                  </a:tcPr>
                </a:tc>
                <a:extLst>
                  <a:ext uri="{0D108BD9-81ED-4DB2-BD59-A6C34878D82A}">
                    <a16:rowId xmlns:a16="http://schemas.microsoft.com/office/drawing/2014/main" val="10001"/>
                  </a:ext>
                </a:extLst>
              </a:tr>
              <a:tr h="447507">
                <a:tc>
                  <a:txBody>
                    <a:bodyPr/>
                    <a:lstStyle/>
                    <a:p>
                      <a:r>
                        <a:rPr lang="en-US" sz="1400" dirty="0">
                          <a:latin typeface="Crimson Regular"/>
                        </a:rPr>
                        <a:t>Gifted &amp; Talented</a:t>
                      </a:r>
                      <a:endParaRPr lang="en-US" sz="1400" dirty="0">
                        <a:latin typeface="Crimson Regular"/>
                        <a:cs typeface="Cambria"/>
                      </a:endParaRPr>
                    </a:p>
                  </a:txBody>
                  <a:tcPr>
                    <a:solidFill>
                      <a:srgbClr val="FFFFFF"/>
                    </a:solidFill>
                  </a:tcPr>
                </a:tc>
                <a:tc>
                  <a:txBody>
                    <a:bodyPr/>
                    <a:lstStyle/>
                    <a:p>
                      <a:pPr algn="ctr"/>
                      <a:r>
                        <a:rPr lang="en-US" sz="1400" dirty="0">
                          <a:latin typeface="Crimson Regular"/>
                        </a:rPr>
                        <a:t>28</a:t>
                      </a:r>
                      <a:endParaRPr lang="en-US" sz="1400" dirty="0">
                        <a:latin typeface="Crimson Regular"/>
                        <a:cs typeface="Cambria"/>
                      </a:endParaRPr>
                    </a:p>
                  </a:txBody>
                  <a:tcPr anchor="ctr">
                    <a:solidFill>
                      <a:srgbClr val="FFFFFF"/>
                    </a:solidFill>
                  </a:tcPr>
                </a:tc>
                <a:tc>
                  <a:txBody>
                    <a:bodyPr/>
                    <a:lstStyle/>
                    <a:p>
                      <a:pPr algn="ctr"/>
                      <a:r>
                        <a:rPr lang="en-US" sz="1400" dirty="0">
                          <a:latin typeface="Crimson Regular"/>
                          <a:cs typeface="Cambria"/>
                        </a:rPr>
                        <a:t>*</a:t>
                      </a:r>
                    </a:p>
                  </a:txBody>
                  <a:tcPr anchor="ctr">
                    <a:solidFill>
                      <a:srgbClr val="FFFFFF"/>
                    </a:solidFill>
                  </a:tcPr>
                </a:tc>
                <a:tc>
                  <a:txBody>
                    <a:bodyPr/>
                    <a:lstStyle/>
                    <a:p>
                      <a:pPr algn="ctr"/>
                      <a:r>
                        <a:rPr lang="en-US" sz="1400" dirty="0">
                          <a:latin typeface="Crimson Regular"/>
                        </a:rPr>
                        <a:t>8</a:t>
                      </a:r>
                      <a:endParaRPr lang="en-US" sz="1400" dirty="0">
                        <a:latin typeface="Crimson Regular"/>
                        <a:cs typeface="Cambria"/>
                      </a:endParaRPr>
                    </a:p>
                  </a:txBody>
                  <a:tcPr anchor="ctr">
                    <a:solidFill>
                      <a:srgbClr val="FFFFFF"/>
                    </a:solidFill>
                  </a:tcPr>
                </a:tc>
                <a:tc>
                  <a:txBody>
                    <a:bodyPr/>
                    <a:lstStyle/>
                    <a:p>
                      <a:pPr algn="ctr"/>
                      <a:r>
                        <a:rPr lang="en-US" sz="1400" dirty="0">
                          <a:latin typeface="Crimson Regular"/>
                        </a:rPr>
                        <a:t>20</a:t>
                      </a:r>
                      <a:endParaRPr lang="en-US" sz="1400" dirty="0">
                        <a:latin typeface="Crimson Regular"/>
                        <a:cs typeface="Cambria"/>
                      </a:endParaRPr>
                    </a:p>
                  </a:txBody>
                  <a:tcPr anchor="ctr">
                    <a:solidFill>
                      <a:srgbClr val="FFFFFF"/>
                    </a:solidFill>
                  </a:tcPr>
                </a:tc>
                <a:extLst>
                  <a:ext uri="{0D108BD9-81ED-4DB2-BD59-A6C34878D82A}">
                    <a16:rowId xmlns:a16="http://schemas.microsoft.com/office/drawing/2014/main" val="10002"/>
                  </a:ext>
                </a:extLst>
              </a:tr>
              <a:tr h="447507">
                <a:tc>
                  <a:txBody>
                    <a:bodyPr/>
                    <a:lstStyle/>
                    <a:p>
                      <a:r>
                        <a:rPr lang="en-US" sz="1400" dirty="0">
                          <a:latin typeface="Crimson Regular"/>
                        </a:rPr>
                        <a:t>Special Education</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25</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13</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12</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cs typeface="Cambria"/>
                        </a:rPr>
                        <a:t>*</a:t>
                      </a:r>
                    </a:p>
                  </a:txBody>
                  <a:tcPr anchor="ctr">
                    <a:solidFill>
                      <a:srgbClr val="FFF9D9"/>
                    </a:solidFill>
                  </a:tcPr>
                </a:tc>
                <a:extLst>
                  <a:ext uri="{0D108BD9-81ED-4DB2-BD59-A6C34878D82A}">
                    <a16:rowId xmlns:a16="http://schemas.microsoft.com/office/drawing/2014/main" val="10003"/>
                  </a:ext>
                </a:extLst>
              </a:tr>
              <a:tr h="447507">
                <a:tc>
                  <a:txBody>
                    <a:bodyPr/>
                    <a:lstStyle/>
                    <a:p>
                      <a:r>
                        <a:rPr lang="en-US" sz="1400" dirty="0">
                          <a:latin typeface="Crimson Regular"/>
                        </a:rPr>
                        <a:t>Economically Disadvantaged</a:t>
                      </a:r>
                      <a:endParaRPr lang="en-US" sz="1400" dirty="0">
                        <a:latin typeface="Crimson Regular"/>
                        <a:cs typeface="Cambria"/>
                      </a:endParaRPr>
                    </a:p>
                  </a:txBody>
                  <a:tcPr/>
                </a:tc>
                <a:tc>
                  <a:txBody>
                    <a:bodyPr/>
                    <a:lstStyle/>
                    <a:p>
                      <a:pPr algn="ctr"/>
                      <a:r>
                        <a:rPr lang="en-US" sz="1400" dirty="0">
                          <a:latin typeface="Crimson Regular"/>
                        </a:rPr>
                        <a:t>272</a:t>
                      </a:r>
                      <a:endParaRPr lang="en-US" sz="1400" dirty="0">
                        <a:latin typeface="Crimson Regular"/>
                        <a:cs typeface="Cambria"/>
                      </a:endParaRPr>
                    </a:p>
                  </a:txBody>
                  <a:tcPr anchor="ctr"/>
                </a:tc>
                <a:tc>
                  <a:txBody>
                    <a:bodyPr/>
                    <a:lstStyle/>
                    <a:p>
                      <a:pPr algn="ctr"/>
                      <a:r>
                        <a:rPr lang="en-US" sz="1400" dirty="0">
                          <a:latin typeface="Crimson Regular"/>
                        </a:rPr>
                        <a:t>71</a:t>
                      </a:r>
                      <a:endParaRPr lang="en-US" sz="1400" dirty="0">
                        <a:latin typeface="Crimson Regular"/>
                        <a:cs typeface="Cambria"/>
                      </a:endParaRPr>
                    </a:p>
                  </a:txBody>
                  <a:tcPr anchor="ctr"/>
                </a:tc>
                <a:tc>
                  <a:txBody>
                    <a:bodyPr/>
                    <a:lstStyle/>
                    <a:p>
                      <a:pPr algn="ctr"/>
                      <a:r>
                        <a:rPr lang="en-US" sz="1400" dirty="0">
                          <a:latin typeface="Crimson Regular"/>
                        </a:rPr>
                        <a:t>165</a:t>
                      </a:r>
                      <a:endParaRPr lang="en-US" sz="1400" dirty="0">
                        <a:latin typeface="Crimson Regular"/>
                        <a:cs typeface="Cambria"/>
                      </a:endParaRPr>
                    </a:p>
                  </a:txBody>
                  <a:tcPr anchor="ctr"/>
                </a:tc>
                <a:tc>
                  <a:txBody>
                    <a:bodyPr/>
                    <a:lstStyle/>
                    <a:p>
                      <a:pPr algn="ctr"/>
                      <a:r>
                        <a:rPr lang="en-US" sz="1400" dirty="0">
                          <a:latin typeface="Crimson Regular"/>
                        </a:rPr>
                        <a:t>36</a:t>
                      </a:r>
                      <a:endParaRPr lang="en-US" sz="1400" dirty="0">
                        <a:latin typeface="Crimson Regular"/>
                        <a:cs typeface="Cambria"/>
                      </a:endParaRPr>
                    </a:p>
                  </a:txBody>
                  <a:tcPr anchor="ctr"/>
                </a:tc>
                <a:extLst>
                  <a:ext uri="{0D108BD9-81ED-4DB2-BD59-A6C34878D82A}">
                    <a16:rowId xmlns:a16="http://schemas.microsoft.com/office/drawing/2014/main" val="10004"/>
                  </a:ext>
                </a:extLst>
              </a:tr>
              <a:tr h="561763">
                <a:tc>
                  <a:txBody>
                    <a:bodyPr/>
                    <a:lstStyle/>
                    <a:p>
                      <a:r>
                        <a:rPr lang="en-US" sz="1400" dirty="0">
                          <a:latin typeface="Crimson Regular"/>
                        </a:rPr>
                        <a:t>English</a:t>
                      </a:r>
                      <a:r>
                        <a:rPr lang="en-US" sz="1400" baseline="0" dirty="0">
                          <a:latin typeface="Crimson Regular"/>
                        </a:rPr>
                        <a:t> Language Learner</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90</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53</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35</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cs typeface="Cambria"/>
                        </a:rPr>
                        <a:t>*</a:t>
                      </a:r>
                    </a:p>
                  </a:txBody>
                  <a:tcPr anchor="ctr">
                    <a:solidFill>
                      <a:srgbClr val="FFF9D9"/>
                    </a:solidFill>
                  </a:tcPr>
                </a:tc>
                <a:extLst>
                  <a:ext uri="{0D108BD9-81ED-4DB2-BD59-A6C34878D82A}">
                    <a16:rowId xmlns:a16="http://schemas.microsoft.com/office/drawing/2014/main" val="10005"/>
                  </a:ext>
                </a:extLst>
              </a:tr>
            </a:tbl>
          </a:graphicData>
        </a:graphic>
      </p:graphicFrame>
      <p:sp>
        <p:nvSpPr>
          <p:cNvPr id="5" name="Rectangle 4">
            <a:hlinkClick r:id="" action="ppaction://noaction" highlightClick="1"/>
            <a:extLst>
              <a:ext uri="{FF2B5EF4-FFF2-40B4-BE49-F238E27FC236}">
                <a16:creationId xmlns:a16="http://schemas.microsoft.com/office/drawing/2014/main" id="{C053D698-961D-C711-6295-B4E5FA5FF8D1}"/>
              </a:ext>
            </a:extLst>
          </p:cNvPr>
          <p:cNvSpPr/>
          <p:nvPr/>
        </p:nvSpPr>
        <p:spPr>
          <a:xfrm>
            <a:off x="5261866" y="3256477"/>
            <a:ext cx="1364105" cy="554552"/>
          </a:xfrm>
          <a:prstGeom prst="rect">
            <a:avLst/>
          </a:prstGeom>
          <a:solidFill>
            <a:srgbClr val="C8102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a:t>
            </a:r>
          </a:p>
        </p:txBody>
      </p:sp>
      <p:sp>
        <p:nvSpPr>
          <p:cNvPr id="6" name="Rectangle 5">
            <a:hlinkClick r:id="" action="ppaction://noaction" highlightClick="1"/>
            <a:extLst>
              <a:ext uri="{FF2B5EF4-FFF2-40B4-BE49-F238E27FC236}">
                <a16:creationId xmlns:a16="http://schemas.microsoft.com/office/drawing/2014/main" id="{3D0DF0FC-7E80-E15B-4755-E00605B5B8EE}"/>
              </a:ext>
            </a:extLst>
          </p:cNvPr>
          <p:cNvSpPr/>
          <p:nvPr/>
        </p:nvSpPr>
        <p:spPr>
          <a:xfrm>
            <a:off x="5261866" y="3811029"/>
            <a:ext cx="1364105" cy="554552"/>
          </a:xfrm>
          <a:prstGeom prst="rect">
            <a:avLst/>
          </a:prstGeom>
          <a:solidFill>
            <a:srgbClr val="C8102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a:t>
            </a:r>
          </a:p>
        </p:txBody>
      </p:sp>
      <p:sp>
        <p:nvSpPr>
          <p:cNvPr id="7" name="Rectangle 6">
            <a:hlinkClick r:id="" action="ppaction://noaction" highlightClick="1"/>
            <a:extLst>
              <a:ext uri="{FF2B5EF4-FFF2-40B4-BE49-F238E27FC236}">
                <a16:creationId xmlns:a16="http://schemas.microsoft.com/office/drawing/2014/main" id="{02FC854D-A035-72A9-2ED8-95AACD48DDF0}"/>
              </a:ext>
            </a:extLst>
          </p:cNvPr>
          <p:cNvSpPr/>
          <p:nvPr/>
        </p:nvSpPr>
        <p:spPr>
          <a:xfrm>
            <a:off x="5263932" y="4851642"/>
            <a:ext cx="1364105" cy="727712"/>
          </a:xfrm>
          <a:prstGeom prst="rect">
            <a:avLst/>
          </a:prstGeom>
          <a:solidFill>
            <a:srgbClr val="C8102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a:t>
            </a:r>
          </a:p>
        </p:txBody>
      </p:sp>
      <p:sp>
        <p:nvSpPr>
          <p:cNvPr id="9" name="Slide Number Placeholder 8">
            <a:extLst>
              <a:ext uri="{FF2B5EF4-FFF2-40B4-BE49-F238E27FC236}">
                <a16:creationId xmlns:a16="http://schemas.microsoft.com/office/drawing/2014/main" id="{21108517-1C70-40C9-EC5A-A4A7AC1811A7}"/>
              </a:ext>
            </a:extLst>
          </p:cNvPr>
          <p:cNvSpPr>
            <a:spLocks noGrp="1"/>
          </p:cNvSpPr>
          <p:nvPr>
            <p:ph type="sldNum" sz="quarter" idx="12"/>
          </p:nvPr>
        </p:nvSpPr>
        <p:spPr/>
        <p:txBody>
          <a:bodyPr/>
          <a:lstStyle/>
          <a:p>
            <a:fld id="{6CC22368-AD52-4632-A277-3AA670B9C2D7}" type="slidenum">
              <a:rPr lang="en-US" smtClean="0"/>
              <a:t>25</a:t>
            </a:fld>
            <a:endParaRPr lang="en-US"/>
          </a:p>
        </p:txBody>
      </p:sp>
      <p:pic>
        <p:nvPicPr>
          <p:cNvPr id="8" name="Audio Recording Jan 17, 2023 at 12:16:40 PM">
            <a:hlinkClick r:id="" action="ppaction://media"/>
            <a:extLst>
              <a:ext uri="{FF2B5EF4-FFF2-40B4-BE49-F238E27FC236}">
                <a16:creationId xmlns:a16="http://schemas.microsoft.com/office/drawing/2014/main" id="{9A13B789-54C3-135A-FC7C-6A3B310FD0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32772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6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460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460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742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childTnLst>
        </p:cTn>
      </p:par>
    </p:tnLst>
    <p:bldLst>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7BC3-DB84-6A4E-006B-DA73E42D33B1}"/>
              </a:ext>
            </a:extLst>
          </p:cNvPr>
          <p:cNvSpPr>
            <a:spLocks noGrp="1"/>
          </p:cNvSpPr>
          <p:nvPr>
            <p:ph type="title"/>
          </p:nvPr>
        </p:nvSpPr>
        <p:spPr/>
        <p:txBody>
          <a:bodyPr/>
          <a:lstStyle/>
          <a:p>
            <a:r>
              <a:rPr lang="en-US" b="1" dirty="0"/>
              <a:t>Top and Bottom Coding </a:t>
            </a:r>
          </a:p>
        </p:txBody>
      </p:sp>
      <p:sp>
        <p:nvSpPr>
          <p:cNvPr id="3" name="Content Placeholder 2">
            <a:extLst>
              <a:ext uri="{FF2B5EF4-FFF2-40B4-BE49-F238E27FC236}">
                <a16:creationId xmlns:a16="http://schemas.microsoft.com/office/drawing/2014/main" id="{068EE126-E1BE-51F3-4062-0FDAD37D4AC1}"/>
              </a:ext>
            </a:extLst>
          </p:cNvPr>
          <p:cNvSpPr>
            <a:spLocks noGrp="1"/>
          </p:cNvSpPr>
          <p:nvPr>
            <p:ph idx="1"/>
          </p:nvPr>
        </p:nvSpPr>
        <p:spPr/>
        <p:txBody>
          <a:bodyPr/>
          <a:lstStyle/>
          <a:p>
            <a:pPr marL="0" indent="0">
              <a:buNone/>
            </a:pPr>
            <a:r>
              <a:rPr lang="en-US" b="1" dirty="0">
                <a:latin typeface="Crimson Regular"/>
              </a:rPr>
              <a:t>General Rule: </a:t>
            </a:r>
            <a:r>
              <a:rPr lang="en-US" dirty="0">
                <a:latin typeface="Crimson Regular"/>
              </a:rPr>
              <a:t>If the percent is or rounds to 0 or 100%, you must top and bottom code </a:t>
            </a:r>
          </a:p>
        </p:txBody>
      </p:sp>
      <p:sp>
        <p:nvSpPr>
          <p:cNvPr id="6" name="Slide Number Placeholder 5">
            <a:extLst>
              <a:ext uri="{FF2B5EF4-FFF2-40B4-BE49-F238E27FC236}">
                <a16:creationId xmlns:a16="http://schemas.microsoft.com/office/drawing/2014/main" id="{1E5D64A6-B345-F39B-D187-82DEC3409906}"/>
              </a:ext>
            </a:extLst>
          </p:cNvPr>
          <p:cNvSpPr>
            <a:spLocks noGrp="1"/>
          </p:cNvSpPr>
          <p:nvPr>
            <p:ph type="sldNum" sz="quarter" idx="12"/>
          </p:nvPr>
        </p:nvSpPr>
        <p:spPr/>
        <p:txBody>
          <a:bodyPr/>
          <a:lstStyle/>
          <a:p>
            <a:fld id="{6CC22368-AD52-4632-A277-3AA670B9C2D7}" type="slidenum">
              <a:rPr lang="en-US" smtClean="0"/>
              <a:t>26</a:t>
            </a:fld>
            <a:endParaRPr lang="en-US"/>
          </a:p>
        </p:txBody>
      </p:sp>
      <p:graphicFrame>
        <p:nvGraphicFramePr>
          <p:cNvPr id="4" name="Table 3">
            <a:extLst>
              <a:ext uri="{FF2B5EF4-FFF2-40B4-BE49-F238E27FC236}">
                <a16:creationId xmlns:a16="http://schemas.microsoft.com/office/drawing/2014/main" id="{94452365-D2F0-0618-0547-23A43BF3344F}"/>
              </a:ext>
            </a:extLst>
          </p:cNvPr>
          <p:cNvGraphicFramePr>
            <a:graphicFrameLocks noGrp="1"/>
          </p:cNvGraphicFramePr>
          <p:nvPr>
            <p:extLst>
              <p:ext uri="{D42A27DB-BD31-4B8C-83A1-F6EECF244321}">
                <p14:modId xmlns:p14="http://schemas.microsoft.com/office/powerpoint/2010/main" val="916165159"/>
              </p:ext>
            </p:extLst>
          </p:nvPr>
        </p:nvGraphicFramePr>
        <p:xfrm>
          <a:off x="501235" y="2481376"/>
          <a:ext cx="8014115" cy="2286608"/>
        </p:xfrm>
        <a:graphic>
          <a:graphicData uri="http://schemas.openxmlformats.org/drawingml/2006/table">
            <a:tbl>
              <a:tblPr firstRow="1" firstCol="1" bandRow="1">
                <a:tableStyleId>{5940675A-B579-460E-94D1-54222C63F5DA}</a:tableStyleId>
              </a:tblPr>
              <a:tblGrid>
                <a:gridCol w="1445746">
                  <a:extLst>
                    <a:ext uri="{9D8B030D-6E8A-4147-A177-3AD203B41FA5}">
                      <a16:colId xmlns:a16="http://schemas.microsoft.com/office/drawing/2014/main" val="1043733428"/>
                    </a:ext>
                  </a:extLst>
                </a:gridCol>
                <a:gridCol w="2219910">
                  <a:extLst>
                    <a:ext uri="{9D8B030D-6E8A-4147-A177-3AD203B41FA5}">
                      <a16:colId xmlns:a16="http://schemas.microsoft.com/office/drawing/2014/main" val="1894839546"/>
                    </a:ext>
                  </a:extLst>
                </a:gridCol>
                <a:gridCol w="2219910">
                  <a:extLst>
                    <a:ext uri="{9D8B030D-6E8A-4147-A177-3AD203B41FA5}">
                      <a16:colId xmlns:a16="http://schemas.microsoft.com/office/drawing/2014/main" val="3597137786"/>
                    </a:ext>
                  </a:extLst>
                </a:gridCol>
                <a:gridCol w="2128549">
                  <a:extLst>
                    <a:ext uri="{9D8B030D-6E8A-4147-A177-3AD203B41FA5}">
                      <a16:colId xmlns:a16="http://schemas.microsoft.com/office/drawing/2014/main" val="2556876454"/>
                    </a:ext>
                  </a:extLst>
                </a:gridCol>
              </a:tblGrid>
              <a:tr h="360582">
                <a:tc>
                  <a:txBody>
                    <a:bodyPr/>
                    <a:lstStyle/>
                    <a:p>
                      <a:pPr marL="0" marR="0" algn="ctr">
                        <a:spcBef>
                          <a:spcPts val="0"/>
                        </a:spcBef>
                        <a:spcAft>
                          <a:spcPts val="0"/>
                        </a:spcAft>
                      </a:pPr>
                      <a:r>
                        <a:rPr lang="en-US" sz="1400" dirty="0">
                          <a:solidFill>
                            <a:schemeClr val="bg1"/>
                          </a:solidFill>
                          <a:effectLst/>
                          <a:latin typeface="Crimson Regular"/>
                        </a:rPr>
                        <a:t>Size Range</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C8102E"/>
                    </a:solidFill>
                  </a:tcPr>
                </a:tc>
                <a:tc>
                  <a:txBody>
                    <a:bodyPr/>
                    <a:lstStyle/>
                    <a:p>
                      <a:pPr marL="0" marR="0" algn="ctr">
                        <a:spcBef>
                          <a:spcPts val="0"/>
                        </a:spcBef>
                        <a:spcAft>
                          <a:spcPts val="0"/>
                        </a:spcAft>
                      </a:pPr>
                      <a:r>
                        <a:rPr lang="en-US" sz="1400" dirty="0">
                          <a:solidFill>
                            <a:schemeClr val="bg1"/>
                          </a:solidFill>
                          <a:effectLst/>
                          <a:latin typeface="Crimson Regular"/>
                        </a:rPr>
                        <a:t>Solution</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C8102E"/>
                    </a:solidFill>
                  </a:tcPr>
                </a:tc>
                <a:tc>
                  <a:txBody>
                    <a:bodyPr/>
                    <a:lstStyle/>
                    <a:p>
                      <a:pPr marL="0" marR="0" algn="ctr">
                        <a:spcBef>
                          <a:spcPts val="0"/>
                        </a:spcBef>
                        <a:spcAft>
                          <a:spcPts val="0"/>
                        </a:spcAft>
                      </a:pPr>
                      <a:r>
                        <a:rPr lang="en-US" sz="1400" dirty="0">
                          <a:solidFill>
                            <a:schemeClr val="bg1"/>
                          </a:solidFill>
                          <a:effectLst/>
                          <a:latin typeface="Crimson Regular"/>
                        </a:rPr>
                        <a:t>Top Code</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C8102E"/>
                    </a:solidFill>
                  </a:tcPr>
                </a:tc>
                <a:tc>
                  <a:txBody>
                    <a:bodyPr/>
                    <a:lstStyle/>
                    <a:p>
                      <a:pPr marL="0" marR="0" algn="ctr">
                        <a:spcBef>
                          <a:spcPts val="0"/>
                        </a:spcBef>
                        <a:spcAft>
                          <a:spcPts val="0"/>
                        </a:spcAft>
                      </a:pPr>
                      <a:r>
                        <a:rPr lang="en-US" sz="1400" dirty="0">
                          <a:solidFill>
                            <a:schemeClr val="bg1"/>
                          </a:solidFill>
                          <a:effectLst/>
                          <a:latin typeface="Crimson Regular"/>
                        </a:rPr>
                        <a:t>Bottom Code</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C8102E"/>
                    </a:solidFill>
                  </a:tcPr>
                </a:tc>
                <a:extLst>
                  <a:ext uri="{0D108BD9-81ED-4DB2-BD59-A6C34878D82A}">
                    <a16:rowId xmlns:a16="http://schemas.microsoft.com/office/drawing/2014/main" val="579373895"/>
                  </a:ext>
                </a:extLst>
              </a:tr>
              <a:tr h="268028">
                <a:tc>
                  <a:txBody>
                    <a:bodyPr/>
                    <a:lstStyle/>
                    <a:p>
                      <a:pPr marL="0" marR="0" algn="ctr">
                        <a:spcBef>
                          <a:spcPts val="0"/>
                        </a:spcBef>
                        <a:spcAft>
                          <a:spcPts val="0"/>
                        </a:spcAft>
                      </a:pPr>
                      <a:r>
                        <a:rPr lang="en-US" sz="1400" dirty="0">
                          <a:solidFill>
                            <a:schemeClr val="bg1"/>
                          </a:solidFill>
                          <a:effectLst/>
                          <a:latin typeface="Crimson Regular"/>
                        </a:rPr>
                        <a:t>N &lt; 10</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C8102E"/>
                    </a:solidFill>
                  </a:tcP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Mask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extLst>
                  <a:ext uri="{0D108BD9-81ED-4DB2-BD59-A6C34878D82A}">
                    <a16:rowId xmlns:a16="http://schemas.microsoft.com/office/drawing/2014/main" val="3446002556"/>
                  </a:ext>
                </a:extLst>
              </a:tr>
              <a:tr h="268028">
                <a:tc>
                  <a:txBody>
                    <a:bodyPr/>
                    <a:lstStyle/>
                    <a:p>
                      <a:pPr marL="0" marR="0" algn="ctr">
                        <a:spcBef>
                          <a:spcPts val="0"/>
                        </a:spcBef>
                        <a:spcAft>
                          <a:spcPts val="0"/>
                        </a:spcAft>
                      </a:pPr>
                      <a:r>
                        <a:rPr lang="en-US" sz="1400" dirty="0">
                          <a:solidFill>
                            <a:schemeClr val="bg1"/>
                          </a:solidFill>
                          <a:effectLst/>
                          <a:latin typeface="Crimson Regular"/>
                        </a:rPr>
                        <a:t>10 &lt; N &lt; 15</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C8102E"/>
                    </a:solidFill>
                  </a:tcPr>
                </a:tc>
                <a:tc>
                  <a:txBody>
                    <a:bodyPr/>
                    <a:lstStyle/>
                    <a:p>
                      <a:pPr marL="0" marR="0" algn="ctr">
                        <a:spcBef>
                          <a:spcPts val="0"/>
                        </a:spcBef>
                        <a:spcAft>
                          <a:spcPts val="0"/>
                        </a:spcAft>
                      </a:pPr>
                      <a:r>
                        <a:rPr lang="en-US" sz="1400" dirty="0">
                          <a:effectLst/>
                          <a:latin typeface="Crimson Regular"/>
                        </a:rPr>
                        <a:t>Change percent by 10%</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Crimson Regular"/>
                        </a:rPr>
                        <a:t>≥ 90%</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Crimson Regular"/>
                        </a:rPr>
                        <a:t>≤ 10%</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55888228"/>
                  </a:ext>
                </a:extLst>
              </a:tr>
              <a:tr h="268028">
                <a:tc>
                  <a:txBody>
                    <a:bodyPr/>
                    <a:lstStyle/>
                    <a:p>
                      <a:pPr marL="0" marR="0" algn="ctr">
                        <a:spcBef>
                          <a:spcPts val="0"/>
                        </a:spcBef>
                        <a:spcAft>
                          <a:spcPts val="0"/>
                        </a:spcAft>
                      </a:pPr>
                      <a:r>
                        <a:rPr lang="en-US" sz="1400" dirty="0">
                          <a:solidFill>
                            <a:schemeClr val="bg1"/>
                          </a:solidFill>
                          <a:effectLst/>
                          <a:latin typeface="Crimson Regular"/>
                        </a:rPr>
                        <a:t>15 &lt; N &gt; 20</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C8102E"/>
                    </a:solidFill>
                  </a:tcPr>
                </a:tc>
                <a:tc>
                  <a:txBody>
                    <a:bodyPr/>
                    <a:lstStyle/>
                    <a:p>
                      <a:pPr marL="0" marR="0" algn="ctr">
                        <a:spcBef>
                          <a:spcPts val="0"/>
                        </a:spcBef>
                        <a:spcAft>
                          <a:spcPts val="0"/>
                        </a:spcAft>
                      </a:pPr>
                      <a:r>
                        <a:rPr lang="en-US" sz="1400" dirty="0">
                          <a:effectLst/>
                          <a:latin typeface="Crimson Regular"/>
                        </a:rPr>
                        <a:t>Change by 7%</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 93%</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 7%</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extLst>
                  <a:ext uri="{0D108BD9-81ED-4DB2-BD59-A6C34878D82A}">
                    <a16:rowId xmlns:a16="http://schemas.microsoft.com/office/drawing/2014/main" val="2291184540"/>
                  </a:ext>
                </a:extLst>
              </a:tr>
              <a:tr h="268028">
                <a:tc>
                  <a:txBody>
                    <a:bodyPr/>
                    <a:lstStyle/>
                    <a:p>
                      <a:pPr marL="0" marR="0" algn="ctr">
                        <a:spcBef>
                          <a:spcPts val="0"/>
                        </a:spcBef>
                        <a:spcAft>
                          <a:spcPts val="0"/>
                        </a:spcAft>
                      </a:pPr>
                      <a:r>
                        <a:rPr lang="en-US" sz="1400" dirty="0">
                          <a:solidFill>
                            <a:schemeClr val="bg1"/>
                          </a:solidFill>
                          <a:effectLst/>
                          <a:latin typeface="Crimson Regular"/>
                        </a:rPr>
                        <a:t>20 &lt; N &gt; 30</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C8102E"/>
                    </a:solidFill>
                  </a:tcPr>
                </a:tc>
                <a:tc>
                  <a:txBody>
                    <a:bodyPr/>
                    <a:lstStyle/>
                    <a:p>
                      <a:pPr marL="0" marR="0" algn="ctr">
                        <a:spcBef>
                          <a:spcPts val="0"/>
                        </a:spcBef>
                        <a:spcAft>
                          <a:spcPts val="0"/>
                        </a:spcAft>
                      </a:pPr>
                      <a:r>
                        <a:rPr lang="en-US" sz="1400" dirty="0">
                          <a:effectLst/>
                          <a:latin typeface="Crimson Regular"/>
                        </a:rPr>
                        <a:t>Change by 4%</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Crimson Regular"/>
                        </a:rPr>
                        <a:t>≥ 96%</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Crimson Regular"/>
                        </a:rPr>
                        <a:t>≤ 4%</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39918626"/>
                  </a:ext>
                </a:extLst>
              </a:tr>
              <a:tr h="284638">
                <a:tc>
                  <a:txBody>
                    <a:bodyPr/>
                    <a:lstStyle/>
                    <a:p>
                      <a:pPr marL="0" marR="0" algn="ctr">
                        <a:spcBef>
                          <a:spcPts val="0"/>
                        </a:spcBef>
                        <a:spcAft>
                          <a:spcPts val="0"/>
                        </a:spcAft>
                      </a:pPr>
                      <a:r>
                        <a:rPr lang="en-US" sz="1400" dirty="0">
                          <a:solidFill>
                            <a:schemeClr val="bg1"/>
                          </a:solidFill>
                          <a:effectLst/>
                          <a:latin typeface="Crimson Regular"/>
                        </a:rPr>
                        <a:t>30 &lt; N &gt; 50</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C8102E"/>
                    </a:solidFill>
                  </a:tcPr>
                </a:tc>
                <a:tc>
                  <a:txBody>
                    <a:bodyPr/>
                    <a:lstStyle/>
                    <a:p>
                      <a:pPr marL="0" marR="0" algn="ctr">
                        <a:spcBef>
                          <a:spcPts val="0"/>
                        </a:spcBef>
                        <a:spcAft>
                          <a:spcPts val="0"/>
                        </a:spcAft>
                      </a:pPr>
                      <a:r>
                        <a:rPr lang="en-US" sz="1400" dirty="0">
                          <a:effectLst/>
                          <a:latin typeface="Crimson Regular"/>
                        </a:rPr>
                        <a:t>Change by 3%</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 97%</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 3%</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extLst>
                  <a:ext uri="{0D108BD9-81ED-4DB2-BD59-A6C34878D82A}">
                    <a16:rowId xmlns:a16="http://schemas.microsoft.com/office/drawing/2014/main" val="937413933"/>
                  </a:ext>
                </a:extLst>
              </a:tr>
              <a:tr h="284638">
                <a:tc>
                  <a:txBody>
                    <a:bodyPr/>
                    <a:lstStyle/>
                    <a:p>
                      <a:pPr marL="0" marR="0" algn="ctr">
                        <a:spcBef>
                          <a:spcPts val="0"/>
                        </a:spcBef>
                        <a:spcAft>
                          <a:spcPts val="0"/>
                        </a:spcAft>
                      </a:pPr>
                      <a:r>
                        <a:rPr lang="en-US" sz="1400" dirty="0">
                          <a:solidFill>
                            <a:schemeClr val="bg1"/>
                          </a:solidFill>
                          <a:effectLst/>
                          <a:latin typeface="Crimson Regular"/>
                        </a:rPr>
                        <a:t>50 &lt; N &gt; 300</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C8102E"/>
                    </a:solidFill>
                  </a:tcPr>
                </a:tc>
                <a:tc>
                  <a:txBody>
                    <a:bodyPr/>
                    <a:lstStyle/>
                    <a:p>
                      <a:pPr marL="0" marR="0" algn="ctr">
                        <a:spcBef>
                          <a:spcPts val="0"/>
                        </a:spcBef>
                        <a:spcAft>
                          <a:spcPts val="0"/>
                        </a:spcAft>
                      </a:pPr>
                      <a:r>
                        <a:rPr lang="en-US" sz="1400" dirty="0">
                          <a:effectLst/>
                          <a:latin typeface="Crimson Regular"/>
                        </a:rPr>
                        <a:t>Change by 2%</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Crimson Regular"/>
                        </a:rPr>
                        <a:t>≥ 98%</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latin typeface="Crimson Regular"/>
                        </a:rPr>
                        <a:t>≤ 2%</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94757493"/>
                  </a:ext>
                </a:extLst>
              </a:tr>
              <a:tr h="284638">
                <a:tc>
                  <a:txBody>
                    <a:bodyPr/>
                    <a:lstStyle/>
                    <a:p>
                      <a:pPr marL="0" marR="0" algn="ctr">
                        <a:spcBef>
                          <a:spcPts val="0"/>
                        </a:spcBef>
                        <a:spcAft>
                          <a:spcPts val="0"/>
                        </a:spcAft>
                      </a:pPr>
                      <a:r>
                        <a:rPr lang="en-US" sz="1400" dirty="0">
                          <a:solidFill>
                            <a:schemeClr val="bg1"/>
                          </a:solidFill>
                          <a:effectLst/>
                          <a:latin typeface="Crimson Regular"/>
                        </a:rPr>
                        <a:t>N &gt; 300</a:t>
                      </a:r>
                      <a:endParaRPr lang="en-US" sz="1400" dirty="0">
                        <a:solidFill>
                          <a:schemeClr val="bg1"/>
                        </a:solidFill>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C8102E"/>
                    </a:solidFill>
                  </a:tcPr>
                </a:tc>
                <a:tc>
                  <a:txBody>
                    <a:bodyPr/>
                    <a:lstStyle/>
                    <a:p>
                      <a:pPr marL="0" marR="0" algn="ctr">
                        <a:spcBef>
                          <a:spcPts val="0"/>
                        </a:spcBef>
                        <a:spcAft>
                          <a:spcPts val="0"/>
                        </a:spcAft>
                      </a:pPr>
                      <a:r>
                        <a:rPr lang="en-US" sz="1400" dirty="0">
                          <a:effectLst/>
                          <a:latin typeface="Crimson Regular"/>
                        </a:rPr>
                        <a:t>Change by 1 %</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 99%</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tc>
                  <a:txBody>
                    <a:bodyPr/>
                    <a:lstStyle/>
                    <a:p>
                      <a:pPr marL="0" marR="0" algn="ctr">
                        <a:spcBef>
                          <a:spcPts val="0"/>
                        </a:spcBef>
                        <a:spcAft>
                          <a:spcPts val="0"/>
                        </a:spcAft>
                      </a:pPr>
                      <a:r>
                        <a:rPr lang="en-US" sz="1400" dirty="0">
                          <a:effectLst/>
                          <a:latin typeface="Crimson Regular"/>
                        </a:rPr>
                        <a:t>≤ 1%</a:t>
                      </a:r>
                      <a:endParaRPr lang="en-US" sz="1400" dirty="0">
                        <a:effectLst/>
                        <a:latin typeface="Crimson Regular"/>
                        <a:ea typeface="MS Mincho" panose="02020609040205080304" pitchFamily="49" charset="-128"/>
                        <a:cs typeface="Times New Roman" panose="02020603050405020304" pitchFamily="18" charset="0"/>
                      </a:endParaRPr>
                    </a:p>
                  </a:txBody>
                  <a:tcPr marL="68580" marR="68580" marT="0" marB="0" anchor="ctr">
                    <a:solidFill>
                      <a:srgbClr val="FFF9D9"/>
                    </a:solidFill>
                  </a:tcPr>
                </a:tc>
                <a:extLst>
                  <a:ext uri="{0D108BD9-81ED-4DB2-BD59-A6C34878D82A}">
                    <a16:rowId xmlns:a16="http://schemas.microsoft.com/office/drawing/2014/main" val="3807498890"/>
                  </a:ext>
                </a:extLst>
              </a:tr>
            </a:tbl>
          </a:graphicData>
        </a:graphic>
      </p:graphicFrame>
      <p:pic>
        <p:nvPicPr>
          <p:cNvPr id="5" name="Audio Recording Jan 17, 2023 at 12:22:05 PM">
            <a:hlinkClick r:id="" action="ppaction://media"/>
            <a:extLst>
              <a:ext uri="{FF2B5EF4-FFF2-40B4-BE49-F238E27FC236}">
                <a16:creationId xmlns:a16="http://schemas.microsoft.com/office/drawing/2014/main" id="{AFAC5599-D1E2-8BA3-8B48-C4BC7A5E03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41541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C033-8DCC-B2D9-7AF3-B03AE411FAE1}"/>
              </a:ext>
            </a:extLst>
          </p:cNvPr>
          <p:cNvSpPr>
            <a:spLocks noGrp="1"/>
          </p:cNvSpPr>
          <p:nvPr>
            <p:ph type="title"/>
          </p:nvPr>
        </p:nvSpPr>
        <p:spPr/>
        <p:txBody>
          <a:bodyPr/>
          <a:lstStyle/>
          <a:p>
            <a:r>
              <a:rPr lang="en-US" b="1" dirty="0"/>
              <a:t>Top and Bottom Coding </a:t>
            </a:r>
          </a:p>
        </p:txBody>
      </p:sp>
      <p:sp>
        <p:nvSpPr>
          <p:cNvPr id="3" name="Content Placeholder 2">
            <a:extLst>
              <a:ext uri="{FF2B5EF4-FFF2-40B4-BE49-F238E27FC236}">
                <a16:creationId xmlns:a16="http://schemas.microsoft.com/office/drawing/2014/main" id="{31634613-99F4-9510-E838-548FF71C197E}"/>
              </a:ext>
            </a:extLst>
          </p:cNvPr>
          <p:cNvSpPr>
            <a:spLocks noGrp="1"/>
          </p:cNvSpPr>
          <p:nvPr>
            <p:ph idx="1"/>
          </p:nvPr>
        </p:nvSpPr>
        <p:spPr>
          <a:xfrm>
            <a:off x="260798" y="1698468"/>
            <a:ext cx="8635284" cy="4657256"/>
          </a:xfrm>
        </p:spPr>
        <p:txBody>
          <a:bodyPr/>
          <a:lstStyle/>
          <a:p>
            <a:pPr marL="0" indent="0" algn="ctr">
              <a:spcBef>
                <a:spcPts val="0"/>
              </a:spcBef>
              <a:buNone/>
            </a:pPr>
            <a:r>
              <a:rPr lang="en-US" sz="2400" dirty="0">
                <a:latin typeface="Crimson Regular"/>
              </a:rPr>
              <a:t>Appleseed Elementary School, STAAR Reading </a:t>
            </a:r>
          </a:p>
          <a:p>
            <a:pPr marL="0" indent="0" algn="ctr">
              <a:spcBef>
                <a:spcPts val="0"/>
              </a:spcBef>
              <a:buNone/>
            </a:pPr>
            <a:r>
              <a:rPr lang="en-US" sz="2400" dirty="0">
                <a:latin typeface="Crimson Regular"/>
              </a:rPr>
              <a:t>by Performance Standards, 2019, Grade 5</a:t>
            </a:r>
          </a:p>
          <a:p>
            <a:pPr marL="0" indent="0">
              <a:buNone/>
            </a:pPr>
            <a:endParaRPr lang="en-US" dirty="0"/>
          </a:p>
        </p:txBody>
      </p:sp>
      <p:sp>
        <p:nvSpPr>
          <p:cNvPr id="9" name="Slide Number Placeholder 8">
            <a:extLst>
              <a:ext uri="{FF2B5EF4-FFF2-40B4-BE49-F238E27FC236}">
                <a16:creationId xmlns:a16="http://schemas.microsoft.com/office/drawing/2014/main" id="{55ADE164-4CDD-0864-6248-ECC500C9B6BD}"/>
              </a:ext>
            </a:extLst>
          </p:cNvPr>
          <p:cNvSpPr>
            <a:spLocks noGrp="1"/>
          </p:cNvSpPr>
          <p:nvPr>
            <p:ph type="sldNum" sz="quarter" idx="12"/>
          </p:nvPr>
        </p:nvSpPr>
        <p:spPr/>
        <p:txBody>
          <a:bodyPr/>
          <a:lstStyle/>
          <a:p>
            <a:fld id="{6CC22368-AD52-4632-A277-3AA670B9C2D7}" type="slidenum">
              <a:rPr lang="en-US" smtClean="0"/>
              <a:t>27</a:t>
            </a:fld>
            <a:endParaRPr lang="en-US"/>
          </a:p>
        </p:txBody>
      </p:sp>
      <p:graphicFrame>
        <p:nvGraphicFramePr>
          <p:cNvPr id="4" name="Table 3">
            <a:extLst>
              <a:ext uri="{FF2B5EF4-FFF2-40B4-BE49-F238E27FC236}">
                <a16:creationId xmlns:a16="http://schemas.microsoft.com/office/drawing/2014/main" id="{7D87690A-63A9-0A7C-429A-55FF73F30F29}"/>
              </a:ext>
            </a:extLst>
          </p:cNvPr>
          <p:cNvGraphicFramePr>
            <a:graphicFrameLocks noGrp="1"/>
          </p:cNvGraphicFramePr>
          <p:nvPr>
            <p:extLst>
              <p:ext uri="{D42A27DB-BD31-4B8C-83A1-F6EECF244321}">
                <p14:modId xmlns:p14="http://schemas.microsoft.com/office/powerpoint/2010/main" val="1044879557"/>
              </p:ext>
            </p:extLst>
          </p:nvPr>
        </p:nvGraphicFramePr>
        <p:xfrm>
          <a:off x="602468" y="2576724"/>
          <a:ext cx="7939064" cy="2390868"/>
        </p:xfrm>
        <a:graphic>
          <a:graphicData uri="http://schemas.openxmlformats.org/drawingml/2006/table">
            <a:tbl>
              <a:tblPr firstRow="1" bandRow="1">
                <a:tableStyleId>{5940675A-B579-460E-94D1-54222C63F5DA}</a:tableStyleId>
              </a:tblPr>
              <a:tblGrid>
                <a:gridCol w="1984766">
                  <a:extLst>
                    <a:ext uri="{9D8B030D-6E8A-4147-A177-3AD203B41FA5}">
                      <a16:colId xmlns:a16="http://schemas.microsoft.com/office/drawing/2014/main" val="20000"/>
                    </a:ext>
                  </a:extLst>
                </a:gridCol>
                <a:gridCol w="1984766">
                  <a:extLst>
                    <a:ext uri="{9D8B030D-6E8A-4147-A177-3AD203B41FA5}">
                      <a16:colId xmlns:a16="http://schemas.microsoft.com/office/drawing/2014/main" val="20001"/>
                    </a:ext>
                  </a:extLst>
                </a:gridCol>
                <a:gridCol w="1984766">
                  <a:extLst>
                    <a:ext uri="{9D8B030D-6E8A-4147-A177-3AD203B41FA5}">
                      <a16:colId xmlns:a16="http://schemas.microsoft.com/office/drawing/2014/main" val="20002"/>
                    </a:ext>
                  </a:extLst>
                </a:gridCol>
                <a:gridCol w="1984766">
                  <a:extLst>
                    <a:ext uri="{9D8B030D-6E8A-4147-A177-3AD203B41FA5}">
                      <a16:colId xmlns:a16="http://schemas.microsoft.com/office/drawing/2014/main" val="20003"/>
                    </a:ext>
                  </a:extLst>
                </a:gridCol>
              </a:tblGrid>
              <a:tr h="451516">
                <a:tc>
                  <a:txBody>
                    <a:bodyPr/>
                    <a:lstStyle/>
                    <a:p>
                      <a:endParaRPr lang="en-US" sz="1400" dirty="0">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Approaches Grade Level </a:t>
                      </a:r>
                      <a:endParaRPr lang="en-US" sz="1400" dirty="0">
                        <a:solidFill>
                          <a:schemeClr val="bg1"/>
                        </a:solidFill>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Meets Grade Level </a:t>
                      </a:r>
                      <a:endParaRPr lang="en-US" sz="1400" dirty="0">
                        <a:solidFill>
                          <a:schemeClr val="bg1"/>
                        </a:solidFill>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Masters Grade Level </a:t>
                      </a:r>
                      <a:endParaRPr lang="en-US" sz="1400" dirty="0">
                        <a:solidFill>
                          <a:schemeClr val="bg1"/>
                        </a:solidFill>
                        <a:latin typeface="Crimson Regular"/>
                        <a:cs typeface="Cambria"/>
                      </a:endParaRPr>
                    </a:p>
                  </a:txBody>
                  <a:tcPr>
                    <a:solidFill>
                      <a:srgbClr val="C8102E"/>
                    </a:solidFill>
                  </a:tcPr>
                </a:tc>
                <a:extLst>
                  <a:ext uri="{0D108BD9-81ED-4DB2-BD59-A6C34878D82A}">
                    <a16:rowId xmlns:a16="http://schemas.microsoft.com/office/drawing/2014/main" val="10000"/>
                  </a:ext>
                </a:extLst>
              </a:tr>
              <a:tr h="451516">
                <a:tc>
                  <a:txBody>
                    <a:bodyPr/>
                    <a:lstStyle/>
                    <a:p>
                      <a:r>
                        <a:rPr lang="en-US" sz="1400" dirty="0">
                          <a:latin typeface="Crimson Regular"/>
                        </a:rPr>
                        <a:t>Gifted &amp; Talented</a:t>
                      </a:r>
                      <a:endParaRPr lang="en-US" sz="1400" dirty="0">
                        <a:latin typeface="Crimson Regular"/>
                        <a:cs typeface="Cambria"/>
                      </a:endParaRPr>
                    </a:p>
                  </a:txBody>
                  <a:tcPr/>
                </a:tc>
                <a:tc>
                  <a:txBody>
                    <a:bodyPr/>
                    <a:lstStyle/>
                    <a:p>
                      <a:pPr algn="ctr"/>
                      <a:r>
                        <a:rPr lang="en-US" sz="1400" b="1" dirty="0">
                          <a:solidFill>
                            <a:schemeClr val="bg1"/>
                          </a:solidFill>
                          <a:highlight>
                            <a:srgbClr val="C8102E"/>
                          </a:highlight>
                          <a:latin typeface="Crimson Regular"/>
                          <a:cs typeface="Cambria"/>
                        </a:rPr>
                        <a:t>0.0%</a:t>
                      </a:r>
                    </a:p>
                  </a:txBody>
                  <a:tcPr anchor="ctr"/>
                </a:tc>
                <a:tc>
                  <a:txBody>
                    <a:bodyPr/>
                    <a:lstStyle/>
                    <a:p>
                      <a:pPr algn="ctr"/>
                      <a:r>
                        <a:rPr lang="en-US" sz="1400" dirty="0">
                          <a:latin typeface="Crimson Regular"/>
                        </a:rPr>
                        <a:t>28.5%</a:t>
                      </a:r>
                      <a:endParaRPr lang="en-US" sz="1400" dirty="0">
                        <a:latin typeface="Crimson Regular"/>
                        <a:cs typeface="Cambria"/>
                      </a:endParaRPr>
                    </a:p>
                  </a:txBody>
                  <a:tcPr anchor="ctr"/>
                </a:tc>
                <a:tc>
                  <a:txBody>
                    <a:bodyPr/>
                    <a:lstStyle/>
                    <a:p>
                      <a:pPr algn="ctr"/>
                      <a:r>
                        <a:rPr lang="en-US" sz="1400" dirty="0">
                          <a:latin typeface="Crimson Regular"/>
                        </a:rPr>
                        <a:t>71.4%</a:t>
                      </a:r>
                      <a:endParaRPr lang="en-US" sz="1400" dirty="0">
                        <a:latin typeface="Crimson Regular"/>
                        <a:cs typeface="Cambria"/>
                      </a:endParaRPr>
                    </a:p>
                  </a:txBody>
                  <a:tcPr anchor="ctr"/>
                </a:tc>
                <a:extLst>
                  <a:ext uri="{0D108BD9-81ED-4DB2-BD59-A6C34878D82A}">
                    <a16:rowId xmlns:a16="http://schemas.microsoft.com/office/drawing/2014/main" val="10001"/>
                  </a:ext>
                </a:extLst>
              </a:tr>
              <a:tr h="451516">
                <a:tc>
                  <a:txBody>
                    <a:bodyPr/>
                    <a:lstStyle/>
                    <a:p>
                      <a:r>
                        <a:rPr lang="en-US" sz="1400" dirty="0">
                          <a:latin typeface="Crimson Regular"/>
                        </a:rPr>
                        <a:t>Special Education</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52.0%</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48.0%</a:t>
                      </a:r>
                      <a:endParaRPr lang="en-US" sz="1400" dirty="0">
                        <a:latin typeface="Crimson Regular"/>
                        <a:cs typeface="Cambria"/>
                      </a:endParaRPr>
                    </a:p>
                  </a:txBody>
                  <a:tcPr anchor="ctr">
                    <a:solidFill>
                      <a:srgbClr val="FFF9D9"/>
                    </a:solidFill>
                  </a:tcPr>
                </a:tc>
                <a:tc>
                  <a:txBody>
                    <a:bodyPr/>
                    <a:lstStyle/>
                    <a:p>
                      <a:pPr algn="ctr"/>
                      <a:r>
                        <a:rPr lang="en-US" sz="1400" b="1" dirty="0">
                          <a:solidFill>
                            <a:schemeClr val="bg1"/>
                          </a:solidFill>
                          <a:highlight>
                            <a:srgbClr val="C8102E"/>
                          </a:highlight>
                          <a:latin typeface="Crimson Regular"/>
                        </a:rPr>
                        <a:t>0.0%</a:t>
                      </a:r>
                      <a:endParaRPr lang="en-US" sz="1400" b="1" dirty="0">
                        <a:solidFill>
                          <a:schemeClr val="bg1"/>
                        </a:solidFill>
                        <a:highlight>
                          <a:srgbClr val="C8102E"/>
                        </a:highlight>
                        <a:latin typeface="Crimson Regular"/>
                        <a:cs typeface="Cambria"/>
                      </a:endParaRPr>
                    </a:p>
                  </a:txBody>
                  <a:tcPr anchor="ctr">
                    <a:solidFill>
                      <a:srgbClr val="FFF9D9"/>
                    </a:solidFill>
                  </a:tcPr>
                </a:tc>
                <a:extLst>
                  <a:ext uri="{0D108BD9-81ED-4DB2-BD59-A6C34878D82A}">
                    <a16:rowId xmlns:a16="http://schemas.microsoft.com/office/drawing/2014/main" val="10002"/>
                  </a:ext>
                </a:extLst>
              </a:tr>
              <a:tr h="451516">
                <a:tc>
                  <a:txBody>
                    <a:bodyPr/>
                    <a:lstStyle/>
                    <a:p>
                      <a:r>
                        <a:rPr lang="en-US" sz="1400" dirty="0">
                          <a:latin typeface="Crimson Regular"/>
                        </a:rPr>
                        <a:t>Economically Disadvantaged</a:t>
                      </a:r>
                      <a:endParaRPr lang="en-US" sz="1400" dirty="0">
                        <a:latin typeface="Crimson Regular"/>
                        <a:cs typeface="Cambria"/>
                      </a:endParaRPr>
                    </a:p>
                  </a:txBody>
                  <a:tcPr/>
                </a:tc>
                <a:tc>
                  <a:txBody>
                    <a:bodyPr/>
                    <a:lstStyle/>
                    <a:p>
                      <a:pPr algn="ctr"/>
                      <a:r>
                        <a:rPr lang="en-US" sz="1400" dirty="0">
                          <a:latin typeface="Crimson Regular"/>
                        </a:rPr>
                        <a:t>26.1%</a:t>
                      </a:r>
                      <a:endParaRPr lang="en-US" sz="1400" dirty="0">
                        <a:latin typeface="Crimson Regular"/>
                        <a:cs typeface="Cambria"/>
                      </a:endParaRPr>
                    </a:p>
                  </a:txBody>
                  <a:tcPr anchor="ctr"/>
                </a:tc>
                <a:tc>
                  <a:txBody>
                    <a:bodyPr/>
                    <a:lstStyle/>
                    <a:p>
                      <a:pPr algn="ctr"/>
                      <a:r>
                        <a:rPr lang="en-US" sz="1400" dirty="0">
                          <a:latin typeface="Crimson Regular"/>
                        </a:rPr>
                        <a:t>60.7%</a:t>
                      </a:r>
                      <a:endParaRPr lang="en-US" sz="1400" dirty="0">
                        <a:latin typeface="Crimson Regular"/>
                        <a:cs typeface="Cambria"/>
                      </a:endParaRPr>
                    </a:p>
                  </a:txBody>
                  <a:tcPr anchor="ctr"/>
                </a:tc>
                <a:tc>
                  <a:txBody>
                    <a:bodyPr/>
                    <a:lstStyle/>
                    <a:p>
                      <a:pPr algn="ctr"/>
                      <a:r>
                        <a:rPr lang="en-US" sz="1400" b="0" dirty="0">
                          <a:latin typeface="Crimson Regular"/>
                        </a:rPr>
                        <a:t>13.2%</a:t>
                      </a:r>
                      <a:endParaRPr lang="en-US" sz="1400" b="0" dirty="0">
                        <a:latin typeface="Crimson Regular"/>
                        <a:cs typeface="Cambria"/>
                      </a:endParaRPr>
                    </a:p>
                  </a:txBody>
                  <a:tcPr anchor="ctr"/>
                </a:tc>
                <a:extLst>
                  <a:ext uri="{0D108BD9-81ED-4DB2-BD59-A6C34878D82A}">
                    <a16:rowId xmlns:a16="http://schemas.microsoft.com/office/drawing/2014/main" val="10003"/>
                  </a:ext>
                </a:extLst>
              </a:tr>
              <a:tr h="413823">
                <a:tc>
                  <a:txBody>
                    <a:bodyPr/>
                    <a:lstStyle/>
                    <a:p>
                      <a:r>
                        <a:rPr lang="en-US" sz="1400" dirty="0">
                          <a:latin typeface="Crimson Regular"/>
                        </a:rPr>
                        <a:t>English</a:t>
                      </a:r>
                      <a:r>
                        <a:rPr lang="en-US" sz="1400" baseline="0" dirty="0">
                          <a:latin typeface="Crimson Regular"/>
                        </a:rPr>
                        <a:t> Language Learner</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58.9%</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38.8%</a:t>
                      </a:r>
                      <a:endParaRPr lang="en-US" sz="1400" dirty="0">
                        <a:latin typeface="Crimson Regular"/>
                        <a:cs typeface="Cambria"/>
                      </a:endParaRPr>
                    </a:p>
                  </a:txBody>
                  <a:tcPr anchor="ctr">
                    <a:solidFill>
                      <a:srgbClr val="FFF9D9"/>
                    </a:solidFill>
                  </a:tcPr>
                </a:tc>
                <a:tc>
                  <a:txBody>
                    <a:bodyPr/>
                    <a:lstStyle/>
                    <a:p>
                      <a:pPr algn="ctr"/>
                      <a:r>
                        <a:rPr lang="en-US" sz="1400" b="0" dirty="0">
                          <a:latin typeface="Crimson Regular"/>
                        </a:rPr>
                        <a:t>2%</a:t>
                      </a:r>
                      <a:endParaRPr lang="en-US" sz="1400" b="0" dirty="0">
                        <a:latin typeface="Crimson Regular"/>
                        <a:cs typeface="Cambria"/>
                      </a:endParaRPr>
                    </a:p>
                  </a:txBody>
                  <a:tcPr anchor="ctr">
                    <a:solidFill>
                      <a:srgbClr val="FFF9D9"/>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436EB4F6-059E-8FF9-755D-AFF8F035C39E}"/>
              </a:ext>
            </a:extLst>
          </p:cNvPr>
          <p:cNvSpPr txBox="1"/>
          <p:nvPr/>
        </p:nvSpPr>
        <p:spPr>
          <a:xfrm>
            <a:off x="602468" y="5146980"/>
            <a:ext cx="7939064" cy="369332"/>
          </a:xfrm>
          <a:prstGeom prst="rect">
            <a:avLst/>
          </a:prstGeom>
          <a:noFill/>
          <a:ln>
            <a:solidFill>
              <a:srgbClr val="C00000"/>
            </a:solidFill>
          </a:ln>
        </p:spPr>
        <p:txBody>
          <a:bodyPr wrap="square" rtlCol="0">
            <a:spAutoFit/>
          </a:bodyPr>
          <a:lstStyle/>
          <a:p>
            <a:pPr algn="ctr"/>
            <a:r>
              <a:rPr lang="en-US" sz="1800" dirty="0">
                <a:latin typeface="Crimson Regular"/>
                <a:cs typeface="Cambria"/>
              </a:rPr>
              <a:t>Based on guidelines, N=290, top &amp; bottom code adjustments by 2%.  </a:t>
            </a:r>
          </a:p>
        </p:txBody>
      </p:sp>
      <p:pic>
        <p:nvPicPr>
          <p:cNvPr id="5" name="Audio Recording Jan 17, 2023 at 12:24:17 PM">
            <a:hlinkClick r:id="" action="ppaction://media"/>
            <a:extLst>
              <a:ext uri="{FF2B5EF4-FFF2-40B4-BE49-F238E27FC236}">
                <a16:creationId xmlns:a16="http://schemas.microsoft.com/office/drawing/2014/main" id="{618C1EC7-B6A3-CB14-9998-757F0F0746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63666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516E-AFAC-E375-C805-FF37B059F95D}"/>
              </a:ext>
            </a:extLst>
          </p:cNvPr>
          <p:cNvSpPr>
            <a:spLocks noGrp="1"/>
          </p:cNvSpPr>
          <p:nvPr>
            <p:ph type="title"/>
          </p:nvPr>
        </p:nvSpPr>
        <p:spPr/>
        <p:txBody>
          <a:bodyPr/>
          <a:lstStyle/>
          <a:p>
            <a:r>
              <a:rPr lang="en-US" b="1" dirty="0"/>
              <a:t>Top and Bottom Coding </a:t>
            </a:r>
          </a:p>
        </p:txBody>
      </p:sp>
      <p:sp>
        <p:nvSpPr>
          <p:cNvPr id="3" name="Content Placeholder 2">
            <a:extLst>
              <a:ext uri="{FF2B5EF4-FFF2-40B4-BE49-F238E27FC236}">
                <a16:creationId xmlns:a16="http://schemas.microsoft.com/office/drawing/2014/main" id="{D1A86CC3-B87A-5FA9-0319-BC4094D86F53}"/>
              </a:ext>
            </a:extLst>
          </p:cNvPr>
          <p:cNvSpPr>
            <a:spLocks noGrp="1"/>
          </p:cNvSpPr>
          <p:nvPr>
            <p:ph idx="1"/>
          </p:nvPr>
        </p:nvSpPr>
        <p:spPr/>
        <p:txBody>
          <a:bodyPr>
            <a:normAutofit/>
          </a:bodyPr>
          <a:lstStyle/>
          <a:p>
            <a:pPr marL="0" indent="0" algn="ctr">
              <a:lnSpc>
                <a:spcPct val="100000"/>
              </a:lnSpc>
              <a:spcBef>
                <a:spcPts val="0"/>
              </a:spcBef>
              <a:buNone/>
            </a:pPr>
            <a:r>
              <a:rPr lang="en-US" sz="2400" dirty="0">
                <a:latin typeface="Crimson Regular"/>
              </a:rPr>
              <a:t>Appleseed Elementary School, STAAR Reading </a:t>
            </a:r>
          </a:p>
          <a:p>
            <a:pPr marL="0" indent="0" algn="ctr">
              <a:lnSpc>
                <a:spcPct val="100000"/>
              </a:lnSpc>
              <a:spcBef>
                <a:spcPts val="0"/>
              </a:spcBef>
              <a:buNone/>
            </a:pPr>
            <a:r>
              <a:rPr lang="en-US" sz="2400" dirty="0">
                <a:latin typeface="Crimson Regular"/>
              </a:rPr>
              <a:t>by Performance Standards, 2019, Grade 5</a:t>
            </a:r>
          </a:p>
          <a:p>
            <a:pPr marL="0" indent="0">
              <a:buNone/>
            </a:pPr>
            <a:endParaRPr lang="en-US" sz="2400" dirty="0"/>
          </a:p>
        </p:txBody>
      </p:sp>
      <p:sp>
        <p:nvSpPr>
          <p:cNvPr id="7" name="Slide Number Placeholder 6">
            <a:extLst>
              <a:ext uri="{FF2B5EF4-FFF2-40B4-BE49-F238E27FC236}">
                <a16:creationId xmlns:a16="http://schemas.microsoft.com/office/drawing/2014/main" id="{DDA4589D-BE5D-C117-90FF-E8BF4D2E3E06}"/>
              </a:ext>
            </a:extLst>
          </p:cNvPr>
          <p:cNvSpPr>
            <a:spLocks noGrp="1"/>
          </p:cNvSpPr>
          <p:nvPr>
            <p:ph type="sldNum" sz="quarter" idx="12"/>
          </p:nvPr>
        </p:nvSpPr>
        <p:spPr/>
        <p:txBody>
          <a:bodyPr/>
          <a:lstStyle/>
          <a:p>
            <a:fld id="{6CC22368-AD52-4632-A277-3AA670B9C2D7}" type="slidenum">
              <a:rPr lang="en-US" smtClean="0"/>
              <a:t>28</a:t>
            </a:fld>
            <a:endParaRPr lang="en-US"/>
          </a:p>
        </p:txBody>
      </p:sp>
      <p:graphicFrame>
        <p:nvGraphicFramePr>
          <p:cNvPr id="4" name="Table 3">
            <a:extLst>
              <a:ext uri="{FF2B5EF4-FFF2-40B4-BE49-F238E27FC236}">
                <a16:creationId xmlns:a16="http://schemas.microsoft.com/office/drawing/2014/main" id="{CBF8CE7A-703A-8548-A0FC-13326013A394}"/>
              </a:ext>
            </a:extLst>
          </p:cNvPr>
          <p:cNvGraphicFramePr>
            <a:graphicFrameLocks noGrp="1"/>
          </p:cNvGraphicFramePr>
          <p:nvPr>
            <p:extLst>
              <p:ext uri="{D42A27DB-BD31-4B8C-83A1-F6EECF244321}">
                <p14:modId xmlns:p14="http://schemas.microsoft.com/office/powerpoint/2010/main" val="4225049929"/>
              </p:ext>
            </p:extLst>
          </p:nvPr>
        </p:nvGraphicFramePr>
        <p:xfrm>
          <a:off x="618430" y="2353405"/>
          <a:ext cx="7920020" cy="2312832"/>
        </p:xfrm>
        <a:graphic>
          <a:graphicData uri="http://schemas.openxmlformats.org/drawingml/2006/table">
            <a:tbl>
              <a:tblPr firstRow="1" bandRow="1">
                <a:tableStyleId>{5940675A-B579-460E-94D1-54222C63F5DA}</a:tableStyleId>
              </a:tblPr>
              <a:tblGrid>
                <a:gridCol w="1980005">
                  <a:extLst>
                    <a:ext uri="{9D8B030D-6E8A-4147-A177-3AD203B41FA5}">
                      <a16:colId xmlns:a16="http://schemas.microsoft.com/office/drawing/2014/main" val="20000"/>
                    </a:ext>
                  </a:extLst>
                </a:gridCol>
                <a:gridCol w="1980005">
                  <a:extLst>
                    <a:ext uri="{9D8B030D-6E8A-4147-A177-3AD203B41FA5}">
                      <a16:colId xmlns:a16="http://schemas.microsoft.com/office/drawing/2014/main" val="20001"/>
                    </a:ext>
                  </a:extLst>
                </a:gridCol>
                <a:gridCol w="1980005">
                  <a:extLst>
                    <a:ext uri="{9D8B030D-6E8A-4147-A177-3AD203B41FA5}">
                      <a16:colId xmlns:a16="http://schemas.microsoft.com/office/drawing/2014/main" val="20002"/>
                    </a:ext>
                  </a:extLst>
                </a:gridCol>
                <a:gridCol w="1980005">
                  <a:extLst>
                    <a:ext uri="{9D8B030D-6E8A-4147-A177-3AD203B41FA5}">
                      <a16:colId xmlns:a16="http://schemas.microsoft.com/office/drawing/2014/main" val="20003"/>
                    </a:ext>
                  </a:extLst>
                </a:gridCol>
              </a:tblGrid>
              <a:tr h="444686">
                <a:tc>
                  <a:txBody>
                    <a:bodyPr/>
                    <a:lstStyle/>
                    <a:p>
                      <a:endParaRPr lang="en-US" sz="1400" dirty="0">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Approaches Grade Level </a:t>
                      </a:r>
                      <a:endParaRPr lang="en-US" sz="1400" dirty="0">
                        <a:solidFill>
                          <a:schemeClr val="bg1"/>
                        </a:solidFill>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Meets Grade Level </a:t>
                      </a:r>
                      <a:endParaRPr lang="en-US" sz="1400" dirty="0">
                        <a:solidFill>
                          <a:schemeClr val="bg1"/>
                        </a:solidFill>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Masters Grade Level </a:t>
                      </a:r>
                      <a:endParaRPr lang="en-US" sz="1400" dirty="0">
                        <a:solidFill>
                          <a:schemeClr val="bg1"/>
                        </a:solidFill>
                        <a:latin typeface="Crimson Regular"/>
                        <a:cs typeface="Cambria"/>
                      </a:endParaRPr>
                    </a:p>
                  </a:txBody>
                  <a:tcPr>
                    <a:solidFill>
                      <a:srgbClr val="C8102E"/>
                    </a:solidFill>
                  </a:tcPr>
                </a:tc>
                <a:extLst>
                  <a:ext uri="{0D108BD9-81ED-4DB2-BD59-A6C34878D82A}">
                    <a16:rowId xmlns:a16="http://schemas.microsoft.com/office/drawing/2014/main" val="10000"/>
                  </a:ext>
                </a:extLst>
              </a:tr>
              <a:tr h="415913">
                <a:tc>
                  <a:txBody>
                    <a:bodyPr/>
                    <a:lstStyle/>
                    <a:p>
                      <a:r>
                        <a:rPr lang="en-US" sz="1400" dirty="0">
                          <a:latin typeface="Crimson Regular"/>
                        </a:rPr>
                        <a:t>Gifted &amp; Talented</a:t>
                      </a:r>
                      <a:endParaRPr lang="en-US" sz="1400" dirty="0">
                        <a:latin typeface="Crimson Regular"/>
                        <a:cs typeface="Cambria"/>
                      </a:endParaRPr>
                    </a:p>
                  </a:txBody>
                  <a:tcPr/>
                </a:tc>
                <a:tc>
                  <a:txBody>
                    <a:bodyPr/>
                    <a:lstStyle/>
                    <a:p>
                      <a:pPr algn="ctr"/>
                      <a:r>
                        <a:rPr lang="en-US" sz="1400" b="1" dirty="0">
                          <a:solidFill>
                            <a:schemeClr val="bg1"/>
                          </a:solidFill>
                          <a:highlight>
                            <a:srgbClr val="C8102E"/>
                          </a:highlight>
                          <a:latin typeface="Crimson Regular"/>
                        </a:rPr>
                        <a:t>≤ 2%</a:t>
                      </a:r>
                      <a:endParaRPr lang="en-US" sz="1400" b="1" dirty="0">
                        <a:solidFill>
                          <a:schemeClr val="bg1"/>
                        </a:solidFill>
                        <a:highlight>
                          <a:srgbClr val="C8102E"/>
                        </a:highlight>
                        <a:latin typeface="Crimson Regular"/>
                        <a:cs typeface="Cambria"/>
                      </a:endParaRPr>
                    </a:p>
                  </a:txBody>
                  <a:tcPr anchor="ctr"/>
                </a:tc>
                <a:tc>
                  <a:txBody>
                    <a:bodyPr/>
                    <a:lstStyle/>
                    <a:p>
                      <a:pPr algn="ctr"/>
                      <a:r>
                        <a:rPr lang="en-US" sz="1400" dirty="0">
                          <a:latin typeface="Crimson Regular"/>
                        </a:rPr>
                        <a:t>29%</a:t>
                      </a:r>
                      <a:endParaRPr lang="en-US" sz="1400" dirty="0">
                        <a:latin typeface="Crimson Regular"/>
                        <a:cs typeface="Cambria"/>
                      </a:endParaRPr>
                    </a:p>
                  </a:txBody>
                  <a:tcPr anchor="ctr"/>
                </a:tc>
                <a:tc>
                  <a:txBody>
                    <a:bodyPr/>
                    <a:lstStyle/>
                    <a:p>
                      <a:pPr algn="ctr"/>
                      <a:r>
                        <a:rPr lang="en-US" sz="1400" dirty="0">
                          <a:latin typeface="Crimson Regular"/>
                        </a:rPr>
                        <a:t>71%</a:t>
                      </a:r>
                      <a:endParaRPr lang="en-US" sz="1400" dirty="0">
                        <a:latin typeface="Crimson Regular"/>
                        <a:cs typeface="Cambria"/>
                      </a:endParaRPr>
                    </a:p>
                  </a:txBody>
                  <a:tcPr anchor="ctr"/>
                </a:tc>
                <a:extLst>
                  <a:ext uri="{0D108BD9-81ED-4DB2-BD59-A6C34878D82A}">
                    <a16:rowId xmlns:a16="http://schemas.microsoft.com/office/drawing/2014/main" val="10001"/>
                  </a:ext>
                </a:extLst>
              </a:tr>
              <a:tr h="415913">
                <a:tc>
                  <a:txBody>
                    <a:bodyPr/>
                    <a:lstStyle/>
                    <a:p>
                      <a:r>
                        <a:rPr lang="en-US" sz="1400" dirty="0">
                          <a:latin typeface="Crimson Regular"/>
                        </a:rPr>
                        <a:t>Special Education</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52%</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48%</a:t>
                      </a:r>
                      <a:endParaRPr lang="en-US" sz="1400" dirty="0">
                        <a:latin typeface="Crimson Regular"/>
                        <a:cs typeface="Cambria"/>
                      </a:endParaRPr>
                    </a:p>
                  </a:txBody>
                  <a:tcPr anchor="ctr">
                    <a:solidFill>
                      <a:srgbClr val="FFF9D9"/>
                    </a:solidFill>
                  </a:tcPr>
                </a:tc>
                <a:tc>
                  <a:txBody>
                    <a:bodyPr/>
                    <a:lstStyle/>
                    <a:p>
                      <a:pPr algn="ctr"/>
                      <a:r>
                        <a:rPr lang="en-US" sz="1400" b="1" dirty="0">
                          <a:solidFill>
                            <a:schemeClr val="bg1"/>
                          </a:solidFill>
                          <a:highlight>
                            <a:srgbClr val="C8102E"/>
                          </a:highlight>
                          <a:latin typeface="Crimson Regular"/>
                        </a:rPr>
                        <a:t>≤ 2%</a:t>
                      </a:r>
                      <a:endParaRPr lang="en-US" sz="1400" b="1" dirty="0">
                        <a:solidFill>
                          <a:schemeClr val="bg1"/>
                        </a:solidFill>
                        <a:highlight>
                          <a:srgbClr val="C8102E"/>
                        </a:highlight>
                        <a:latin typeface="Crimson Regular"/>
                        <a:cs typeface="Cambria"/>
                      </a:endParaRPr>
                    </a:p>
                  </a:txBody>
                  <a:tcPr anchor="ctr">
                    <a:solidFill>
                      <a:srgbClr val="FFF9D9"/>
                    </a:solidFill>
                  </a:tcPr>
                </a:tc>
                <a:extLst>
                  <a:ext uri="{0D108BD9-81ED-4DB2-BD59-A6C34878D82A}">
                    <a16:rowId xmlns:a16="http://schemas.microsoft.com/office/drawing/2014/main" val="10002"/>
                  </a:ext>
                </a:extLst>
              </a:tr>
              <a:tr h="444686">
                <a:tc>
                  <a:txBody>
                    <a:bodyPr/>
                    <a:lstStyle/>
                    <a:p>
                      <a:r>
                        <a:rPr lang="en-US" sz="1400" dirty="0">
                          <a:latin typeface="Crimson Regular"/>
                        </a:rPr>
                        <a:t>Economically Disadvantaged</a:t>
                      </a:r>
                      <a:endParaRPr lang="en-US" sz="1400" dirty="0">
                        <a:latin typeface="Crimson Regular"/>
                        <a:cs typeface="Cambria"/>
                      </a:endParaRPr>
                    </a:p>
                  </a:txBody>
                  <a:tcPr/>
                </a:tc>
                <a:tc>
                  <a:txBody>
                    <a:bodyPr/>
                    <a:lstStyle/>
                    <a:p>
                      <a:pPr algn="ctr"/>
                      <a:r>
                        <a:rPr lang="en-US" sz="1400" dirty="0">
                          <a:latin typeface="Crimson Regular"/>
                        </a:rPr>
                        <a:t>26%</a:t>
                      </a:r>
                      <a:endParaRPr lang="en-US" sz="1400" dirty="0">
                        <a:latin typeface="Crimson Regular"/>
                        <a:cs typeface="Cambria"/>
                      </a:endParaRPr>
                    </a:p>
                  </a:txBody>
                  <a:tcPr anchor="ctr"/>
                </a:tc>
                <a:tc>
                  <a:txBody>
                    <a:bodyPr/>
                    <a:lstStyle/>
                    <a:p>
                      <a:pPr algn="ctr"/>
                      <a:r>
                        <a:rPr lang="en-US" sz="1400" dirty="0">
                          <a:latin typeface="Crimson Regular"/>
                        </a:rPr>
                        <a:t>61%</a:t>
                      </a:r>
                      <a:endParaRPr lang="en-US" sz="1400" dirty="0">
                        <a:latin typeface="Crimson Regular"/>
                        <a:cs typeface="Cambria"/>
                      </a:endParaRPr>
                    </a:p>
                  </a:txBody>
                  <a:tcPr anchor="ctr"/>
                </a:tc>
                <a:tc>
                  <a:txBody>
                    <a:bodyPr/>
                    <a:lstStyle/>
                    <a:p>
                      <a:pPr algn="ctr"/>
                      <a:r>
                        <a:rPr lang="en-US" sz="1400" b="0" dirty="0">
                          <a:latin typeface="Crimson Regular"/>
                        </a:rPr>
                        <a:t>13%</a:t>
                      </a:r>
                      <a:endParaRPr lang="en-US" sz="1400" b="0" dirty="0">
                        <a:latin typeface="Crimson Regular"/>
                        <a:cs typeface="Cambria"/>
                      </a:endParaRPr>
                    </a:p>
                  </a:txBody>
                  <a:tcPr anchor="ctr"/>
                </a:tc>
                <a:extLst>
                  <a:ext uri="{0D108BD9-81ED-4DB2-BD59-A6C34878D82A}">
                    <a16:rowId xmlns:a16="http://schemas.microsoft.com/office/drawing/2014/main" val="10003"/>
                  </a:ext>
                </a:extLst>
              </a:tr>
              <a:tr h="381192">
                <a:tc>
                  <a:txBody>
                    <a:bodyPr/>
                    <a:lstStyle/>
                    <a:p>
                      <a:r>
                        <a:rPr lang="en-US" sz="1400" dirty="0">
                          <a:latin typeface="Crimson Regular"/>
                        </a:rPr>
                        <a:t>English</a:t>
                      </a:r>
                      <a:r>
                        <a:rPr lang="en-US" sz="1400" baseline="0" dirty="0">
                          <a:latin typeface="Crimson Regular"/>
                        </a:rPr>
                        <a:t> Language Learner</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59%</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39%</a:t>
                      </a:r>
                      <a:endParaRPr lang="en-US" sz="1400" dirty="0">
                        <a:latin typeface="Crimson Regular"/>
                        <a:cs typeface="Cambria"/>
                      </a:endParaRPr>
                    </a:p>
                  </a:txBody>
                  <a:tcPr anchor="ctr">
                    <a:solidFill>
                      <a:srgbClr val="FFF9D9"/>
                    </a:solidFill>
                  </a:tcPr>
                </a:tc>
                <a:tc>
                  <a:txBody>
                    <a:bodyPr/>
                    <a:lstStyle/>
                    <a:p>
                      <a:pPr algn="ctr"/>
                      <a:fld id="{0885D409-E55C-B44C-A89E-BC673B67DE10}" type="slidenum">
                        <a:rPr lang="en-US" sz="1400" b="0" smtClean="0">
                          <a:latin typeface="Crimson Regular"/>
                        </a:rPr>
                        <a:t>28</a:t>
                      </a:fld>
                      <a:endParaRPr lang="en-US" sz="1400" b="0" dirty="0">
                        <a:latin typeface="Crimson Regular"/>
                        <a:cs typeface="Cambria"/>
                      </a:endParaRPr>
                    </a:p>
                  </a:txBody>
                  <a:tcPr anchor="ctr">
                    <a:solidFill>
                      <a:srgbClr val="FFF9D9"/>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8D232C2F-62FC-E81C-3CD5-6E3BB8A261EC}"/>
              </a:ext>
            </a:extLst>
          </p:cNvPr>
          <p:cNvSpPr txBox="1"/>
          <p:nvPr/>
        </p:nvSpPr>
        <p:spPr>
          <a:xfrm>
            <a:off x="618430" y="4676573"/>
            <a:ext cx="7920020" cy="1261884"/>
          </a:xfrm>
          <a:prstGeom prst="rect">
            <a:avLst/>
          </a:prstGeom>
          <a:noFill/>
          <a:ln>
            <a:solidFill>
              <a:srgbClr val="C00000"/>
            </a:solidFill>
          </a:ln>
        </p:spPr>
        <p:txBody>
          <a:bodyPr wrap="square" rtlCol="0">
            <a:spAutoFit/>
          </a:bodyPr>
          <a:lstStyle/>
          <a:p>
            <a:r>
              <a:rPr lang="en-US" sz="1600" dirty="0">
                <a:latin typeface="Crimson Regular"/>
                <a:cs typeface="Cambria"/>
              </a:rPr>
              <a:t>Observe the change in coding – 0% entries are changed to ≤ 2%</a:t>
            </a:r>
          </a:p>
          <a:p>
            <a:endParaRPr lang="en-US" sz="900" i="1" dirty="0">
              <a:latin typeface="Crimson Regular"/>
              <a:cs typeface="Cambria"/>
            </a:endParaRPr>
          </a:p>
          <a:p>
            <a:r>
              <a:rPr lang="en-US" sz="1600" i="1" dirty="0">
                <a:latin typeface="Crimson Regular"/>
                <a:cs typeface="Cambria"/>
              </a:rPr>
              <a:t>Note: There are remaining FERPA compliance issues with this exemplar table. Researchers would need to consider the collapsing of categories to mitigate issues with the unmaking of bottom-coded information.  </a:t>
            </a:r>
          </a:p>
        </p:txBody>
      </p:sp>
      <p:pic>
        <p:nvPicPr>
          <p:cNvPr id="6" name="Audio Recording Jan 17, 2023 at 12:29:37 PM">
            <a:hlinkClick r:id="" action="ppaction://media"/>
            <a:extLst>
              <a:ext uri="{FF2B5EF4-FFF2-40B4-BE49-F238E27FC236}">
                <a16:creationId xmlns:a16="http://schemas.microsoft.com/office/drawing/2014/main" id="{FA45A1A9-6A15-5088-6975-D8BD540DC4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9862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9EE1-A746-4F2E-4B07-1411A17F6E92}"/>
              </a:ext>
            </a:extLst>
          </p:cNvPr>
          <p:cNvSpPr>
            <a:spLocks noGrp="1"/>
          </p:cNvSpPr>
          <p:nvPr>
            <p:ph type="title"/>
          </p:nvPr>
        </p:nvSpPr>
        <p:spPr/>
        <p:txBody>
          <a:bodyPr/>
          <a:lstStyle/>
          <a:p>
            <a:r>
              <a:rPr lang="en-US" b="1" dirty="0"/>
              <a:t>Secondary Publications </a:t>
            </a:r>
          </a:p>
        </p:txBody>
      </p:sp>
      <p:sp>
        <p:nvSpPr>
          <p:cNvPr id="3" name="Content Placeholder 2">
            <a:extLst>
              <a:ext uri="{FF2B5EF4-FFF2-40B4-BE49-F238E27FC236}">
                <a16:creationId xmlns:a16="http://schemas.microsoft.com/office/drawing/2014/main" id="{1A12F16D-EB33-ECE1-69BA-7CB6C1E344A4}"/>
              </a:ext>
            </a:extLst>
          </p:cNvPr>
          <p:cNvSpPr>
            <a:spLocks noGrp="1"/>
          </p:cNvSpPr>
          <p:nvPr>
            <p:ph idx="1"/>
          </p:nvPr>
        </p:nvSpPr>
        <p:spPr>
          <a:xfrm>
            <a:off x="260798" y="1519707"/>
            <a:ext cx="8635284" cy="850006"/>
          </a:xfrm>
        </p:spPr>
        <p:txBody>
          <a:bodyPr>
            <a:normAutofit/>
          </a:bodyPr>
          <a:lstStyle/>
          <a:p>
            <a:pPr marL="0" indent="0" algn="ctr">
              <a:spcBef>
                <a:spcPts val="0"/>
              </a:spcBef>
              <a:buNone/>
            </a:pPr>
            <a:r>
              <a:rPr lang="en-US" sz="2400" dirty="0">
                <a:latin typeface="Crimson Regular"/>
              </a:rPr>
              <a:t>Appleseed Elementary School, STAAR Reading </a:t>
            </a:r>
          </a:p>
          <a:p>
            <a:pPr marL="0" indent="0" algn="ctr">
              <a:spcBef>
                <a:spcPts val="0"/>
              </a:spcBef>
              <a:buNone/>
            </a:pPr>
            <a:r>
              <a:rPr lang="en-US" sz="2400" dirty="0">
                <a:latin typeface="Crimson Regular"/>
              </a:rPr>
              <a:t>by Performance Standards, 2019, Grade 5</a:t>
            </a:r>
          </a:p>
          <a:p>
            <a:endParaRPr lang="en-US" dirty="0"/>
          </a:p>
        </p:txBody>
      </p:sp>
      <p:graphicFrame>
        <p:nvGraphicFramePr>
          <p:cNvPr id="4" name="Table 3">
            <a:extLst>
              <a:ext uri="{FF2B5EF4-FFF2-40B4-BE49-F238E27FC236}">
                <a16:creationId xmlns:a16="http://schemas.microsoft.com/office/drawing/2014/main" id="{E7F5C6DE-F41E-AD8E-FC89-99DD2F049655}"/>
              </a:ext>
            </a:extLst>
          </p:cNvPr>
          <p:cNvGraphicFramePr>
            <a:graphicFrameLocks noGrp="1"/>
          </p:cNvGraphicFramePr>
          <p:nvPr>
            <p:extLst>
              <p:ext uri="{D42A27DB-BD31-4B8C-83A1-F6EECF244321}">
                <p14:modId xmlns:p14="http://schemas.microsoft.com/office/powerpoint/2010/main" val="1141259121"/>
              </p:ext>
            </p:extLst>
          </p:nvPr>
        </p:nvGraphicFramePr>
        <p:xfrm>
          <a:off x="910422" y="2369713"/>
          <a:ext cx="7604928" cy="2242541"/>
        </p:xfrm>
        <a:graphic>
          <a:graphicData uri="http://schemas.openxmlformats.org/drawingml/2006/table">
            <a:tbl>
              <a:tblPr firstRow="1" bandRow="1">
                <a:tableStyleId>{5940675A-B579-460E-94D1-54222C63F5DA}</a:tableStyleId>
              </a:tblPr>
              <a:tblGrid>
                <a:gridCol w="1901232">
                  <a:extLst>
                    <a:ext uri="{9D8B030D-6E8A-4147-A177-3AD203B41FA5}">
                      <a16:colId xmlns:a16="http://schemas.microsoft.com/office/drawing/2014/main" val="20000"/>
                    </a:ext>
                  </a:extLst>
                </a:gridCol>
                <a:gridCol w="1901232">
                  <a:extLst>
                    <a:ext uri="{9D8B030D-6E8A-4147-A177-3AD203B41FA5}">
                      <a16:colId xmlns:a16="http://schemas.microsoft.com/office/drawing/2014/main" val="20001"/>
                    </a:ext>
                  </a:extLst>
                </a:gridCol>
                <a:gridCol w="1901232">
                  <a:extLst>
                    <a:ext uri="{9D8B030D-6E8A-4147-A177-3AD203B41FA5}">
                      <a16:colId xmlns:a16="http://schemas.microsoft.com/office/drawing/2014/main" val="20002"/>
                    </a:ext>
                  </a:extLst>
                </a:gridCol>
                <a:gridCol w="1901232">
                  <a:extLst>
                    <a:ext uri="{9D8B030D-6E8A-4147-A177-3AD203B41FA5}">
                      <a16:colId xmlns:a16="http://schemas.microsoft.com/office/drawing/2014/main" val="20003"/>
                    </a:ext>
                  </a:extLst>
                </a:gridCol>
              </a:tblGrid>
              <a:tr h="452961">
                <a:tc>
                  <a:txBody>
                    <a:bodyPr/>
                    <a:lstStyle/>
                    <a:p>
                      <a:endParaRPr lang="en-US" sz="1400" dirty="0">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Approaches Grade Level </a:t>
                      </a:r>
                      <a:endParaRPr lang="en-US" sz="1400" dirty="0">
                        <a:solidFill>
                          <a:schemeClr val="bg1"/>
                        </a:solidFill>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Meets Grade Level </a:t>
                      </a:r>
                      <a:endParaRPr lang="en-US" sz="1400" dirty="0">
                        <a:solidFill>
                          <a:schemeClr val="bg1"/>
                        </a:solidFill>
                        <a:latin typeface="Crimson Regular"/>
                        <a:cs typeface="Cambria"/>
                      </a:endParaRPr>
                    </a:p>
                  </a:txBody>
                  <a:tcPr>
                    <a:solidFill>
                      <a:srgbClr val="C8102E"/>
                    </a:solidFill>
                  </a:tcPr>
                </a:tc>
                <a:tc>
                  <a:txBody>
                    <a:bodyPr/>
                    <a:lstStyle/>
                    <a:p>
                      <a:pPr algn="ctr"/>
                      <a:r>
                        <a:rPr lang="en-US" sz="1400" dirty="0">
                          <a:solidFill>
                            <a:schemeClr val="bg1"/>
                          </a:solidFill>
                          <a:latin typeface="Crimson Regular"/>
                        </a:rPr>
                        <a:t>Masters Grade Level </a:t>
                      </a:r>
                      <a:endParaRPr lang="en-US" sz="1400" dirty="0">
                        <a:solidFill>
                          <a:schemeClr val="bg1"/>
                        </a:solidFill>
                        <a:latin typeface="Crimson Regular"/>
                        <a:cs typeface="Cambria"/>
                      </a:endParaRPr>
                    </a:p>
                  </a:txBody>
                  <a:tcPr>
                    <a:solidFill>
                      <a:srgbClr val="C8102E"/>
                    </a:solidFill>
                  </a:tcPr>
                </a:tc>
                <a:extLst>
                  <a:ext uri="{0D108BD9-81ED-4DB2-BD59-A6C34878D82A}">
                    <a16:rowId xmlns:a16="http://schemas.microsoft.com/office/drawing/2014/main" val="10000"/>
                  </a:ext>
                </a:extLst>
              </a:tr>
              <a:tr h="376630">
                <a:tc>
                  <a:txBody>
                    <a:bodyPr/>
                    <a:lstStyle/>
                    <a:p>
                      <a:r>
                        <a:rPr lang="en-US" sz="1400" dirty="0">
                          <a:latin typeface="Crimson Regular"/>
                        </a:rPr>
                        <a:t>Gifted &amp; Talented</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≤2%</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29%</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71%</a:t>
                      </a:r>
                      <a:endParaRPr lang="en-US" sz="1400" dirty="0">
                        <a:latin typeface="Crimson Regular"/>
                        <a:cs typeface="Cambria"/>
                      </a:endParaRPr>
                    </a:p>
                  </a:txBody>
                  <a:tcPr anchor="ctr">
                    <a:solidFill>
                      <a:srgbClr val="FFF9D9"/>
                    </a:solidFill>
                  </a:tcPr>
                </a:tc>
                <a:extLst>
                  <a:ext uri="{0D108BD9-81ED-4DB2-BD59-A6C34878D82A}">
                    <a16:rowId xmlns:a16="http://schemas.microsoft.com/office/drawing/2014/main" val="10001"/>
                  </a:ext>
                </a:extLst>
              </a:tr>
              <a:tr h="376630">
                <a:tc>
                  <a:txBody>
                    <a:bodyPr/>
                    <a:lstStyle/>
                    <a:p>
                      <a:r>
                        <a:rPr lang="en-US" sz="1400" dirty="0">
                          <a:latin typeface="Crimson Regular"/>
                        </a:rPr>
                        <a:t>Special Education</a:t>
                      </a:r>
                      <a:endParaRPr lang="en-US" sz="1400" dirty="0">
                        <a:latin typeface="Crimson Regular"/>
                        <a:cs typeface="Cambria"/>
                      </a:endParaRPr>
                    </a:p>
                  </a:txBody>
                  <a:tcPr/>
                </a:tc>
                <a:tc>
                  <a:txBody>
                    <a:bodyPr/>
                    <a:lstStyle/>
                    <a:p>
                      <a:pPr algn="ctr"/>
                      <a:r>
                        <a:rPr lang="en-US" sz="1400" dirty="0">
                          <a:latin typeface="Crimson Regular"/>
                        </a:rPr>
                        <a:t>52%</a:t>
                      </a:r>
                      <a:endParaRPr lang="en-US" sz="1400" dirty="0">
                        <a:latin typeface="Crimson Regular"/>
                        <a:cs typeface="Cambria"/>
                      </a:endParaRPr>
                    </a:p>
                  </a:txBody>
                  <a:tcPr anchor="ctr"/>
                </a:tc>
                <a:tc>
                  <a:txBody>
                    <a:bodyPr/>
                    <a:lstStyle/>
                    <a:p>
                      <a:pPr algn="ctr"/>
                      <a:r>
                        <a:rPr lang="en-US" sz="1400" dirty="0">
                          <a:latin typeface="Crimson Regular"/>
                        </a:rPr>
                        <a:t>48%</a:t>
                      </a:r>
                      <a:endParaRPr lang="en-US" sz="1400" dirty="0">
                        <a:latin typeface="Crimson Regular"/>
                        <a:cs typeface="Cambria"/>
                      </a:endParaRPr>
                    </a:p>
                  </a:txBody>
                  <a:tcPr anchor="ctr"/>
                </a:tc>
                <a:tc>
                  <a:txBody>
                    <a:bodyPr/>
                    <a:lstStyle/>
                    <a:p>
                      <a:pPr algn="ctr"/>
                      <a:r>
                        <a:rPr lang="en-US" sz="1400" dirty="0">
                          <a:latin typeface="Crimson Regular"/>
                        </a:rPr>
                        <a:t>≤2%</a:t>
                      </a:r>
                      <a:endParaRPr lang="en-US" sz="1400" dirty="0">
                        <a:latin typeface="Crimson Regular"/>
                        <a:cs typeface="Cambria"/>
                      </a:endParaRPr>
                    </a:p>
                  </a:txBody>
                  <a:tcPr anchor="ctr"/>
                </a:tc>
                <a:extLst>
                  <a:ext uri="{0D108BD9-81ED-4DB2-BD59-A6C34878D82A}">
                    <a16:rowId xmlns:a16="http://schemas.microsoft.com/office/drawing/2014/main" val="10002"/>
                  </a:ext>
                </a:extLst>
              </a:tr>
              <a:tr h="452961">
                <a:tc>
                  <a:txBody>
                    <a:bodyPr/>
                    <a:lstStyle/>
                    <a:p>
                      <a:r>
                        <a:rPr lang="en-US" sz="1400" dirty="0">
                          <a:latin typeface="Crimson Regular"/>
                        </a:rPr>
                        <a:t>Economically Disadvantaged</a:t>
                      </a:r>
                      <a:endParaRPr lang="en-US" sz="1400" dirty="0">
                        <a:latin typeface="Crimson Regular"/>
                        <a:cs typeface="Cambria"/>
                      </a:endParaRPr>
                    </a:p>
                  </a:txBody>
                  <a:tcPr>
                    <a:solidFill>
                      <a:srgbClr val="FFF9D9"/>
                    </a:solidFill>
                  </a:tcPr>
                </a:tc>
                <a:tc>
                  <a:txBody>
                    <a:bodyPr/>
                    <a:lstStyle/>
                    <a:p>
                      <a:pPr algn="ctr"/>
                      <a:r>
                        <a:rPr lang="en-US" sz="1400" dirty="0">
                          <a:latin typeface="Crimson Regular"/>
                        </a:rPr>
                        <a:t>26%</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60%</a:t>
                      </a:r>
                      <a:endParaRPr lang="en-US" sz="1400" dirty="0">
                        <a:latin typeface="Crimson Regular"/>
                        <a:cs typeface="Cambria"/>
                      </a:endParaRPr>
                    </a:p>
                  </a:txBody>
                  <a:tcPr anchor="ctr">
                    <a:solidFill>
                      <a:srgbClr val="FFF9D9"/>
                    </a:solidFill>
                  </a:tcPr>
                </a:tc>
                <a:tc>
                  <a:txBody>
                    <a:bodyPr/>
                    <a:lstStyle/>
                    <a:p>
                      <a:pPr algn="ctr"/>
                      <a:r>
                        <a:rPr lang="en-US" sz="1400" b="0" dirty="0">
                          <a:latin typeface="Crimson Regular"/>
                        </a:rPr>
                        <a:t>13%</a:t>
                      </a:r>
                      <a:endParaRPr lang="en-US" sz="1400" b="0" dirty="0">
                        <a:latin typeface="Crimson Regular"/>
                        <a:cs typeface="Cambria"/>
                      </a:endParaRPr>
                    </a:p>
                  </a:txBody>
                  <a:tcPr anchor="ctr">
                    <a:solidFill>
                      <a:srgbClr val="FFF9D9"/>
                    </a:solidFill>
                  </a:tcPr>
                </a:tc>
                <a:extLst>
                  <a:ext uri="{0D108BD9-81ED-4DB2-BD59-A6C34878D82A}">
                    <a16:rowId xmlns:a16="http://schemas.microsoft.com/office/drawing/2014/main" val="10003"/>
                  </a:ext>
                </a:extLst>
              </a:tr>
              <a:tr h="345189">
                <a:tc>
                  <a:txBody>
                    <a:bodyPr/>
                    <a:lstStyle/>
                    <a:p>
                      <a:r>
                        <a:rPr lang="en-US" sz="1400" dirty="0">
                          <a:latin typeface="Crimson Regular"/>
                        </a:rPr>
                        <a:t>English</a:t>
                      </a:r>
                      <a:r>
                        <a:rPr lang="en-US" sz="1400" baseline="0" dirty="0">
                          <a:latin typeface="Crimson Regular"/>
                        </a:rPr>
                        <a:t> Language Learner</a:t>
                      </a:r>
                      <a:endParaRPr lang="en-US" sz="1400" dirty="0">
                        <a:latin typeface="Crimson Regular"/>
                        <a:cs typeface="Cambria"/>
                      </a:endParaRPr>
                    </a:p>
                  </a:txBody>
                  <a:tcPr/>
                </a:tc>
                <a:tc>
                  <a:txBody>
                    <a:bodyPr/>
                    <a:lstStyle/>
                    <a:p>
                      <a:pPr algn="ctr"/>
                      <a:r>
                        <a:rPr lang="en-US" sz="1400" dirty="0">
                          <a:latin typeface="Crimson Regular"/>
                        </a:rPr>
                        <a:t>59%</a:t>
                      </a:r>
                      <a:endParaRPr lang="en-US" sz="1400" dirty="0">
                        <a:latin typeface="Crimson Regular"/>
                        <a:cs typeface="Cambria"/>
                      </a:endParaRPr>
                    </a:p>
                  </a:txBody>
                  <a:tcPr anchor="ctr"/>
                </a:tc>
                <a:tc>
                  <a:txBody>
                    <a:bodyPr/>
                    <a:lstStyle/>
                    <a:p>
                      <a:pPr algn="ctr"/>
                      <a:r>
                        <a:rPr lang="en-US" sz="1400" dirty="0">
                          <a:latin typeface="Crimson Regular"/>
                        </a:rPr>
                        <a:t>39%</a:t>
                      </a:r>
                      <a:endParaRPr lang="en-US" sz="1400" dirty="0">
                        <a:latin typeface="Crimson Regular"/>
                        <a:cs typeface="Cambria"/>
                      </a:endParaRPr>
                    </a:p>
                  </a:txBody>
                  <a:tcPr anchor="ctr"/>
                </a:tc>
                <a:tc>
                  <a:txBody>
                    <a:bodyPr/>
                    <a:lstStyle/>
                    <a:p>
                      <a:pPr algn="ctr"/>
                      <a:r>
                        <a:rPr lang="en-US" sz="1400" b="0" dirty="0">
                          <a:latin typeface="Crimson Regular"/>
                        </a:rPr>
                        <a:t>2%</a:t>
                      </a:r>
                      <a:endParaRPr lang="en-US" sz="1400" b="0" dirty="0">
                        <a:latin typeface="Crimson Regular"/>
                        <a:cs typeface="Cambria"/>
                      </a:endParaRPr>
                    </a:p>
                  </a:txBody>
                  <a:tcPr anchor="ctr"/>
                </a:tc>
                <a:extLst>
                  <a:ext uri="{0D108BD9-81ED-4DB2-BD59-A6C34878D82A}">
                    <a16:rowId xmlns:a16="http://schemas.microsoft.com/office/drawing/2014/main" val="10004"/>
                  </a:ext>
                </a:extLst>
              </a:tr>
            </a:tbl>
          </a:graphicData>
        </a:graphic>
      </p:graphicFrame>
      <p:sp>
        <p:nvSpPr>
          <p:cNvPr id="7" name="Slide Number Placeholder 6">
            <a:extLst>
              <a:ext uri="{FF2B5EF4-FFF2-40B4-BE49-F238E27FC236}">
                <a16:creationId xmlns:a16="http://schemas.microsoft.com/office/drawing/2014/main" id="{B741097B-00B2-05C9-CD9E-2B02778716D7}"/>
              </a:ext>
            </a:extLst>
          </p:cNvPr>
          <p:cNvSpPr>
            <a:spLocks noGrp="1"/>
          </p:cNvSpPr>
          <p:nvPr>
            <p:ph type="sldNum" sz="quarter" idx="12"/>
          </p:nvPr>
        </p:nvSpPr>
        <p:spPr/>
        <p:txBody>
          <a:bodyPr/>
          <a:lstStyle/>
          <a:p>
            <a:fld id="{6CC22368-AD52-4632-A277-3AA670B9C2D7}" type="slidenum">
              <a:rPr lang="en-US" smtClean="0"/>
              <a:t>29</a:t>
            </a:fld>
            <a:endParaRPr lang="en-US" dirty="0"/>
          </a:p>
        </p:txBody>
      </p:sp>
      <p:pic>
        <p:nvPicPr>
          <p:cNvPr id="5" name="Audio Recording Jan 17, 2023 at 12:38:14 PM">
            <a:hlinkClick r:id="" action="ppaction://media"/>
            <a:extLst>
              <a:ext uri="{FF2B5EF4-FFF2-40B4-BE49-F238E27FC236}">
                <a16:creationId xmlns:a16="http://schemas.microsoft.com/office/drawing/2014/main" id="{74F0445D-10C7-CF5B-53F6-E92AEED90C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88242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61A0B-0A2C-FC8B-E208-B5D2AD0ABDB5}"/>
              </a:ext>
            </a:extLst>
          </p:cNvPr>
          <p:cNvSpPr>
            <a:spLocks noGrp="1"/>
          </p:cNvSpPr>
          <p:nvPr>
            <p:ph type="title"/>
          </p:nvPr>
        </p:nvSpPr>
        <p:spPr>
          <a:xfrm>
            <a:off x="254358" y="581732"/>
            <a:ext cx="8635284" cy="850006"/>
          </a:xfrm>
        </p:spPr>
        <p:txBody>
          <a:bodyPr/>
          <a:lstStyle/>
          <a:p>
            <a:r>
              <a:rPr lang="en-US" b="1" dirty="0"/>
              <a:t>Module Topics</a:t>
            </a:r>
          </a:p>
        </p:txBody>
      </p:sp>
      <p:sp>
        <p:nvSpPr>
          <p:cNvPr id="3" name="Content Placeholder 2">
            <a:extLst>
              <a:ext uri="{FF2B5EF4-FFF2-40B4-BE49-F238E27FC236}">
                <a16:creationId xmlns:a16="http://schemas.microsoft.com/office/drawing/2014/main" id="{2A9D0C2D-FB8A-A907-67D6-9310CD2FA7F2}"/>
              </a:ext>
            </a:extLst>
          </p:cNvPr>
          <p:cNvSpPr>
            <a:spLocks noGrp="1"/>
          </p:cNvSpPr>
          <p:nvPr>
            <p:ph idx="1"/>
          </p:nvPr>
        </p:nvSpPr>
        <p:spPr>
          <a:xfrm>
            <a:off x="254358" y="1565416"/>
            <a:ext cx="8635284" cy="4657256"/>
          </a:xfrm>
          <a:ln>
            <a:noFill/>
          </a:ln>
        </p:spPr>
        <p:txBody>
          <a:bodyPr vert="horz" lIns="91440" tIns="45720" rIns="91440" bIns="45720" rtlCol="0" anchor="t">
            <a:normAutofit/>
          </a:bodyPr>
          <a:lstStyle/>
          <a:p>
            <a:pPr>
              <a:buFont typeface="Wingdings" pitchFamily="2" charset="2"/>
              <a:buChar char="Ø"/>
            </a:pPr>
            <a:r>
              <a:rPr lang="en-US" sz="2800" dirty="0">
                <a:solidFill>
                  <a:srgbClr val="C00200"/>
                </a:solidFill>
                <a:latin typeface="Crimson Regular"/>
              </a:rPr>
              <a:t>UH ERC and FERPA</a:t>
            </a:r>
          </a:p>
          <a:p>
            <a:pPr>
              <a:buFont typeface="Wingdings" pitchFamily="2" charset="2"/>
              <a:buChar char="Ø"/>
            </a:pPr>
            <a:endParaRPr lang="en-US" sz="2800" dirty="0">
              <a:solidFill>
                <a:srgbClr val="C00200"/>
              </a:solidFill>
              <a:latin typeface="Crimson Regular"/>
            </a:endParaRPr>
          </a:p>
          <a:p>
            <a:pPr>
              <a:buFont typeface="Wingdings" pitchFamily="2" charset="2"/>
              <a:buChar char="Ø"/>
            </a:pPr>
            <a:r>
              <a:rPr lang="en-US" sz="2800" dirty="0">
                <a:latin typeface="Crimson Regular"/>
              </a:rPr>
              <a:t>Masking data</a:t>
            </a:r>
          </a:p>
          <a:p>
            <a:pPr>
              <a:buFont typeface="Wingdings" pitchFamily="2" charset="2"/>
              <a:buChar char="Ø"/>
            </a:pPr>
            <a:endParaRPr lang="en-US" sz="2800" dirty="0">
              <a:latin typeface="Crimson Regular"/>
            </a:endParaRPr>
          </a:p>
          <a:p>
            <a:pPr>
              <a:buFont typeface="Wingdings" pitchFamily="2" charset="2"/>
              <a:buChar char="Ø"/>
            </a:pPr>
            <a:r>
              <a:rPr lang="en-US" sz="2800" dirty="0">
                <a:latin typeface="Crimson Regular"/>
              </a:rPr>
              <a:t>Masking exemplars </a:t>
            </a:r>
          </a:p>
          <a:p>
            <a:pPr>
              <a:buFont typeface="Wingdings" pitchFamily="2" charset="2"/>
              <a:buChar char="Ø"/>
            </a:pPr>
            <a:endParaRPr lang="en-US" sz="2800" dirty="0">
              <a:latin typeface="Crimson Regular"/>
            </a:endParaRPr>
          </a:p>
          <a:p>
            <a:pPr>
              <a:buFont typeface="Wingdings" pitchFamily="2" charset="2"/>
              <a:buChar char="Ø"/>
            </a:pPr>
            <a:r>
              <a:rPr lang="en-US" sz="2800" dirty="0">
                <a:latin typeface="Crimson Regular"/>
              </a:rPr>
              <a:t>Review of research products process </a:t>
            </a:r>
            <a:br>
              <a:rPr lang="en-US" sz="2400" dirty="0">
                <a:latin typeface="Tw Cen MT"/>
              </a:rPr>
            </a:br>
            <a:endParaRPr lang="en-US" sz="2400" dirty="0">
              <a:latin typeface="Tw Cen MT"/>
            </a:endParaRPr>
          </a:p>
          <a:p>
            <a:endParaRPr lang="en-US" sz="2400" dirty="0">
              <a:latin typeface="Tw Cen MT"/>
            </a:endParaRPr>
          </a:p>
          <a:p>
            <a:endParaRPr lang="en-US" sz="2400" dirty="0">
              <a:latin typeface="Tw Cen MT"/>
            </a:endParaRPr>
          </a:p>
        </p:txBody>
      </p:sp>
      <p:sp>
        <p:nvSpPr>
          <p:cNvPr id="6" name="Slide Number Placeholder 5">
            <a:extLst>
              <a:ext uri="{FF2B5EF4-FFF2-40B4-BE49-F238E27FC236}">
                <a16:creationId xmlns:a16="http://schemas.microsoft.com/office/drawing/2014/main" id="{6C44BAEF-EE16-CF12-2672-E764512F7846}"/>
              </a:ext>
            </a:extLst>
          </p:cNvPr>
          <p:cNvSpPr>
            <a:spLocks noGrp="1"/>
          </p:cNvSpPr>
          <p:nvPr>
            <p:ph type="sldNum" sz="quarter" idx="12"/>
          </p:nvPr>
        </p:nvSpPr>
        <p:spPr/>
        <p:txBody>
          <a:bodyPr/>
          <a:lstStyle/>
          <a:p>
            <a:fld id="{6CC22368-AD52-4632-A277-3AA670B9C2D7}" type="slidenum">
              <a:rPr lang="en-US" smtClean="0"/>
              <a:t>3</a:t>
            </a:fld>
            <a:endParaRPr lang="en-US"/>
          </a:p>
        </p:txBody>
      </p:sp>
      <p:pic>
        <p:nvPicPr>
          <p:cNvPr id="4" name="Audio Recording Jan 17, 2023 at 10:36:56 AM">
            <a:hlinkClick r:id="" action="ppaction://media"/>
            <a:extLst>
              <a:ext uri="{FF2B5EF4-FFF2-40B4-BE49-F238E27FC236}">
                <a16:creationId xmlns:a16="http://schemas.microsoft.com/office/drawing/2014/main" id="{AF02A47C-8D56-B59A-3ED2-1149781210D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pic>
        <p:nvPicPr>
          <p:cNvPr id="5" name="Audio Recording Jan 17, 2023 at 10:38:24 AM">
            <a:hlinkClick r:id="" action="ppaction://media"/>
            <a:extLst>
              <a:ext uri="{FF2B5EF4-FFF2-40B4-BE49-F238E27FC236}">
                <a16:creationId xmlns:a16="http://schemas.microsoft.com/office/drawing/2014/main" id="{0D31E6E9-D93E-8C41-7CB6-296239232E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407747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5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62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2D3D-0172-8958-D394-8DD706DF837B}"/>
              </a:ext>
            </a:extLst>
          </p:cNvPr>
          <p:cNvSpPr>
            <a:spLocks noGrp="1"/>
          </p:cNvSpPr>
          <p:nvPr>
            <p:ph type="title"/>
          </p:nvPr>
        </p:nvSpPr>
        <p:spPr/>
        <p:txBody>
          <a:bodyPr/>
          <a:lstStyle/>
          <a:p>
            <a:r>
              <a:rPr lang="en-US" b="1" dirty="0"/>
              <a:t>Collapsing Categories </a:t>
            </a:r>
          </a:p>
        </p:txBody>
      </p:sp>
      <p:sp>
        <p:nvSpPr>
          <p:cNvPr id="3" name="Content Placeholder 2">
            <a:extLst>
              <a:ext uri="{FF2B5EF4-FFF2-40B4-BE49-F238E27FC236}">
                <a16:creationId xmlns:a16="http://schemas.microsoft.com/office/drawing/2014/main" id="{87B0435D-271B-313F-A46C-3BF5F9A5B2ED}"/>
              </a:ext>
            </a:extLst>
          </p:cNvPr>
          <p:cNvSpPr>
            <a:spLocks noGrp="1"/>
          </p:cNvSpPr>
          <p:nvPr>
            <p:ph idx="1"/>
          </p:nvPr>
        </p:nvSpPr>
        <p:spPr>
          <a:xfrm>
            <a:off x="260798" y="1698468"/>
            <a:ext cx="8635284" cy="4657256"/>
          </a:xfrm>
        </p:spPr>
        <p:txBody>
          <a:bodyPr/>
          <a:lstStyle/>
          <a:p>
            <a:pPr marL="0" indent="0" algn="ctr">
              <a:buNone/>
            </a:pPr>
            <a:r>
              <a:rPr lang="en-US" sz="2400" dirty="0">
                <a:latin typeface="Crimson Regular"/>
              </a:rPr>
              <a:t>Appleseed Elementary School, STAAR Reading by Performance Standards, 2019, Grade 5</a:t>
            </a:r>
          </a:p>
        </p:txBody>
      </p:sp>
      <p:sp>
        <p:nvSpPr>
          <p:cNvPr id="6" name="Slide Number Placeholder 5">
            <a:extLst>
              <a:ext uri="{FF2B5EF4-FFF2-40B4-BE49-F238E27FC236}">
                <a16:creationId xmlns:a16="http://schemas.microsoft.com/office/drawing/2014/main" id="{EC1D2007-8779-610A-16A8-D13358DB7610}"/>
              </a:ext>
            </a:extLst>
          </p:cNvPr>
          <p:cNvSpPr>
            <a:spLocks noGrp="1"/>
          </p:cNvSpPr>
          <p:nvPr>
            <p:ph type="sldNum" sz="quarter" idx="12"/>
          </p:nvPr>
        </p:nvSpPr>
        <p:spPr/>
        <p:txBody>
          <a:bodyPr/>
          <a:lstStyle/>
          <a:p>
            <a:fld id="{6CC22368-AD52-4632-A277-3AA670B9C2D7}" type="slidenum">
              <a:rPr lang="en-US" smtClean="0"/>
              <a:t>30</a:t>
            </a:fld>
            <a:endParaRPr lang="en-US"/>
          </a:p>
        </p:txBody>
      </p:sp>
      <p:graphicFrame>
        <p:nvGraphicFramePr>
          <p:cNvPr id="4" name="Table 3">
            <a:extLst>
              <a:ext uri="{FF2B5EF4-FFF2-40B4-BE49-F238E27FC236}">
                <a16:creationId xmlns:a16="http://schemas.microsoft.com/office/drawing/2014/main" id="{0DF8CCBF-2C51-D260-F0E8-18DA0B5A0965}"/>
              </a:ext>
            </a:extLst>
          </p:cNvPr>
          <p:cNvGraphicFramePr>
            <a:graphicFrameLocks noGrp="1"/>
          </p:cNvGraphicFramePr>
          <p:nvPr>
            <p:extLst>
              <p:ext uri="{D42A27DB-BD31-4B8C-83A1-F6EECF244321}">
                <p14:modId xmlns:p14="http://schemas.microsoft.com/office/powerpoint/2010/main" val="1342316761"/>
              </p:ext>
            </p:extLst>
          </p:nvPr>
        </p:nvGraphicFramePr>
        <p:xfrm>
          <a:off x="954546" y="2598635"/>
          <a:ext cx="7247788" cy="2877304"/>
        </p:xfrm>
        <a:graphic>
          <a:graphicData uri="http://schemas.openxmlformats.org/drawingml/2006/table">
            <a:tbl>
              <a:tblPr firstRow="1" bandRow="1">
                <a:tableStyleId>{5940675A-B579-460E-94D1-54222C63F5DA}</a:tableStyleId>
              </a:tblPr>
              <a:tblGrid>
                <a:gridCol w="1811947">
                  <a:extLst>
                    <a:ext uri="{9D8B030D-6E8A-4147-A177-3AD203B41FA5}">
                      <a16:colId xmlns:a16="http://schemas.microsoft.com/office/drawing/2014/main" val="20000"/>
                    </a:ext>
                  </a:extLst>
                </a:gridCol>
                <a:gridCol w="1811947">
                  <a:extLst>
                    <a:ext uri="{9D8B030D-6E8A-4147-A177-3AD203B41FA5}">
                      <a16:colId xmlns:a16="http://schemas.microsoft.com/office/drawing/2014/main" val="20001"/>
                    </a:ext>
                  </a:extLst>
                </a:gridCol>
                <a:gridCol w="1811947">
                  <a:extLst>
                    <a:ext uri="{9D8B030D-6E8A-4147-A177-3AD203B41FA5}">
                      <a16:colId xmlns:a16="http://schemas.microsoft.com/office/drawing/2014/main" val="20002"/>
                    </a:ext>
                  </a:extLst>
                </a:gridCol>
                <a:gridCol w="1811947">
                  <a:extLst>
                    <a:ext uri="{9D8B030D-6E8A-4147-A177-3AD203B41FA5}">
                      <a16:colId xmlns:a16="http://schemas.microsoft.com/office/drawing/2014/main" val="20003"/>
                    </a:ext>
                  </a:extLst>
                </a:gridCol>
              </a:tblGrid>
              <a:tr h="561656">
                <a:tc>
                  <a:txBody>
                    <a:bodyPr/>
                    <a:lstStyle/>
                    <a:p>
                      <a:pPr algn="ctr"/>
                      <a:endParaRPr lang="en-US" sz="1400" dirty="0">
                        <a:solidFill>
                          <a:schemeClr val="bg1"/>
                        </a:solidFill>
                        <a:latin typeface="Crimson Regular"/>
                        <a:cs typeface="Cambria"/>
                      </a:endParaRPr>
                    </a:p>
                  </a:txBody>
                  <a:tcPr anchor="b">
                    <a:solidFill>
                      <a:srgbClr val="C8102E"/>
                    </a:solidFill>
                  </a:tcPr>
                </a:tc>
                <a:tc>
                  <a:txBody>
                    <a:bodyPr/>
                    <a:lstStyle/>
                    <a:p>
                      <a:pPr algn="ctr"/>
                      <a:r>
                        <a:rPr lang="en-US" sz="1400" dirty="0">
                          <a:solidFill>
                            <a:schemeClr val="bg1"/>
                          </a:solidFill>
                          <a:latin typeface="Crimson Regular"/>
                        </a:rPr>
                        <a:t>Totals</a:t>
                      </a:r>
                      <a:endParaRPr lang="en-US" sz="1400" dirty="0">
                        <a:solidFill>
                          <a:schemeClr val="bg1"/>
                        </a:solidFill>
                        <a:latin typeface="Crimson Regular"/>
                        <a:cs typeface="Cambria"/>
                      </a:endParaRPr>
                    </a:p>
                  </a:txBody>
                  <a:tcPr anchor="b">
                    <a:solidFill>
                      <a:srgbClr val="C8102E"/>
                    </a:solidFill>
                  </a:tcPr>
                </a:tc>
                <a:tc>
                  <a:txBody>
                    <a:bodyPr/>
                    <a:lstStyle/>
                    <a:p>
                      <a:pPr algn="ctr"/>
                      <a:r>
                        <a:rPr lang="en-US" sz="1400" dirty="0">
                          <a:solidFill>
                            <a:schemeClr val="bg1"/>
                          </a:solidFill>
                          <a:latin typeface="Crimson Regular"/>
                        </a:rPr>
                        <a:t>Approaches </a:t>
                      </a:r>
                    </a:p>
                    <a:p>
                      <a:pPr algn="ctr"/>
                      <a:r>
                        <a:rPr lang="en-US" sz="1400" dirty="0">
                          <a:solidFill>
                            <a:schemeClr val="bg1"/>
                          </a:solidFill>
                          <a:latin typeface="Crimson Regular"/>
                        </a:rPr>
                        <a:t>Grade Level </a:t>
                      </a:r>
                      <a:endParaRPr lang="en-US" sz="1400" dirty="0">
                        <a:solidFill>
                          <a:schemeClr val="bg1"/>
                        </a:solidFill>
                        <a:latin typeface="Crimson Regular"/>
                        <a:cs typeface="Cambria"/>
                      </a:endParaRPr>
                    </a:p>
                  </a:txBody>
                  <a:tcPr anchor="b">
                    <a:solidFill>
                      <a:srgbClr val="C8102E"/>
                    </a:solidFill>
                  </a:tcPr>
                </a:tc>
                <a:tc>
                  <a:txBody>
                    <a:bodyPr/>
                    <a:lstStyle/>
                    <a:p>
                      <a:pPr algn="ctr"/>
                      <a:r>
                        <a:rPr lang="en-US" sz="1400" dirty="0">
                          <a:solidFill>
                            <a:schemeClr val="bg1"/>
                          </a:solidFill>
                          <a:latin typeface="Crimson Regular"/>
                        </a:rPr>
                        <a:t>Meets &amp; Masters Grade Level </a:t>
                      </a:r>
                      <a:endParaRPr lang="en-US" sz="1400" dirty="0">
                        <a:solidFill>
                          <a:schemeClr val="bg1"/>
                        </a:solidFill>
                        <a:latin typeface="Crimson Regular"/>
                        <a:cs typeface="Cambria"/>
                      </a:endParaRPr>
                    </a:p>
                  </a:txBody>
                  <a:tcPr anchor="b">
                    <a:solidFill>
                      <a:srgbClr val="C8102E"/>
                    </a:solidFill>
                  </a:tcPr>
                </a:tc>
                <a:extLst>
                  <a:ext uri="{0D108BD9-81ED-4DB2-BD59-A6C34878D82A}">
                    <a16:rowId xmlns:a16="http://schemas.microsoft.com/office/drawing/2014/main" val="10000"/>
                  </a:ext>
                </a:extLst>
              </a:tr>
              <a:tr h="247248">
                <a:tc>
                  <a:txBody>
                    <a:bodyPr/>
                    <a:lstStyle/>
                    <a:p>
                      <a:pPr algn="l"/>
                      <a:r>
                        <a:rPr lang="en-US" sz="1400" dirty="0">
                          <a:latin typeface="Crimson Regular"/>
                        </a:rPr>
                        <a:t>All Students</a:t>
                      </a:r>
                      <a:endParaRPr lang="en-US" sz="1400" dirty="0">
                        <a:latin typeface="Crimson Regular"/>
                        <a:cs typeface="Cambria"/>
                      </a:endParaRPr>
                    </a:p>
                  </a:txBody>
                  <a:tcPr anchor="ctr"/>
                </a:tc>
                <a:tc>
                  <a:txBody>
                    <a:bodyPr/>
                    <a:lstStyle/>
                    <a:p>
                      <a:pPr algn="ctr"/>
                      <a:r>
                        <a:rPr lang="en-US" sz="1400" dirty="0">
                          <a:latin typeface="Crimson Regular"/>
                        </a:rPr>
                        <a:t>290</a:t>
                      </a:r>
                      <a:endParaRPr lang="en-US" sz="1400" dirty="0">
                        <a:latin typeface="Crimson Regular"/>
                        <a:cs typeface="Cambria"/>
                      </a:endParaRPr>
                    </a:p>
                  </a:txBody>
                  <a:tcPr anchor="ctr"/>
                </a:tc>
                <a:tc>
                  <a:txBody>
                    <a:bodyPr/>
                    <a:lstStyle/>
                    <a:p>
                      <a:pPr algn="ctr"/>
                      <a:r>
                        <a:rPr lang="en-US" sz="1400" dirty="0">
                          <a:latin typeface="Crimson Regular"/>
                        </a:rPr>
                        <a:t>75</a:t>
                      </a:r>
                      <a:endParaRPr lang="en-US" sz="1400" dirty="0">
                        <a:latin typeface="Crimson Regular"/>
                        <a:cs typeface="Cambria"/>
                      </a:endParaRPr>
                    </a:p>
                  </a:txBody>
                  <a:tcPr anchor="ctr"/>
                </a:tc>
                <a:tc>
                  <a:txBody>
                    <a:bodyPr/>
                    <a:lstStyle/>
                    <a:p>
                      <a:pPr algn="ctr"/>
                      <a:r>
                        <a:rPr lang="en-US" sz="1400" dirty="0">
                          <a:latin typeface="Crimson Regular"/>
                        </a:rPr>
                        <a:t>215</a:t>
                      </a:r>
                      <a:endParaRPr lang="en-US" sz="1400" dirty="0">
                        <a:latin typeface="Crimson Regular"/>
                        <a:cs typeface="Cambria"/>
                      </a:endParaRPr>
                    </a:p>
                  </a:txBody>
                  <a:tcPr anchor="ctr"/>
                </a:tc>
                <a:extLst>
                  <a:ext uri="{0D108BD9-81ED-4DB2-BD59-A6C34878D82A}">
                    <a16:rowId xmlns:a16="http://schemas.microsoft.com/office/drawing/2014/main" val="10001"/>
                  </a:ext>
                </a:extLst>
              </a:tr>
              <a:tr h="487264">
                <a:tc>
                  <a:txBody>
                    <a:bodyPr/>
                    <a:lstStyle/>
                    <a:p>
                      <a:pPr algn="l"/>
                      <a:r>
                        <a:rPr lang="en-US" sz="1400" dirty="0">
                          <a:latin typeface="Crimson Regular"/>
                        </a:rPr>
                        <a:t>Gifted &amp; Talented</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28</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a:t>
                      </a:r>
                      <a:endParaRPr lang="en-US" sz="1400" dirty="0">
                        <a:latin typeface="Crimson Regular"/>
                        <a:cs typeface="Cambria"/>
                      </a:endParaRPr>
                    </a:p>
                  </a:txBody>
                  <a:tcPr anchor="ctr">
                    <a:solidFill>
                      <a:srgbClr val="FFF9D9"/>
                    </a:solidFill>
                  </a:tcPr>
                </a:tc>
                <a:extLst>
                  <a:ext uri="{0D108BD9-81ED-4DB2-BD59-A6C34878D82A}">
                    <a16:rowId xmlns:a16="http://schemas.microsoft.com/office/drawing/2014/main" val="10002"/>
                  </a:ext>
                </a:extLst>
              </a:tr>
              <a:tr h="487264">
                <a:tc>
                  <a:txBody>
                    <a:bodyPr/>
                    <a:lstStyle/>
                    <a:p>
                      <a:pPr algn="l"/>
                      <a:r>
                        <a:rPr lang="en-US" sz="1400" dirty="0">
                          <a:latin typeface="Crimson Regular"/>
                        </a:rPr>
                        <a:t>Special Education</a:t>
                      </a:r>
                      <a:endParaRPr lang="en-US" sz="1400" dirty="0">
                        <a:latin typeface="Crimson Regular"/>
                        <a:cs typeface="Cambria"/>
                      </a:endParaRPr>
                    </a:p>
                  </a:txBody>
                  <a:tcPr anchor="ctr"/>
                </a:tc>
                <a:tc>
                  <a:txBody>
                    <a:bodyPr/>
                    <a:lstStyle/>
                    <a:p>
                      <a:pPr algn="ctr"/>
                      <a:r>
                        <a:rPr lang="en-US" sz="1400" dirty="0">
                          <a:latin typeface="Crimson Regular"/>
                        </a:rPr>
                        <a:t>25</a:t>
                      </a:r>
                      <a:endParaRPr lang="en-US" sz="1400" dirty="0">
                        <a:latin typeface="Crimson Regular"/>
                        <a:cs typeface="Cambria"/>
                      </a:endParaRPr>
                    </a:p>
                  </a:txBody>
                  <a:tcPr anchor="ctr"/>
                </a:tc>
                <a:tc>
                  <a:txBody>
                    <a:bodyPr/>
                    <a:lstStyle/>
                    <a:p>
                      <a:pPr algn="ctr"/>
                      <a:r>
                        <a:rPr lang="en-US" sz="1400" dirty="0">
                          <a:latin typeface="Crimson Regular"/>
                        </a:rPr>
                        <a:t>13</a:t>
                      </a:r>
                      <a:endParaRPr lang="en-US" sz="1400" dirty="0">
                        <a:latin typeface="Crimson Regular"/>
                        <a:cs typeface="Cambria"/>
                      </a:endParaRPr>
                    </a:p>
                  </a:txBody>
                  <a:tcPr anchor="ctr"/>
                </a:tc>
                <a:tc>
                  <a:txBody>
                    <a:bodyPr/>
                    <a:lstStyle/>
                    <a:p>
                      <a:pPr algn="ctr"/>
                      <a:r>
                        <a:rPr lang="en-US" sz="1400" dirty="0">
                          <a:latin typeface="Crimson Regular"/>
                        </a:rPr>
                        <a:t>12</a:t>
                      </a:r>
                      <a:endParaRPr lang="en-US" sz="1400" dirty="0">
                        <a:latin typeface="Crimson Regular"/>
                        <a:cs typeface="Cambria"/>
                      </a:endParaRPr>
                    </a:p>
                  </a:txBody>
                  <a:tcPr anchor="ctr"/>
                </a:tc>
                <a:extLst>
                  <a:ext uri="{0D108BD9-81ED-4DB2-BD59-A6C34878D82A}">
                    <a16:rowId xmlns:a16="http://schemas.microsoft.com/office/drawing/2014/main" val="10003"/>
                  </a:ext>
                </a:extLst>
              </a:tr>
              <a:tr h="487264">
                <a:tc>
                  <a:txBody>
                    <a:bodyPr/>
                    <a:lstStyle/>
                    <a:p>
                      <a:pPr algn="l"/>
                      <a:r>
                        <a:rPr lang="en-US" sz="1400" dirty="0">
                          <a:latin typeface="Crimson Regular"/>
                        </a:rPr>
                        <a:t>Economically Disadvantaged</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272</a:t>
                      </a:r>
                      <a:endParaRPr lang="en-US" sz="1400" dirty="0">
                        <a:latin typeface="Crimson Regular"/>
                        <a:cs typeface="Cambria"/>
                      </a:endParaRPr>
                    </a:p>
                  </a:txBody>
                  <a:tcPr anchor="ctr">
                    <a:solidFill>
                      <a:srgbClr val="FFF9D9"/>
                    </a:solidFill>
                  </a:tcPr>
                </a:tc>
                <a:tc>
                  <a:txBody>
                    <a:bodyPr/>
                    <a:lstStyle/>
                    <a:p>
                      <a:pPr algn="ctr"/>
                      <a:r>
                        <a:rPr lang="en-US" sz="1400" dirty="0">
                          <a:latin typeface="Crimson Regular"/>
                        </a:rPr>
                        <a:t>71</a:t>
                      </a:r>
                      <a:endParaRPr lang="en-US" sz="1400" dirty="0">
                        <a:latin typeface="Crimson Regular"/>
                        <a:cs typeface="Cambria"/>
                      </a:endParaRPr>
                    </a:p>
                  </a:txBody>
                  <a:tcPr anchor="ctr">
                    <a:solidFill>
                      <a:srgbClr val="FFF9D9"/>
                    </a:solidFill>
                  </a:tcPr>
                </a:tc>
                <a:tc>
                  <a:txBody>
                    <a:bodyPr/>
                    <a:lstStyle/>
                    <a:p>
                      <a:pPr algn="ctr"/>
                      <a:r>
                        <a:rPr lang="en-US" sz="1400" b="0" dirty="0">
                          <a:latin typeface="Crimson Regular"/>
                        </a:rPr>
                        <a:t>201</a:t>
                      </a:r>
                      <a:endParaRPr lang="en-US" sz="1400" b="0" dirty="0">
                        <a:latin typeface="Crimson Regular"/>
                        <a:cs typeface="Cambria"/>
                      </a:endParaRPr>
                    </a:p>
                  </a:txBody>
                  <a:tcPr anchor="ctr">
                    <a:solidFill>
                      <a:srgbClr val="FFF9D9"/>
                    </a:solidFill>
                  </a:tcPr>
                </a:tc>
                <a:extLst>
                  <a:ext uri="{0D108BD9-81ED-4DB2-BD59-A6C34878D82A}">
                    <a16:rowId xmlns:a16="http://schemas.microsoft.com/office/drawing/2014/main" val="10004"/>
                  </a:ext>
                </a:extLst>
              </a:tr>
              <a:tr h="446587">
                <a:tc>
                  <a:txBody>
                    <a:bodyPr/>
                    <a:lstStyle/>
                    <a:p>
                      <a:pPr algn="l"/>
                      <a:r>
                        <a:rPr lang="en-US" sz="1400" dirty="0">
                          <a:latin typeface="Crimson Regular"/>
                        </a:rPr>
                        <a:t>English</a:t>
                      </a:r>
                      <a:r>
                        <a:rPr lang="en-US" sz="1400" baseline="0" dirty="0">
                          <a:latin typeface="Crimson Regular"/>
                        </a:rPr>
                        <a:t> Language Learner</a:t>
                      </a:r>
                      <a:endParaRPr lang="en-US" sz="1400" dirty="0">
                        <a:latin typeface="Crimson Regular"/>
                        <a:cs typeface="Cambria"/>
                      </a:endParaRPr>
                    </a:p>
                  </a:txBody>
                  <a:tcPr anchor="ctr"/>
                </a:tc>
                <a:tc>
                  <a:txBody>
                    <a:bodyPr/>
                    <a:lstStyle/>
                    <a:p>
                      <a:pPr algn="ctr"/>
                      <a:r>
                        <a:rPr lang="en-US" sz="1400" dirty="0">
                          <a:latin typeface="Crimson Regular"/>
                        </a:rPr>
                        <a:t>90</a:t>
                      </a:r>
                      <a:endParaRPr lang="en-US" sz="1400" dirty="0">
                        <a:latin typeface="Crimson Regular"/>
                        <a:cs typeface="Cambria"/>
                      </a:endParaRPr>
                    </a:p>
                  </a:txBody>
                  <a:tcPr anchor="ctr"/>
                </a:tc>
                <a:tc>
                  <a:txBody>
                    <a:bodyPr/>
                    <a:lstStyle/>
                    <a:p>
                      <a:pPr algn="ctr"/>
                      <a:r>
                        <a:rPr lang="en-US" sz="1400" dirty="0">
                          <a:latin typeface="Crimson Regular"/>
                        </a:rPr>
                        <a:t>53</a:t>
                      </a:r>
                      <a:endParaRPr lang="en-US" sz="1400" dirty="0">
                        <a:latin typeface="Crimson Regular"/>
                        <a:cs typeface="Cambria"/>
                      </a:endParaRPr>
                    </a:p>
                  </a:txBody>
                  <a:tcPr anchor="ctr"/>
                </a:tc>
                <a:tc>
                  <a:txBody>
                    <a:bodyPr/>
                    <a:lstStyle/>
                    <a:p>
                      <a:pPr algn="ctr"/>
                      <a:r>
                        <a:rPr lang="en-US" sz="1400" b="0" dirty="0">
                          <a:latin typeface="Crimson Regular"/>
                        </a:rPr>
                        <a:t>37</a:t>
                      </a:r>
                      <a:endParaRPr lang="en-US" sz="1400" b="0" dirty="0">
                        <a:latin typeface="Crimson Regular"/>
                        <a:cs typeface="Cambria"/>
                      </a:endParaRPr>
                    </a:p>
                  </a:txBody>
                  <a:tcPr anchor="ctr"/>
                </a:tc>
                <a:extLst>
                  <a:ext uri="{0D108BD9-81ED-4DB2-BD59-A6C34878D82A}">
                    <a16:rowId xmlns:a16="http://schemas.microsoft.com/office/drawing/2014/main" val="10005"/>
                  </a:ext>
                </a:extLst>
              </a:tr>
            </a:tbl>
          </a:graphicData>
        </a:graphic>
      </p:graphicFrame>
      <p:pic>
        <p:nvPicPr>
          <p:cNvPr id="5" name="Audio Recording Jan 17, 2023 at 12:43:26 PM">
            <a:hlinkClick r:id="" action="ppaction://media"/>
            <a:extLst>
              <a:ext uri="{FF2B5EF4-FFF2-40B4-BE49-F238E27FC236}">
                <a16:creationId xmlns:a16="http://schemas.microsoft.com/office/drawing/2014/main" id="{51B68B2A-0444-8877-3A35-58D067083C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414258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4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9998-34BA-7775-5A96-66AB501AC814}"/>
              </a:ext>
            </a:extLst>
          </p:cNvPr>
          <p:cNvSpPr>
            <a:spLocks noGrp="1"/>
          </p:cNvSpPr>
          <p:nvPr>
            <p:ph type="title"/>
          </p:nvPr>
        </p:nvSpPr>
        <p:spPr/>
        <p:txBody>
          <a:bodyPr/>
          <a:lstStyle/>
          <a:p>
            <a:r>
              <a:rPr lang="en-US" dirty="0"/>
              <a:t>Resource</a:t>
            </a:r>
          </a:p>
        </p:txBody>
      </p:sp>
      <p:sp>
        <p:nvSpPr>
          <p:cNvPr id="5" name="Text Placeholder 4">
            <a:extLst>
              <a:ext uri="{FF2B5EF4-FFF2-40B4-BE49-F238E27FC236}">
                <a16:creationId xmlns:a16="http://schemas.microsoft.com/office/drawing/2014/main" id="{7C988985-CFC1-9498-6EE2-6D076176F39E}"/>
              </a:ext>
            </a:extLst>
          </p:cNvPr>
          <p:cNvSpPr>
            <a:spLocks noGrp="1"/>
          </p:cNvSpPr>
          <p:nvPr>
            <p:ph idx="1"/>
          </p:nvPr>
        </p:nvSpPr>
        <p:spPr>
          <a:ln>
            <a:noFill/>
          </a:ln>
        </p:spPr>
        <p:txBody>
          <a:bodyPr>
            <a:normAutofit/>
          </a:bodyPr>
          <a:lstStyle/>
          <a:p>
            <a:pPr marL="65088" lvl="1" indent="0">
              <a:spcAft>
                <a:spcPts val="600"/>
              </a:spcAft>
              <a:buClr>
                <a:srgbClr val="C00200"/>
              </a:buClr>
              <a:buNone/>
            </a:pPr>
            <a:r>
              <a:rPr lang="en-US" sz="2400" dirty="0">
                <a:latin typeface="Crimson Regular"/>
              </a:rPr>
              <a:t>The Policies &amp; Procedures: Approved Project Handbook includes masking guidelines and techniques for easy reference</a:t>
            </a:r>
          </a:p>
          <a:p>
            <a:pPr marL="65088" lvl="1" indent="0">
              <a:spcAft>
                <a:spcPts val="600"/>
              </a:spcAft>
              <a:buClr>
                <a:srgbClr val="C00200"/>
              </a:buClr>
              <a:buNone/>
            </a:pPr>
            <a:r>
              <a:rPr lang="en-US" sz="2400" dirty="0">
                <a:latin typeface="Crimson Regular"/>
              </a:rPr>
              <a:t>The handbook is located on the </a:t>
            </a:r>
            <a:r>
              <a:rPr lang="en-US" sz="2400" dirty="0">
                <a:latin typeface="Crimson Regular"/>
                <a:hlinkClick r:id="rId5"/>
              </a:rPr>
              <a:t>UH ERC website</a:t>
            </a:r>
            <a:endParaRPr lang="en-US" sz="2400" dirty="0">
              <a:latin typeface="Crimson Regular"/>
            </a:endParaRPr>
          </a:p>
        </p:txBody>
      </p:sp>
      <p:sp>
        <p:nvSpPr>
          <p:cNvPr id="9" name="Slide Number Placeholder 8">
            <a:extLst>
              <a:ext uri="{FF2B5EF4-FFF2-40B4-BE49-F238E27FC236}">
                <a16:creationId xmlns:a16="http://schemas.microsoft.com/office/drawing/2014/main" id="{6165C6B6-8425-5CE5-D9D8-98EF0D1CFE8C}"/>
              </a:ext>
            </a:extLst>
          </p:cNvPr>
          <p:cNvSpPr>
            <a:spLocks noGrp="1"/>
          </p:cNvSpPr>
          <p:nvPr>
            <p:ph type="sldNum" sz="quarter" idx="12"/>
          </p:nvPr>
        </p:nvSpPr>
        <p:spPr/>
        <p:txBody>
          <a:bodyPr/>
          <a:lstStyle/>
          <a:p>
            <a:fld id="{D57F1E4F-1CFF-5643-939E-217C01CDF565}" type="slidenum">
              <a:rPr lang="en-US" smtClean="0"/>
              <a:pPr/>
              <a:t>31</a:t>
            </a:fld>
            <a:endParaRPr lang="en-US"/>
          </a:p>
        </p:txBody>
      </p:sp>
      <p:pic>
        <p:nvPicPr>
          <p:cNvPr id="3" name="Audio Recording Jan 17, 2023 at 12:44:49 PM">
            <a:hlinkClick r:id="" action="ppaction://media"/>
            <a:extLst>
              <a:ext uri="{FF2B5EF4-FFF2-40B4-BE49-F238E27FC236}">
                <a16:creationId xmlns:a16="http://schemas.microsoft.com/office/drawing/2014/main" id="{D69AF3C0-1828-5516-B993-2AEAEAC57B5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6764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61A0B-0A2C-FC8B-E208-B5D2AD0ABDB5}"/>
              </a:ext>
            </a:extLst>
          </p:cNvPr>
          <p:cNvSpPr>
            <a:spLocks noGrp="1"/>
          </p:cNvSpPr>
          <p:nvPr>
            <p:ph type="title"/>
          </p:nvPr>
        </p:nvSpPr>
        <p:spPr/>
        <p:txBody>
          <a:bodyPr/>
          <a:lstStyle/>
          <a:p>
            <a:r>
              <a:rPr lang="en-US" b="1" dirty="0"/>
              <a:t>Module Topics</a:t>
            </a:r>
          </a:p>
        </p:txBody>
      </p:sp>
      <p:sp>
        <p:nvSpPr>
          <p:cNvPr id="3" name="Content Placeholder 2">
            <a:extLst>
              <a:ext uri="{FF2B5EF4-FFF2-40B4-BE49-F238E27FC236}">
                <a16:creationId xmlns:a16="http://schemas.microsoft.com/office/drawing/2014/main" id="{2A9D0C2D-FB8A-A907-67D6-9310CD2FA7F2}"/>
              </a:ext>
            </a:extLst>
          </p:cNvPr>
          <p:cNvSpPr>
            <a:spLocks noGrp="1"/>
          </p:cNvSpPr>
          <p:nvPr>
            <p:ph idx="1"/>
          </p:nvPr>
        </p:nvSpPr>
        <p:spPr>
          <a:xfrm>
            <a:off x="260798" y="1866378"/>
            <a:ext cx="8635284" cy="4657256"/>
          </a:xfrm>
          <a:ln>
            <a:noFill/>
          </a:ln>
        </p:spPr>
        <p:txBody>
          <a:bodyPr vert="horz" lIns="91440" tIns="45720" rIns="91440" bIns="45720" rtlCol="0" anchor="t">
            <a:normAutofit/>
          </a:bodyPr>
          <a:lstStyle/>
          <a:p>
            <a:pPr>
              <a:buFont typeface="Wingdings" pitchFamily="2" charset="2"/>
              <a:buChar char="Ø"/>
            </a:pPr>
            <a:r>
              <a:rPr lang="en-US" sz="2800" dirty="0">
                <a:latin typeface="Crimson Regular"/>
              </a:rPr>
              <a:t>UH ERC and FERPA</a:t>
            </a:r>
          </a:p>
          <a:p>
            <a:pPr marL="0" indent="0">
              <a:buNone/>
            </a:pPr>
            <a:endParaRPr lang="en-US" sz="2800" dirty="0">
              <a:latin typeface="Crimson Regular"/>
            </a:endParaRPr>
          </a:p>
          <a:p>
            <a:pPr>
              <a:buFont typeface="Wingdings" pitchFamily="2" charset="2"/>
              <a:buChar char="Ø"/>
            </a:pPr>
            <a:r>
              <a:rPr lang="en-US" sz="2800" dirty="0">
                <a:latin typeface="Crimson Regular"/>
              </a:rPr>
              <a:t>Masking data</a:t>
            </a:r>
          </a:p>
          <a:p>
            <a:pPr marL="0" indent="0">
              <a:buNone/>
            </a:pPr>
            <a:endParaRPr lang="en-US" sz="2800" dirty="0">
              <a:latin typeface="Crimson Regular"/>
            </a:endParaRPr>
          </a:p>
          <a:p>
            <a:pPr>
              <a:buFont typeface="Wingdings" pitchFamily="2" charset="2"/>
              <a:buChar char="Ø"/>
            </a:pPr>
            <a:r>
              <a:rPr lang="en-US" sz="2800" dirty="0">
                <a:latin typeface="Crimson Regular"/>
              </a:rPr>
              <a:t>Masking Exemplars </a:t>
            </a:r>
          </a:p>
          <a:p>
            <a:pPr marL="0" indent="0">
              <a:buNone/>
            </a:pPr>
            <a:endParaRPr lang="en-US" sz="2800" dirty="0">
              <a:latin typeface="Crimson Regular"/>
            </a:endParaRPr>
          </a:p>
          <a:p>
            <a:pPr>
              <a:buFont typeface="Wingdings" pitchFamily="2" charset="2"/>
              <a:buChar char="Ø"/>
            </a:pPr>
            <a:r>
              <a:rPr lang="en-US" sz="2800" dirty="0">
                <a:solidFill>
                  <a:srgbClr val="C00200"/>
                </a:solidFill>
                <a:latin typeface="Crimson Regular"/>
              </a:rPr>
              <a:t>Review of research products process </a:t>
            </a:r>
            <a:br>
              <a:rPr lang="en-US" sz="2400" dirty="0">
                <a:latin typeface="Tw Cen MT"/>
              </a:rPr>
            </a:br>
            <a:endParaRPr lang="en-US" sz="2400" dirty="0">
              <a:latin typeface="Tw Cen MT"/>
            </a:endParaRPr>
          </a:p>
          <a:p>
            <a:endParaRPr lang="en-US" sz="2400" dirty="0">
              <a:latin typeface="Tw Cen MT"/>
            </a:endParaRPr>
          </a:p>
          <a:p>
            <a:endParaRPr lang="en-US" sz="2400" dirty="0">
              <a:latin typeface="Tw Cen MT"/>
            </a:endParaRPr>
          </a:p>
        </p:txBody>
      </p:sp>
      <p:sp>
        <p:nvSpPr>
          <p:cNvPr id="5" name="Slide Number Placeholder 4">
            <a:extLst>
              <a:ext uri="{FF2B5EF4-FFF2-40B4-BE49-F238E27FC236}">
                <a16:creationId xmlns:a16="http://schemas.microsoft.com/office/drawing/2014/main" id="{FB245053-E858-C91A-7D85-D086FA6293B5}"/>
              </a:ext>
            </a:extLst>
          </p:cNvPr>
          <p:cNvSpPr>
            <a:spLocks noGrp="1"/>
          </p:cNvSpPr>
          <p:nvPr>
            <p:ph type="sldNum" sz="quarter" idx="12"/>
          </p:nvPr>
        </p:nvSpPr>
        <p:spPr/>
        <p:txBody>
          <a:bodyPr/>
          <a:lstStyle/>
          <a:p>
            <a:fld id="{6CC22368-AD52-4632-A277-3AA670B9C2D7}" type="slidenum">
              <a:rPr lang="en-US" smtClean="0"/>
              <a:t>32</a:t>
            </a:fld>
            <a:endParaRPr lang="en-US"/>
          </a:p>
        </p:txBody>
      </p:sp>
      <p:pic>
        <p:nvPicPr>
          <p:cNvPr id="4" name="Audio Recording Jan 17, 2023 at 12:46:45 PM">
            <a:hlinkClick r:id="" action="ppaction://media"/>
            <a:extLst>
              <a:ext uri="{FF2B5EF4-FFF2-40B4-BE49-F238E27FC236}">
                <a16:creationId xmlns:a16="http://schemas.microsoft.com/office/drawing/2014/main" id="{DA58B907-3CCC-EEBA-4007-C4C7E20F75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1261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5979-7D1F-4483-455B-98F7EF6A20BE}"/>
              </a:ext>
            </a:extLst>
          </p:cNvPr>
          <p:cNvSpPr>
            <a:spLocks noGrp="1"/>
          </p:cNvSpPr>
          <p:nvPr>
            <p:ph type="title"/>
          </p:nvPr>
        </p:nvSpPr>
        <p:spPr/>
        <p:txBody>
          <a:bodyPr/>
          <a:lstStyle/>
          <a:p>
            <a:r>
              <a:rPr lang="en-US" b="1" dirty="0"/>
              <a:t>Review of Research Products Process </a:t>
            </a:r>
          </a:p>
        </p:txBody>
      </p:sp>
      <p:sp>
        <p:nvSpPr>
          <p:cNvPr id="3" name="Content Placeholder 2">
            <a:extLst>
              <a:ext uri="{FF2B5EF4-FFF2-40B4-BE49-F238E27FC236}">
                <a16:creationId xmlns:a16="http://schemas.microsoft.com/office/drawing/2014/main" id="{D24E5085-1F90-A872-9604-8C1B27912A3E}"/>
              </a:ext>
            </a:extLst>
          </p:cNvPr>
          <p:cNvSpPr>
            <a:spLocks noGrp="1"/>
          </p:cNvSpPr>
          <p:nvPr>
            <p:ph idx="1"/>
          </p:nvPr>
        </p:nvSpPr>
        <p:spPr/>
        <p:txBody>
          <a:bodyPr/>
          <a:lstStyle/>
          <a:p>
            <a:pPr marL="137160" indent="0">
              <a:spcBef>
                <a:spcPts val="0"/>
              </a:spcBef>
              <a:buClr>
                <a:srgbClr val="C00200"/>
              </a:buClr>
              <a:buNone/>
            </a:pPr>
            <a:r>
              <a:rPr lang="en-US" sz="2400" dirty="0">
                <a:latin typeface="Crimson Regular"/>
              </a:rPr>
              <a:t>This portion of the training module covers:</a:t>
            </a:r>
          </a:p>
          <a:p>
            <a:pPr marL="594360" indent="-457200">
              <a:spcBef>
                <a:spcPts val="0"/>
              </a:spcBef>
              <a:buClr>
                <a:srgbClr val="C00200"/>
              </a:buClr>
              <a:buFont typeface="Arial" panose="020B0604020202020204" pitchFamily="34" charset="0"/>
              <a:buChar char="•"/>
            </a:pPr>
            <a:endParaRPr lang="en-US" sz="2400" dirty="0">
              <a:latin typeface="Crimson Regular"/>
            </a:endParaRPr>
          </a:p>
          <a:p>
            <a:pPr marL="971550" lvl="1" indent="-457200">
              <a:spcBef>
                <a:spcPts val="0"/>
              </a:spcBef>
              <a:buClr>
                <a:srgbClr val="C00200"/>
              </a:buClr>
              <a:buFont typeface="Arial" panose="020B0604020202020204" pitchFamily="34" charset="0"/>
              <a:buChar char="•"/>
            </a:pPr>
            <a:r>
              <a:rPr lang="en-US" sz="2400" dirty="0">
                <a:latin typeface="Crimson Regular"/>
              </a:rPr>
              <a:t>An overview of the research products review process</a:t>
            </a:r>
          </a:p>
          <a:p>
            <a:pPr marL="971550" lvl="1" indent="-457200">
              <a:spcBef>
                <a:spcPts val="0"/>
              </a:spcBef>
              <a:buClr>
                <a:srgbClr val="C00200"/>
              </a:buClr>
              <a:buFont typeface="Arial" panose="020B0604020202020204" pitchFamily="34" charset="0"/>
              <a:buChar char="•"/>
            </a:pPr>
            <a:endParaRPr lang="en-US" sz="2400" dirty="0">
              <a:latin typeface="Crimson Regular"/>
            </a:endParaRPr>
          </a:p>
          <a:p>
            <a:pPr marL="971550" lvl="1" indent="-457200">
              <a:spcBef>
                <a:spcPts val="0"/>
              </a:spcBef>
              <a:buClr>
                <a:srgbClr val="C00200"/>
              </a:buClr>
              <a:buFont typeface="Arial" panose="020B0604020202020204" pitchFamily="34" charset="0"/>
              <a:buChar char="•"/>
            </a:pPr>
            <a:r>
              <a:rPr lang="en-US" sz="2400" dirty="0">
                <a:latin typeface="Crimson Regular"/>
              </a:rPr>
              <a:t>A sample request for review</a:t>
            </a:r>
          </a:p>
          <a:p>
            <a:pPr marL="971550" lvl="1" indent="-457200">
              <a:spcBef>
                <a:spcPts val="0"/>
              </a:spcBef>
              <a:buClr>
                <a:srgbClr val="C00200"/>
              </a:buClr>
              <a:buFont typeface="Arial" panose="020B0604020202020204" pitchFamily="34" charset="0"/>
              <a:buChar char="•"/>
            </a:pPr>
            <a:endParaRPr lang="en-US" sz="2400" dirty="0">
              <a:latin typeface="Crimson Regular"/>
            </a:endParaRPr>
          </a:p>
          <a:p>
            <a:pPr marL="971550" lvl="1" indent="-457200">
              <a:spcBef>
                <a:spcPts val="0"/>
              </a:spcBef>
              <a:buClr>
                <a:srgbClr val="C00200"/>
              </a:buClr>
              <a:buFont typeface="Arial" panose="020B0604020202020204" pitchFamily="34" charset="0"/>
              <a:buChar char="•"/>
            </a:pPr>
            <a:r>
              <a:rPr lang="en-US" sz="2400" dirty="0">
                <a:latin typeface="Crimson Regular"/>
              </a:rPr>
              <a:t>Commonly used variables</a:t>
            </a:r>
          </a:p>
          <a:p>
            <a:pPr marL="971550" lvl="1" indent="-457200">
              <a:spcBef>
                <a:spcPts val="0"/>
              </a:spcBef>
              <a:buClr>
                <a:srgbClr val="C00200"/>
              </a:buClr>
              <a:buFont typeface="Arial" panose="020B0604020202020204" pitchFamily="34" charset="0"/>
              <a:buChar char="•"/>
            </a:pPr>
            <a:endParaRPr lang="en-US" sz="2400" dirty="0">
              <a:latin typeface="Crimson Regular"/>
            </a:endParaRPr>
          </a:p>
          <a:p>
            <a:pPr marL="971550" lvl="1" indent="-457200">
              <a:spcBef>
                <a:spcPts val="0"/>
              </a:spcBef>
              <a:buClr>
                <a:srgbClr val="C00200"/>
              </a:buClr>
              <a:buFont typeface="Arial" panose="020B0604020202020204" pitchFamily="34" charset="0"/>
              <a:buChar char="•"/>
            </a:pPr>
            <a:r>
              <a:rPr lang="en-US" sz="2400" dirty="0">
                <a:latin typeface="Crimson Regular"/>
              </a:rPr>
              <a:t>Common issues</a:t>
            </a:r>
          </a:p>
          <a:p>
            <a:pPr marL="971550" lvl="1" indent="-457200">
              <a:spcBef>
                <a:spcPts val="0"/>
              </a:spcBef>
              <a:buClr>
                <a:srgbClr val="C00200"/>
              </a:buClr>
              <a:buFont typeface="Arial" panose="020B0604020202020204" pitchFamily="34" charset="0"/>
              <a:buChar char="•"/>
            </a:pPr>
            <a:endParaRPr lang="en-US" sz="2400" dirty="0">
              <a:latin typeface="Crimson Regular"/>
            </a:endParaRPr>
          </a:p>
          <a:p>
            <a:pPr marL="971550" lvl="1" indent="-457200">
              <a:spcBef>
                <a:spcPts val="0"/>
              </a:spcBef>
              <a:buClr>
                <a:srgbClr val="C00200"/>
              </a:buClr>
              <a:buFont typeface="Arial" panose="020B0604020202020204" pitchFamily="34" charset="0"/>
              <a:buChar char="•"/>
            </a:pPr>
            <a:r>
              <a:rPr lang="en-US" sz="2400" dirty="0">
                <a:latin typeface="Crimson Regular"/>
              </a:rPr>
              <a:t>Key reminders</a:t>
            </a:r>
          </a:p>
          <a:p>
            <a:endParaRPr lang="en-US" dirty="0"/>
          </a:p>
        </p:txBody>
      </p:sp>
      <p:sp>
        <p:nvSpPr>
          <p:cNvPr id="8" name="Slide Number Placeholder 7">
            <a:extLst>
              <a:ext uri="{FF2B5EF4-FFF2-40B4-BE49-F238E27FC236}">
                <a16:creationId xmlns:a16="http://schemas.microsoft.com/office/drawing/2014/main" id="{8543CDA6-B009-E9BB-3DF4-034E7A89D039}"/>
              </a:ext>
            </a:extLst>
          </p:cNvPr>
          <p:cNvSpPr>
            <a:spLocks noGrp="1"/>
          </p:cNvSpPr>
          <p:nvPr>
            <p:ph type="sldNum" sz="quarter" idx="12"/>
          </p:nvPr>
        </p:nvSpPr>
        <p:spPr/>
        <p:txBody>
          <a:bodyPr/>
          <a:lstStyle/>
          <a:p>
            <a:fld id="{4FAB73BC-B049-4115-A692-8D63A059BFB8}" type="slidenum">
              <a:rPr lang="en-US" smtClean="0"/>
              <a:pPr/>
              <a:t>33</a:t>
            </a:fld>
            <a:endParaRPr lang="en-US"/>
          </a:p>
        </p:txBody>
      </p:sp>
      <p:sp>
        <p:nvSpPr>
          <p:cNvPr id="4" name="Content Placeholder 2">
            <a:extLst>
              <a:ext uri="{FF2B5EF4-FFF2-40B4-BE49-F238E27FC236}">
                <a16:creationId xmlns:a16="http://schemas.microsoft.com/office/drawing/2014/main" id="{F9DE9B98-3F77-3663-5A28-0CD2344AEE05}"/>
              </a:ext>
            </a:extLst>
          </p:cNvPr>
          <p:cNvSpPr txBox="1">
            <a:spLocks/>
          </p:cNvSpPr>
          <p:nvPr/>
        </p:nvSpPr>
        <p:spPr>
          <a:xfrm>
            <a:off x="2749551" y="873251"/>
            <a:ext cx="5486400" cy="5120640"/>
          </a:xfrm>
          <a:prstGeom prst="rect">
            <a:avLst/>
          </a:prstGeom>
        </p:spPr>
        <p:txBody>
          <a:bodyPr vert="horz" lIns="91440" tIns="45720" rIns="91440" bIns="45720" rtlCol="0" anchor="t">
            <a:normAutofit/>
          </a:bodyPr>
          <a:lstStyle>
            <a:lvl1pPr marL="137160" indent="-137160" algn="l" defTabSz="685800" rtl="0" eaLnBrk="1" latinLnBrk="0" hangingPunct="1">
              <a:lnSpc>
                <a:spcPct val="90000"/>
              </a:lnSpc>
              <a:spcBef>
                <a:spcPts val="900"/>
              </a:spcBef>
              <a:buClr>
                <a:srgbClr val="C00000"/>
              </a:buClr>
              <a:buFont typeface="Wingdings 2" pitchFamily="18" charset="2"/>
              <a:buChar char=""/>
              <a:defRPr sz="2100" kern="1200">
                <a:solidFill>
                  <a:schemeClr val="tx1"/>
                </a:solidFill>
                <a:latin typeface="Trebuchet MS" panose="020B0603020202020204" pitchFamily="34" charset="0"/>
                <a:ea typeface="+mn-ea"/>
                <a:cs typeface="+mn-cs"/>
              </a:defRPr>
            </a:lvl1pPr>
            <a:lvl2pPr marL="514350" indent="-137160" algn="l" defTabSz="685800" rtl="0" eaLnBrk="1" latinLnBrk="0" hangingPunct="1">
              <a:lnSpc>
                <a:spcPct val="90000"/>
              </a:lnSpc>
              <a:spcBef>
                <a:spcPts val="188"/>
              </a:spcBef>
              <a:spcAft>
                <a:spcPts val="188"/>
              </a:spcAft>
              <a:buClr>
                <a:srgbClr val="C00000"/>
              </a:buClr>
              <a:buFont typeface="Wingdings 2" pitchFamily="18" charset="2"/>
              <a:buChar char=""/>
              <a:defRPr sz="1800" kern="1200">
                <a:solidFill>
                  <a:schemeClr val="tx1"/>
                </a:solidFill>
                <a:latin typeface="Trebuchet MS" panose="020B0603020202020204" pitchFamily="34" charset="0"/>
                <a:ea typeface="+mn-ea"/>
                <a:cs typeface="+mn-cs"/>
              </a:defRPr>
            </a:lvl2pPr>
            <a:lvl3pPr marL="857250" indent="-137160" algn="l" defTabSz="685800" rtl="0" eaLnBrk="1" latinLnBrk="0" hangingPunct="1">
              <a:lnSpc>
                <a:spcPct val="90000"/>
              </a:lnSpc>
              <a:spcBef>
                <a:spcPts val="188"/>
              </a:spcBef>
              <a:spcAft>
                <a:spcPts val="188"/>
              </a:spcAft>
              <a:buClr>
                <a:srgbClr val="C00000"/>
              </a:buClr>
              <a:buFont typeface="Wingdings 2" pitchFamily="18" charset="2"/>
              <a:buChar char=""/>
              <a:defRPr sz="1500" kern="1200">
                <a:solidFill>
                  <a:schemeClr val="tx1"/>
                </a:solidFill>
                <a:latin typeface="Trebuchet MS" panose="020B0603020202020204" pitchFamily="34" charset="0"/>
                <a:ea typeface="+mn-ea"/>
                <a:cs typeface="+mn-cs"/>
              </a:defRPr>
            </a:lvl3pPr>
            <a:lvl4pPr marL="1200150" indent="-137160" algn="l" defTabSz="685800" rtl="0" eaLnBrk="1" latinLnBrk="0" hangingPunct="1">
              <a:lnSpc>
                <a:spcPct val="90000"/>
              </a:lnSpc>
              <a:spcBef>
                <a:spcPts val="188"/>
              </a:spcBef>
              <a:spcAft>
                <a:spcPts val="188"/>
              </a:spcAft>
              <a:buClr>
                <a:srgbClr val="C00000"/>
              </a:buClr>
              <a:buFont typeface="Wingdings 2" pitchFamily="18" charset="2"/>
              <a:buChar char=""/>
              <a:defRPr sz="1350" kern="1200">
                <a:solidFill>
                  <a:schemeClr val="tx1"/>
                </a:solidFill>
                <a:latin typeface="Trebuchet MS" panose="020B0603020202020204" pitchFamily="34" charset="0"/>
                <a:ea typeface="+mn-ea"/>
                <a:cs typeface="+mn-cs"/>
              </a:defRPr>
            </a:lvl4pPr>
            <a:lvl5pPr marL="1543050" indent="-137160" algn="l" defTabSz="685800" rtl="0" eaLnBrk="1" latinLnBrk="0" hangingPunct="1">
              <a:lnSpc>
                <a:spcPct val="90000"/>
              </a:lnSpc>
              <a:spcBef>
                <a:spcPts val="188"/>
              </a:spcBef>
              <a:spcAft>
                <a:spcPts val="188"/>
              </a:spcAft>
              <a:buClr>
                <a:srgbClr val="C00000"/>
              </a:buClr>
              <a:buFont typeface="Wingdings 2" pitchFamily="18" charset="2"/>
              <a:buChar char=""/>
              <a:defRPr sz="1350" kern="1200">
                <a:solidFill>
                  <a:schemeClr val="tx1"/>
                </a:solidFill>
                <a:latin typeface="Trebuchet MS" panose="020B0603020202020204" pitchFamily="34" charset="0"/>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a:lstStyle>
          <a:p>
            <a:pPr marL="971550" lvl="1" indent="-457200">
              <a:spcAft>
                <a:spcPts val="600"/>
              </a:spcAft>
              <a:buClr>
                <a:srgbClr val="C00200"/>
              </a:buClr>
              <a:buFont typeface="Arial" panose="020B0604020202020204" pitchFamily="34" charset="0"/>
              <a:buChar char="•"/>
            </a:pPr>
            <a:endParaRPr lang="en-US" sz="2400" dirty="0">
              <a:latin typeface="Crimson Regular"/>
            </a:endParaRPr>
          </a:p>
        </p:txBody>
      </p:sp>
      <p:pic>
        <p:nvPicPr>
          <p:cNvPr id="5" name="Audio Recording Jan 17, 2023 at 12:47:15 PM">
            <a:hlinkClick r:id="" action="ppaction://media"/>
            <a:extLst>
              <a:ext uri="{FF2B5EF4-FFF2-40B4-BE49-F238E27FC236}">
                <a16:creationId xmlns:a16="http://schemas.microsoft.com/office/drawing/2014/main" id="{85D62402-7DE7-CD17-CEFE-282D0919FD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78265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DA4E-B6B4-67AF-9E41-AF3BFEBC65A2}"/>
              </a:ext>
            </a:extLst>
          </p:cNvPr>
          <p:cNvSpPr>
            <a:spLocks noGrp="1"/>
          </p:cNvSpPr>
          <p:nvPr>
            <p:ph type="title"/>
          </p:nvPr>
        </p:nvSpPr>
        <p:spPr/>
        <p:txBody>
          <a:bodyPr/>
          <a:lstStyle/>
          <a:p>
            <a:r>
              <a:rPr lang="en-US" b="1" dirty="0"/>
              <a:t>Research Product Definition</a:t>
            </a:r>
          </a:p>
        </p:txBody>
      </p:sp>
      <p:sp>
        <p:nvSpPr>
          <p:cNvPr id="5" name="Slide Number Placeholder 4">
            <a:extLst>
              <a:ext uri="{FF2B5EF4-FFF2-40B4-BE49-F238E27FC236}">
                <a16:creationId xmlns:a16="http://schemas.microsoft.com/office/drawing/2014/main" id="{644B1524-DDC8-3574-FC47-CFF7CBBAF168}"/>
              </a:ext>
            </a:extLst>
          </p:cNvPr>
          <p:cNvSpPr>
            <a:spLocks noGrp="1"/>
          </p:cNvSpPr>
          <p:nvPr>
            <p:ph type="sldNum" sz="quarter" idx="12"/>
          </p:nvPr>
        </p:nvSpPr>
        <p:spPr/>
        <p:txBody>
          <a:bodyPr/>
          <a:lstStyle/>
          <a:p>
            <a:fld id="{D57F1E4F-1CFF-5643-939E-217C01CDF565}" type="slidenum">
              <a:rPr lang="en-US" smtClean="0"/>
              <a:pPr/>
              <a:t>34</a:t>
            </a:fld>
            <a:endParaRPr lang="en-US"/>
          </a:p>
        </p:txBody>
      </p:sp>
      <p:sp>
        <p:nvSpPr>
          <p:cNvPr id="6" name="Content Placeholder 2">
            <a:extLst>
              <a:ext uri="{FF2B5EF4-FFF2-40B4-BE49-F238E27FC236}">
                <a16:creationId xmlns:a16="http://schemas.microsoft.com/office/drawing/2014/main" id="{2375D721-CF02-870A-2761-4A6AE05499CB}"/>
              </a:ext>
            </a:extLst>
          </p:cNvPr>
          <p:cNvSpPr txBox="1">
            <a:spLocks/>
          </p:cNvSpPr>
          <p:nvPr/>
        </p:nvSpPr>
        <p:spPr>
          <a:xfrm>
            <a:off x="260797" y="2327320"/>
            <a:ext cx="8622404" cy="2646706"/>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8650" indent="-457200">
              <a:spcAft>
                <a:spcPts val="600"/>
              </a:spcAft>
              <a:buClr>
                <a:srgbClr val="C00200"/>
              </a:buClr>
            </a:pPr>
            <a:endParaRPr lang="en-US" sz="2400" dirty="0">
              <a:latin typeface="Crimson Regular"/>
            </a:endParaRPr>
          </a:p>
        </p:txBody>
      </p:sp>
      <p:sp>
        <p:nvSpPr>
          <p:cNvPr id="4" name="Text Placeholder 2">
            <a:extLst>
              <a:ext uri="{FF2B5EF4-FFF2-40B4-BE49-F238E27FC236}">
                <a16:creationId xmlns:a16="http://schemas.microsoft.com/office/drawing/2014/main" id="{1D313E63-E767-505E-E65C-577E5DB4B950}"/>
              </a:ext>
            </a:extLst>
          </p:cNvPr>
          <p:cNvSpPr txBox="1">
            <a:spLocks/>
          </p:cNvSpPr>
          <p:nvPr/>
        </p:nvSpPr>
        <p:spPr>
          <a:xfrm>
            <a:off x="529498" y="1589049"/>
            <a:ext cx="3943350" cy="823912"/>
          </a:xfrm>
          <a:prstGeom prst="rect">
            <a:avLst/>
          </a:prstGeom>
          <a:solidFill>
            <a:srgbClr val="C8102E"/>
          </a:solidFill>
          <a:ln>
            <a:solidFill>
              <a:schemeClr val="tx1"/>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dirty="0">
                <a:solidFill>
                  <a:schemeClr val="bg1"/>
                </a:solidFill>
                <a:latin typeface="Crimson Regular"/>
              </a:rPr>
              <a:t>Research Product</a:t>
            </a:r>
            <a:endParaRPr lang="en-US" sz="2000" dirty="0">
              <a:solidFill>
                <a:schemeClr val="bg1"/>
              </a:solidFill>
            </a:endParaRPr>
          </a:p>
        </p:txBody>
      </p:sp>
      <p:sp>
        <p:nvSpPr>
          <p:cNvPr id="7" name="Content Placeholder 3">
            <a:extLst>
              <a:ext uri="{FF2B5EF4-FFF2-40B4-BE49-F238E27FC236}">
                <a16:creationId xmlns:a16="http://schemas.microsoft.com/office/drawing/2014/main" id="{920FF91C-0C7B-DA58-96E7-40B257EDF38D}"/>
              </a:ext>
            </a:extLst>
          </p:cNvPr>
          <p:cNvSpPr txBox="1">
            <a:spLocks/>
          </p:cNvSpPr>
          <p:nvPr/>
        </p:nvSpPr>
        <p:spPr>
          <a:xfrm>
            <a:off x="529498" y="2412961"/>
            <a:ext cx="3943350" cy="3337844"/>
          </a:xfrm>
          <a:prstGeom prst="rect">
            <a:avLst/>
          </a:prstGeom>
          <a:solidFill>
            <a:srgbClr val="FFF9D9"/>
          </a:solidFill>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a:spcAft>
                <a:spcPts val="600"/>
              </a:spcAft>
              <a:buClr>
                <a:srgbClr val="C00200"/>
              </a:buClr>
              <a:buNone/>
            </a:pPr>
            <a:r>
              <a:rPr lang="en-US" sz="2000" dirty="0">
                <a:latin typeface="Crimson Regular"/>
              </a:rPr>
              <a:t>Any written outcome or display derived from the Repository</a:t>
            </a:r>
          </a:p>
          <a:p>
            <a:pPr indent="0">
              <a:spcAft>
                <a:spcPts val="600"/>
              </a:spcAft>
              <a:buClr>
                <a:srgbClr val="C00200"/>
              </a:buClr>
              <a:buNone/>
            </a:pPr>
            <a:r>
              <a:rPr lang="en-US" sz="2000" dirty="0">
                <a:latin typeface="Crimson Regular"/>
              </a:rPr>
              <a:t>Research output such as log files, statistical output, tables, or graphs</a:t>
            </a:r>
          </a:p>
          <a:p>
            <a:pPr indent="0">
              <a:spcAft>
                <a:spcPts val="600"/>
              </a:spcAft>
              <a:buClr>
                <a:srgbClr val="C00200"/>
              </a:buClr>
              <a:buNone/>
            </a:pPr>
            <a:r>
              <a:rPr lang="en-US" sz="2000" dirty="0">
                <a:latin typeface="Crimson Regular"/>
              </a:rPr>
              <a:t>Any article that is intended to, or potentially could be viewed by anyone not currently approved to use the Repository</a:t>
            </a:r>
          </a:p>
          <a:p>
            <a:pPr marL="0" indent="0">
              <a:buFont typeface="Arial" panose="020B0604020202020204" pitchFamily="34" charset="0"/>
              <a:buNone/>
            </a:pPr>
            <a:endParaRPr lang="en-US" dirty="0"/>
          </a:p>
        </p:txBody>
      </p:sp>
      <p:pic>
        <p:nvPicPr>
          <p:cNvPr id="3" name="Audio Recording Jan 17, 2023 at 12:47:54 PM">
            <a:hlinkClick r:id="" action="ppaction://media"/>
            <a:extLst>
              <a:ext uri="{FF2B5EF4-FFF2-40B4-BE49-F238E27FC236}">
                <a16:creationId xmlns:a16="http://schemas.microsoft.com/office/drawing/2014/main" id="{28215677-F011-47E1-9257-26B453BDCB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26756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4D96413A-CB94-CDF9-8B0C-8C4EF8289702}"/>
              </a:ext>
            </a:extLst>
          </p:cNvPr>
          <p:cNvSpPr txBox="1">
            <a:spLocks/>
          </p:cNvSpPr>
          <p:nvPr/>
        </p:nvSpPr>
        <p:spPr>
          <a:xfrm>
            <a:off x="123011" y="88917"/>
            <a:ext cx="8635284" cy="850006"/>
          </a:xfrm>
          <a:prstGeom prst="rect">
            <a:avLst/>
          </a:prstGeom>
        </p:spPr>
        <p:txBody>
          <a:bodyPr/>
          <a:lstStyle>
            <a:lvl1pPr algn="l" defTabSz="685800" rtl="0" eaLnBrk="1" latinLnBrk="0" hangingPunct="1">
              <a:lnSpc>
                <a:spcPct val="90000"/>
              </a:lnSpc>
              <a:spcBef>
                <a:spcPct val="0"/>
              </a:spcBef>
              <a:buNone/>
              <a:defRPr sz="3300" kern="1200">
                <a:solidFill>
                  <a:srgbClr val="C00000"/>
                </a:solidFill>
                <a:latin typeface="Impact" panose="020B0806030902050204" pitchFamily="34" charset="0"/>
                <a:ea typeface="+mj-ea"/>
                <a:cs typeface="+mj-cs"/>
              </a:defRPr>
            </a:lvl1pPr>
          </a:lstStyle>
          <a:p>
            <a:r>
              <a:rPr lang="en-US" b="1" dirty="0"/>
              <a:t>Research Review Process</a:t>
            </a:r>
          </a:p>
        </p:txBody>
      </p:sp>
      <p:sp>
        <p:nvSpPr>
          <p:cNvPr id="39" name="Right Arrow 38">
            <a:extLst>
              <a:ext uri="{FF2B5EF4-FFF2-40B4-BE49-F238E27FC236}">
                <a16:creationId xmlns:a16="http://schemas.microsoft.com/office/drawing/2014/main" id="{2BDDFBC6-9955-1A7A-B172-F72866A383F7}"/>
              </a:ext>
            </a:extLst>
          </p:cNvPr>
          <p:cNvSpPr/>
          <p:nvPr/>
        </p:nvSpPr>
        <p:spPr>
          <a:xfrm rot="2294146">
            <a:off x="500009" y="656939"/>
            <a:ext cx="385082" cy="182384"/>
          </a:xfrm>
          <a:prstGeom prst="rightArrow">
            <a:avLst/>
          </a:prstGeom>
          <a:solidFill>
            <a:srgbClr val="C810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2"/>
              </a:solidFill>
            </a:endParaRPr>
          </a:p>
        </p:txBody>
      </p:sp>
      <p:sp>
        <p:nvSpPr>
          <p:cNvPr id="40" name="Right Arrow 39">
            <a:extLst>
              <a:ext uri="{FF2B5EF4-FFF2-40B4-BE49-F238E27FC236}">
                <a16:creationId xmlns:a16="http://schemas.microsoft.com/office/drawing/2014/main" id="{AA870BC6-ADD8-AA05-3740-F71391A111D5}"/>
              </a:ext>
            </a:extLst>
          </p:cNvPr>
          <p:cNvSpPr/>
          <p:nvPr/>
        </p:nvSpPr>
        <p:spPr>
          <a:xfrm rot="2294146">
            <a:off x="532931" y="1696905"/>
            <a:ext cx="385082" cy="182384"/>
          </a:xfrm>
          <a:prstGeom prst="rightArrow">
            <a:avLst/>
          </a:prstGeom>
          <a:solidFill>
            <a:srgbClr val="C810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2"/>
              </a:solidFill>
            </a:endParaRPr>
          </a:p>
        </p:txBody>
      </p:sp>
      <p:sp>
        <p:nvSpPr>
          <p:cNvPr id="41" name="Right Arrow 40">
            <a:extLst>
              <a:ext uri="{FF2B5EF4-FFF2-40B4-BE49-F238E27FC236}">
                <a16:creationId xmlns:a16="http://schemas.microsoft.com/office/drawing/2014/main" id="{EAD57061-CB43-4A3B-1FD9-493FEE2E9ACB}"/>
              </a:ext>
            </a:extLst>
          </p:cNvPr>
          <p:cNvSpPr/>
          <p:nvPr/>
        </p:nvSpPr>
        <p:spPr>
          <a:xfrm rot="2294146">
            <a:off x="532931" y="3491780"/>
            <a:ext cx="385082" cy="182384"/>
          </a:xfrm>
          <a:prstGeom prst="rightArrow">
            <a:avLst/>
          </a:prstGeom>
          <a:solidFill>
            <a:srgbClr val="C810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2"/>
              </a:solidFill>
            </a:endParaRPr>
          </a:p>
        </p:txBody>
      </p:sp>
      <p:sp>
        <p:nvSpPr>
          <p:cNvPr id="42" name="Right Arrow 41">
            <a:extLst>
              <a:ext uri="{FF2B5EF4-FFF2-40B4-BE49-F238E27FC236}">
                <a16:creationId xmlns:a16="http://schemas.microsoft.com/office/drawing/2014/main" id="{E09EB836-96E6-F465-F167-021A57E3C817}"/>
              </a:ext>
            </a:extLst>
          </p:cNvPr>
          <p:cNvSpPr/>
          <p:nvPr/>
        </p:nvSpPr>
        <p:spPr>
          <a:xfrm rot="2294146">
            <a:off x="3509595" y="656939"/>
            <a:ext cx="385082" cy="182384"/>
          </a:xfrm>
          <a:prstGeom prst="rightArrow">
            <a:avLst/>
          </a:prstGeom>
          <a:solidFill>
            <a:srgbClr val="C810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2"/>
              </a:solidFill>
            </a:endParaRPr>
          </a:p>
        </p:txBody>
      </p:sp>
      <p:sp>
        <p:nvSpPr>
          <p:cNvPr id="43" name="Right Arrow 42">
            <a:extLst>
              <a:ext uri="{FF2B5EF4-FFF2-40B4-BE49-F238E27FC236}">
                <a16:creationId xmlns:a16="http://schemas.microsoft.com/office/drawing/2014/main" id="{2250F23E-D56C-C06F-132E-F579851E7573}"/>
              </a:ext>
            </a:extLst>
          </p:cNvPr>
          <p:cNvSpPr/>
          <p:nvPr/>
        </p:nvSpPr>
        <p:spPr>
          <a:xfrm rot="2294146">
            <a:off x="3509595" y="3300987"/>
            <a:ext cx="385082" cy="182384"/>
          </a:xfrm>
          <a:prstGeom prst="rightArrow">
            <a:avLst/>
          </a:prstGeom>
          <a:solidFill>
            <a:srgbClr val="C810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2"/>
              </a:solidFill>
            </a:endParaRPr>
          </a:p>
        </p:txBody>
      </p:sp>
      <p:sp>
        <p:nvSpPr>
          <p:cNvPr id="44" name="Right Arrow 43">
            <a:extLst>
              <a:ext uri="{FF2B5EF4-FFF2-40B4-BE49-F238E27FC236}">
                <a16:creationId xmlns:a16="http://schemas.microsoft.com/office/drawing/2014/main" id="{6A45E999-EA18-AA6B-94BB-E02A14D18166}"/>
              </a:ext>
            </a:extLst>
          </p:cNvPr>
          <p:cNvSpPr/>
          <p:nvPr/>
        </p:nvSpPr>
        <p:spPr>
          <a:xfrm rot="2294146">
            <a:off x="6181618" y="911116"/>
            <a:ext cx="385082" cy="182384"/>
          </a:xfrm>
          <a:prstGeom prst="rightArrow">
            <a:avLst/>
          </a:prstGeom>
          <a:solidFill>
            <a:srgbClr val="C810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2"/>
              </a:solidFill>
            </a:endParaRPr>
          </a:p>
        </p:txBody>
      </p:sp>
      <p:sp>
        <p:nvSpPr>
          <p:cNvPr id="45" name="Right Arrow 44">
            <a:extLst>
              <a:ext uri="{FF2B5EF4-FFF2-40B4-BE49-F238E27FC236}">
                <a16:creationId xmlns:a16="http://schemas.microsoft.com/office/drawing/2014/main" id="{FAD1758A-8361-B53C-D290-4E6775B1C209}"/>
              </a:ext>
            </a:extLst>
          </p:cNvPr>
          <p:cNvSpPr/>
          <p:nvPr/>
        </p:nvSpPr>
        <p:spPr>
          <a:xfrm rot="2294146">
            <a:off x="6122721" y="3859640"/>
            <a:ext cx="385082" cy="182384"/>
          </a:xfrm>
          <a:prstGeom prst="rightArrow">
            <a:avLst/>
          </a:prstGeom>
          <a:solidFill>
            <a:srgbClr val="C810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2"/>
              </a:solidFill>
            </a:endParaRPr>
          </a:p>
        </p:txBody>
      </p:sp>
      <p:grpSp>
        <p:nvGrpSpPr>
          <p:cNvPr id="46" name="Group 45">
            <a:extLst>
              <a:ext uri="{FF2B5EF4-FFF2-40B4-BE49-F238E27FC236}">
                <a16:creationId xmlns:a16="http://schemas.microsoft.com/office/drawing/2014/main" id="{2842A448-DE34-3AD0-DECD-A2500920A0FB}"/>
              </a:ext>
            </a:extLst>
          </p:cNvPr>
          <p:cNvGrpSpPr/>
          <p:nvPr/>
        </p:nvGrpSpPr>
        <p:grpSpPr>
          <a:xfrm>
            <a:off x="646077" y="748131"/>
            <a:ext cx="7933653" cy="6034984"/>
            <a:chOff x="1356360" y="1138188"/>
            <a:chExt cx="6522079" cy="4720949"/>
          </a:xfrm>
        </p:grpSpPr>
        <p:sp>
          <p:nvSpPr>
            <p:cNvPr id="47" name="TextBox 46">
              <a:extLst>
                <a:ext uri="{FF2B5EF4-FFF2-40B4-BE49-F238E27FC236}">
                  <a16:creationId xmlns:a16="http://schemas.microsoft.com/office/drawing/2014/main" id="{9B4E7DFF-4EDC-D024-B4C8-6F6C40E82618}"/>
                </a:ext>
              </a:extLst>
            </p:cNvPr>
            <p:cNvSpPr txBox="1"/>
            <p:nvPr/>
          </p:nvSpPr>
          <p:spPr>
            <a:xfrm>
              <a:off x="1576078" y="1138188"/>
              <a:ext cx="1648220" cy="433373"/>
            </a:xfrm>
            <a:prstGeom prst="rect">
              <a:avLst/>
            </a:prstGeom>
            <a:noFill/>
            <a:ln>
              <a:solidFill>
                <a:srgbClr val="C8102E"/>
              </a:solidFill>
            </a:ln>
          </p:spPr>
          <p:txBody>
            <a:bodyPr wrap="square" rtlCol="0">
              <a:spAutoFit/>
            </a:bodyPr>
            <a:lstStyle/>
            <a:p>
              <a:r>
                <a:rPr lang="en-US" sz="1000" dirty="0">
                  <a:latin typeface="Cambria"/>
                  <a:cs typeface="Cambria"/>
                </a:rPr>
                <a:t>Step 1– Researcher(s) reviews and applies Masking Guidelines &amp; Techniques to research products</a:t>
              </a:r>
            </a:p>
          </p:txBody>
        </p:sp>
        <p:sp>
          <p:nvSpPr>
            <p:cNvPr id="48" name="TextBox 47">
              <a:extLst>
                <a:ext uri="{FF2B5EF4-FFF2-40B4-BE49-F238E27FC236}">
                  <a16:creationId xmlns:a16="http://schemas.microsoft.com/office/drawing/2014/main" id="{D9DEDF3F-5897-C35E-7F06-DCDFB278523E}"/>
                </a:ext>
              </a:extLst>
            </p:cNvPr>
            <p:cNvSpPr txBox="1"/>
            <p:nvPr/>
          </p:nvSpPr>
          <p:spPr>
            <a:xfrm>
              <a:off x="1569325" y="1941282"/>
              <a:ext cx="1654970" cy="553754"/>
            </a:xfrm>
            <a:prstGeom prst="rect">
              <a:avLst/>
            </a:prstGeom>
            <a:noFill/>
            <a:ln w="12700" cmpd="sng">
              <a:solidFill>
                <a:srgbClr val="C8102E"/>
              </a:solidFill>
            </a:ln>
          </p:spPr>
          <p:txBody>
            <a:bodyPr wrap="square" rtlCol="0">
              <a:spAutoFit/>
            </a:bodyPr>
            <a:lstStyle/>
            <a:p>
              <a:r>
                <a:rPr lang="en-US" sz="1000" dirty="0">
                  <a:latin typeface="Cambria"/>
                  <a:cs typeface="Cambria"/>
                </a:rPr>
                <a:t>Step 2– Researcher(s) create a “For FERPA Review” subfolder within project folder and copy files for review to it</a:t>
              </a:r>
            </a:p>
          </p:txBody>
        </p:sp>
        <p:sp>
          <p:nvSpPr>
            <p:cNvPr id="49" name="TextBox 48">
              <a:extLst>
                <a:ext uri="{FF2B5EF4-FFF2-40B4-BE49-F238E27FC236}">
                  <a16:creationId xmlns:a16="http://schemas.microsoft.com/office/drawing/2014/main" id="{4E0172B7-775A-78D1-89A8-F446FD22D021}"/>
                </a:ext>
              </a:extLst>
            </p:cNvPr>
            <p:cNvSpPr txBox="1"/>
            <p:nvPr/>
          </p:nvSpPr>
          <p:spPr>
            <a:xfrm>
              <a:off x="1565594" y="2493739"/>
              <a:ext cx="1648219" cy="674135"/>
            </a:xfrm>
            <a:prstGeom prst="rect">
              <a:avLst/>
            </a:prstGeom>
            <a:noFill/>
            <a:ln w="12700" cmpd="sng">
              <a:solidFill>
                <a:srgbClr val="C8102E"/>
              </a:solidFill>
            </a:ln>
          </p:spPr>
          <p:txBody>
            <a:bodyPr wrap="square" rtlCol="0">
              <a:spAutoFit/>
            </a:bodyPr>
            <a:lstStyle/>
            <a:p>
              <a:pPr marL="171450" indent="-171450">
                <a:buFont typeface="+mj-lt"/>
                <a:buAutoNum type="arabicPeriod"/>
              </a:pPr>
              <a:r>
                <a:rPr lang="en-US" sz="1000" dirty="0">
                  <a:latin typeface="Cambria"/>
                  <a:cs typeface="Cambria"/>
                </a:rPr>
                <a:t>Preferred format Microsoft Excel</a:t>
              </a:r>
            </a:p>
            <a:p>
              <a:pPr marL="171450" indent="-171450">
                <a:buFont typeface="+mj-lt"/>
                <a:buAutoNum type="arabicPeriod"/>
              </a:pPr>
              <a:r>
                <a:rPr lang="en-US" sz="1000" dirty="0">
                  <a:latin typeface="Cambria"/>
                  <a:cs typeface="Cambria"/>
                </a:rPr>
                <a:t>All variables clearly labeled and described</a:t>
              </a:r>
            </a:p>
            <a:p>
              <a:pPr marL="171450" indent="-171450">
                <a:buFont typeface="+mj-lt"/>
                <a:buAutoNum type="arabicPeriod"/>
              </a:pPr>
              <a:r>
                <a:rPr lang="en-US" sz="1000" dirty="0">
                  <a:latin typeface="Cambria"/>
                  <a:cs typeface="Cambria"/>
                </a:rPr>
                <a:t>Output clearly labeled</a:t>
              </a:r>
            </a:p>
          </p:txBody>
        </p:sp>
        <p:sp>
          <p:nvSpPr>
            <p:cNvPr id="50" name="TextBox 49">
              <a:extLst>
                <a:ext uri="{FF2B5EF4-FFF2-40B4-BE49-F238E27FC236}">
                  <a16:creationId xmlns:a16="http://schemas.microsoft.com/office/drawing/2014/main" id="{5F149F5F-41A4-B8A7-D281-797081A72B2D}"/>
                </a:ext>
              </a:extLst>
            </p:cNvPr>
            <p:cNvSpPr txBox="1"/>
            <p:nvPr/>
          </p:nvSpPr>
          <p:spPr>
            <a:xfrm>
              <a:off x="1565596" y="3455007"/>
              <a:ext cx="1648220" cy="433373"/>
            </a:xfrm>
            <a:prstGeom prst="rect">
              <a:avLst/>
            </a:prstGeom>
            <a:noFill/>
            <a:ln w="12700" cmpd="sng">
              <a:solidFill>
                <a:srgbClr val="C8102E"/>
              </a:solidFill>
            </a:ln>
          </p:spPr>
          <p:txBody>
            <a:bodyPr wrap="square" rtlCol="0">
              <a:spAutoFit/>
            </a:bodyPr>
            <a:lstStyle/>
            <a:p>
              <a:r>
                <a:rPr lang="en-US" sz="1000" dirty="0">
                  <a:latin typeface="Cambria"/>
                  <a:cs typeface="Cambria"/>
                </a:rPr>
                <a:t>Step 3– Researcher(s) make a formal request for review to the Director or authorized designee</a:t>
              </a:r>
            </a:p>
          </p:txBody>
        </p:sp>
        <p:sp>
          <p:nvSpPr>
            <p:cNvPr id="51" name="TextBox 50">
              <a:extLst>
                <a:ext uri="{FF2B5EF4-FFF2-40B4-BE49-F238E27FC236}">
                  <a16:creationId xmlns:a16="http://schemas.microsoft.com/office/drawing/2014/main" id="{9F87C5E8-FE41-EBB9-7228-95D145C8BDF5}"/>
                </a:ext>
              </a:extLst>
            </p:cNvPr>
            <p:cNvSpPr txBox="1"/>
            <p:nvPr/>
          </p:nvSpPr>
          <p:spPr>
            <a:xfrm>
              <a:off x="1565594" y="3902660"/>
              <a:ext cx="1648218" cy="553754"/>
            </a:xfrm>
            <a:prstGeom prst="rect">
              <a:avLst/>
            </a:prstGeom>
            <a:noFill/>
            <a:ln w="12700" cmpd="sng">
              <a:solidFill>
                <a:srgbClr val="C8102E"/>
              </a:solidFill>
            </a:ln>
          </p:spPr>
          <p:txBody>
            <a:bodyPr wrap="square" rtlCol="0">
              <a:spAutoFit/>
            </a:bodyPr>
            <a:lstStyle/>
            <a:p>
              <a:pPr marL="171450" indent="-171450">
                <a:buFont typeface="+mj-lt"/>
                <a:buAutoNum type="arabicPeriod"/>
              </a:pPr>
              <a:r>
                <a:rPr lang="en-US" sz="1000" dirty="0">
                  <a:latin typeface="Cambria"/>
                  <a:cs typeface="Cambria"/>
                </a:rPr>
                <a:t>Send email following the request for review example on the “Request for Review” example and template slides</a:t>
              </a:r>
            </a:p>
          </p:txBody>
        </p:sp>
        <p:sp>
          <p:nvSpPr>
            <p:cNvPr id="52" name="TextBox 51">
              <a:extLst>
                <a:ext uri="{FF2B5EF4-FFF2-40B4-BE49-F238E27FC236}">
                  <a16:creationId xmlns:a16="http://schemas.microsoft.com/office/drawing/2014/main" id="{12D3D8D1-D6F4-64EB-E60F-A0A810CED1B4}"/>
                </a:ext>
              </a:extLst>
            </p:cNvPr>
            <p:cNvSpPr txBox="1"/>
            <p:nvPr/>
          </p:nvSpPr>
          <p:spPr>
            <a:xfrm>
              <a:off x="3990059" y="1138189"/>
              <a:ext cx="1687608" cy="553754"/>
            </a:xfrm>
            <a:prstGeom prst="rect">
              <a:avLst/>
            </a:prstGeom>
            <a:noFill/>
            <a:ln w="12700" cmpd="sng">
              <a:solidFill>
                <a:srgbClr val="C8102E"/>
              </a:solidFill>
            </a:ln>
          </p:spPr>
          <p:txBody>
            <a:bodyPr wrap="square" rtlCol="0">
              <a:spAutoFit/>
            </a:bodyPr>
            <a:lstStyle/>
            <a:p>
              <a:r>
                <a:rPr lang="en-US" sz="1000" dirty="0">
                  <a:latin typeface="Cambria"/>
                  <a:cs typeface="Cambria"/>
                </a:rPr>
                <a:t>Step 4–UH ERC designee reviews file(s) to ensure FERPA compliance and appropriate masking techniques were applied</a:t>
              </a:r>
            </a:p>
          </p:txBody>
        </p:sp>
        <p:sp>
          <p:nvSpPr>
            <p:cNvPr id="53" name="TextBox 52">
              <a:extLst>
                <a:ext uri="{FF2B5EF4-FFF2-40B4-BE49-F238E27FC236}">
                  <a16:creationId xmlns:a16="http://schemas.microsoft.com/office/drawing/2014/main" id="{4712D216-674A-BEAC-CFBE-BB5B06F78940}"/>
                </a:ext>
              </a:extLst>
            </p:cNvPr>
            <p:cNvSpPr txBox="1"/>
            <p:nvPr/>
          </p:nvSpPr>
          <p:spPr>
            <a:xfrm>
              <a:off x="3993832" y="1702472"/>
              <a:ext cx="1691343" cy="674135"/>
            </a:xfrm>
            <a:prstGeom prst="rect">
              <a:avLst/>
            </a:prstGeom>
            <a:noFill/>
            <a:ln w="12700" cmpd="sng">
              <a:solidFill>
                <a:srgbClr val="C8102E"/>
              </a:solidFill>
            </a:ln>
          </p:spPr>
          <p:txBody>
            <a:bodyPr wrap="square" rtlCol="0">
              <a:spAutoFit/>
            </a:bodyPr>
            <a:lstStyle/>
            <a:p>
              <a:r>
                <a:rPr lang="en-US" sz="1000" dirty="0">
                  <a:latin typeface="Cambria"/>
                  <a:cs typeface="Cambria"/>
                </a:rPr>
                <a:t>Is the research product consistent with the researcher(s) certification of FERPA compliance and following Texas ERC Masking Guidelines?</a:t>
              </a:r>
            </a:p>
          </p:txBody>
        </p:sp>
        <p:sp>
          <p:nvSpPr>
            <p:cNvPr id="54" name="TextBox 53">
              <a:extLst>
                <a:ext uri="{FF2B5EF4-FFF2-40B4-BE49-F238E27FC236}">
                  <a16:creationId xmlns:a16="http://schemas.microsoft.com/office/drawing/2014/main" id="{BADD6BD3-62D4-EF54-C230-98D2A3F04A45}"/>
                </a:ext>
              </a:extLst>
            </p:cNvPr>
            <p:cNvSpPr txBox="1"/>
            <p:nvPr/>
          </p:nvSpPr>
          <p:spPr>
            <a:xfrm>
              <a:off x="5258805" y="2436885"/>
              <a:ext cx="418860" cy="192610"/>
            </a:xfrm>
            <a:prstGeom prst="rect">
              <a:avLst/>
            </a:prstGeom>
            <a:noFill/>
            <a:ln w="12700" cmpd="sng">
              <a:solidFill>
                <a:srgbClr val="C8102E"/>
              </a:solidFill>
            </a:ln>
          </p:spPr>
          <p:txBody>
            <a:bodyPr wrap="square" rtlCol="0">
              <a:spAutoFit/>
            </a:bodyPr>
            <a:lstStyle/>
            <a:p>
              <a:pPr algn="ctr"/>
              <a:r>
                <a:rPr lang="en-US" sz="1000" dirty="0">
                  <a:latin typeface="Cambria"/>
                  <a:cs typeface="Cambria"/>
                </a:rPr>
                <a:t>Yes</a:t>
              </a:r>
            </a:p>
          </p:txBody>
        </p:sp>
        <p:sp>
          <p:nvSpPr>
            <p:cNvPr id="55" name="TextBox 54">
              <a:extLst>
                <a:ext uri="{FF2B5EF4-FFF2-40B4-BE49-F238E27FC236}">
                  <a16:creationId xmlns:a16="http://schemas.microsoft.com/office/drawing/2014/main" id="{433A03D4-9158-E64F-4C47-C01ED3ECE079}"/>
                </a:ext>
              </a:extLst>
            </p:cNvPr>
            <p:cNvSpPr txBox="1"/>
            <p:nvPr/>
          </p:nvSpPr>
          <p:spPr>
            <a:xfrm>
              <a:off x="4011858" y="2436884"/>
              <a:ext cx="418860" cy="192610"/>
            </a:xfrm>
            <a:prstGeom prst="rect">
              <a:avLst/>
            </a:prstGeom>
            <a:noFill/>
            <a:ln w="12700" cmpd="sng">
              <a:solidFill>
                <a:srgbClr val="C8102E"/>
              </a:solidFill>
            </a:ln>
          </p:spPr>
          <p:txBody>
            <a:bodyPr wrap="square" rtlCol="0">
              <a:spAutoFit/>
            </a:bodyPr>
            <a:lstStyle/>
            <a:p>
              <a:pPr algn="ctr"/>
              <a:r>
                <a:rPr lang="en-US" sz="1000" dirty="0">
                  <a:latin typeface="Cambria"/>
                  <a:cs typeface="Cambria"/>
                </a:rPr>
                <a:t>No</a:t>
              </a:r>
            </a:p>
          </p:txBody>
        </p:sp>
        <p:sp>
          <p:nvSpPr>
            <p:cNvPr id="56" name="TextBox 55">
              <a:extLst>
                <a:ext uri="{FF2B5EF4-FFF2-40B4-BE49-F238E27FC236}">
                  <a16:creationId xmlns:a16="http://schemas.microsoft.com/office/drawing/2014/main" id="{F790287A-7A46-1734-3FAE-DC19861BC9A8}"/>
                </a:ext>
              </a:extLst>
            </p:cNvPr>
            <p:cNvSpPr txBox="1"/>
            <p:nvPr/>
          </p:nvSpPr>
          <p:spPr>
            <a:xfrm>
              <a:off x="3990778" y="3155605"/>
              <a:ext cx="1687608" cy="674135"/>
            </a:xfrm>
            <a:prstGeom prst="rect">
              <a:avLst/>
            </a:prstGeom>
            <a:noFill/>
            <a:ln w="12700" cmpd="sng">
              <a:solidFill>
                <a:srgbClr val="C8102E"/>
              </a:solidFill>
            </a:ln>
          </p:spPr>
          <p:txBody>
            <a:bodyPr wrap="square" rtlCol="0">
              <a:spAutoFit/>
            </a:bodyPr>
            <a:lstStyle/>
            <a:p>
              <a:r>
                <a:rPr lang="en-US" sz="1000" dirty="0">
                  <a:latin typeface="Cambria"/>
                  <a:cs typeface="Cambria"/>
                </a:rPr>
                <a:t>Reviewer does not have sufficient information or has reason to suspect the research is not consistent with  certification of FERPA compliance.</a:t>
              </a:r>
            </a:p>
          </p:txBody>
        </p:sp>
        <p:sp>
          <p:nvSpPr>
            <p:cNvPr id="57" name="TextBox 56">
              <a:extLst>
                <a:ext uri="{FF2B5EF4-FFF2-40B4-BE49-F238E27FC236}">
                  <a16:creationId xmlns:a16="http://schemas.microsoft.com/office/drawing/2014/main" id="{B340F441-0A30-0AEF-2F37-10D5A8C2550D}"/>
                </a:ext>
              </a:extLst>
            </p:cNvPr>
            <p:cNvSpPr txBox="1"/>
            <p:nvPr/>
          </p:nvSpPr>
          <p:spPr>
            <a:xfrm>
              <a:off x="4000911" y="3829225"/>
              <a:ext cx="1687608" cy="1035278"/>
            </a:xfrm>
            <a:prstGeom prst="rect">
              <a:avLst/>
            </a:prstGeom>
            <a:noFill/>
            <a:ln w="12700" cmpd="sng">
              <a:solidFill>
                <a:srgbClr val="C8102E"/>
              </a:solidFill>
            </a:ln>
          </p:spPr>
          <p:txBody>
            <a:bodyPr wrap="square" rtlCol="0">
              <a:spAutoFit/>
            </a:bodyPr>
            <a:lstStyle/>
            <a:p>
              <a:pPr marL="171450" indent="-171450">
                <a:buFont typeface="+mj-lt"/>
                <a:buAutoNum type="arabicPeriod"/>
              </a:pPr>
              <a:r>
                <a:rPr lang="en-US" sz="1000" dirty="0">
                  <a:latin typeface="Cambria"/>
                  <a:cs typeface="Cambria"/>
                </a:rPr>
                <a:t>Reviewer may request additional evidence and/or justification such as log files, intermediate data sets, cell size counts</a:t>
              </a:r>
            </a:p>
            <a:p>
              <a:pPr marL="171450" indent="-171450">
                <a:buFont typeface="+mj-lt"/>
                <a:buAutoNum type="arabicPeriod"/>
              </a:pPr>
              <a:r>
                <a:rPr lang="en-US" sz="1000" dirty="0">
                  <a:latin typeface="Cambria"/>
                  <a:cs typeface="Cambria"/>
                </a:rPr>
                <a:t>Reviewer may request modification of the research product</a:t>
              </a:r>
            </a:p>
          </p:txBody>
        </p:sp>
        <p:sp>
          <p:nvSpPr>
            <p:cNvPr id="58" name="TextBox 57">
              <a:extLst>
                <a:ext uri="{FF2B5EF4-FFF2-40B4-BE49-F238E27FC236}">
                  <a16:creationId xmlns:a16="http://schemas.microsoft.com/office/drawing/2014/main" id="{D4AC5B86-CB3F-B2A5-1443-ED3BFEDDCB12}"/>
                </a:ext>
              </a:extLst>
            </p:cNvPr>
            <p:cNvSpPr txBox="1"/>
            <p:nvPr/>
          </p:nvSpPr>
          <p:spPr>
            <a:xfrm>
              <a:off x="4013339" y="5044616"/>
              <a:ext cx="1652329" cy="312992"/>
            </a:xfrm>
            <a:prstGeom prst="rect">
              <a:avLst/>
            </a:prstGeom>
            <a:noFill/>
            <a:ln w="12700" cmpd="sng">
              <a:solidFill>
                <a:srgbClr val="C8102E"/>
              </a:solidFill>
            </a:ln>
          </p:spPr>
          <p:txBody>
            <a:bodyPr wrap="square" rtlCol="0">
              <a:spAutoFit/>
            </a:bodyPr>
            <a:lstStyle/>
            <a:p>
              <a:r>
                <a:rPr lang="en-US" sz="1000" dirty="0">
                  <a:latin typeface="Cambria"/>
                  <a:cs typeface="Cambria"/>
                </a:rPr>
                <a:t>Did the researcher(s) complete the request from the reviewer?</a:t>
              </a:r>
            </a:p>
          </p:txBody>
        </p:sp>
        <p:sp>
          <p:nvSpPr>
            <p:cNvPr id="59" name="TextBox 58">
              <a:extLst>
                <a:ext uri="{FF2B5EF4-FFF2-40B4-BE49-F238E27FC236}">
                  <a16:creationId xmlns:a16="http://schemas.microsoft.com/office/drawing/2014/main" id="{9F7C40FE-3EEA-BF20-3EF4-9EC0DEED7798}"/>
                </a:ext>
              </a:extLst>
            </p:cNvPr>
            <p:cNvSpPr txBox="1"/>
            <p:nvPr/>
          </p:nvSpPr>
          <p:spPr>
            <a:xfrm>
              <a:off x="5202613" y="5540767"/>
              <a:ext cx="418860" cy="192610"/>
            </a:xfrm>
            <a:prstGeom prst="rect">
              <a:avLst/>
            </a:prstGeom>
            <a:noFill/>
            <a:ln w="12700" cmpd="sng">
              <a:solidFill>
                <a:srgbClr val="C8102E"/>
              </a:solidFill>
            </a:ln>
          </p:spPr>
          <p:txBody>
            <a:bodyPr wrap="square" rtlCol="0">
              <a:spAutoFit/>
            </a:bodyPr>
            <a:lstStyle/>
            <a:p>
              <a:pPr algn="ctr"/>
              <a:r>
                <a:rPr lang="en-US" sz="1000" dirty="0">
                  <a:latin typeface="Cambria"/>
                  <a:cs typeface="Cambria"/>
                </a:rPr>
                <a:t>No</a:t>
              </a:r>
            </a:p>
          </p:txBody>
        </p:sp>
        <p:sp>
          <p:nvSpPr>
            <p:cNvPr id="60" name="TextBox 59">
              <a:extLst>
                <a:ext uri="{FF2B5EF4-FFF2-40B4-BE49-F238E27FC236}">
                  <a16:creationId xmlns:a16="http://schemas.microsoft.com/office/drawing/2014/main" id="{92634780-02DA-085C-23A4-53AE57AFCBE0}"/>
                </a:ext>
              </a:extLst>
            </p:cNvPr>
            <p:cNvSpPr txBox="1"/>
            <p:nvPr/>
          </p:nvSpPr>
          <p:spPr>
            <a:xfrm>
              <a:off x="3990057" y="5540767"/>
              <a:ext cx="418860" cy="192610"/>
            </a:xfrm>
            <a:prstGeom prst="rect">
              <a:avLst/>
            </a:prstGeom>
            <a:noFill/>
            <a:ln w="12700" cmpd="sng">
              <a:solidFill>
                <a:srgbClr val="C8102E"/>
              </a:solidFill>
            </a:ln>
          </p:spPr>
          <p:txBody>
            <a:bodyPr wrap="square" rtlCol="0">
              <a:spAutoFit/>
            </a:bodyPr>
            <a:lstStyle/>
            <a:p>
              <a:pPr algn="ctr"/>
              <a:r>
                <a:rPr lang="en-US" sz="1000" dirty="0">
                  <a:latin typeface="Cambria"/>
                  <a:cs typeface="Cambria"/>
                </a:rPr>
                <a:t>Yes</a:t>
              </a:r>
            </a:p>
          </p:txBody>
        </p:sp>
        <p:sp>
          <p:nvSpPr>
            <p:cNvPr id="61" name="TextBox 60">
              <a:extLst>
                <a:ext uri="{FF2B5EF4-FFF2-40B4-BE49-F238E27FC236}">
                  <a16:creationId xmlns:a16="http://schemas.microsoft.com/office/drawing/2014/main" id="{5E2AD0E9-F546-7FA6-6C2A-119E2C1522BC}"/>
                </a:ext>
              </a:extLst>
            </p:cNvPr>
            <p:cNvSpPr txBox="1"/>
            <p:nvPr/>
          </p:nvSpPr>
          <p:spPr>
            <a:xfrm>
              <a:off x="6172161" y="4351411"/>
              <a:ext cx="1687608" cy="312992"/>
            </a:xfrm>
            <a:prstGeom prst="rect">
              <a:avLst/>
            </a:prstGeom>
            <a:noFill/>
            <a:ln w="12700" cmpd="sng">
              <a:solidFill>
                <a:srgbClr val="C8102E"/>
              </a:solidFill>
            </a:ln>
          </p:spPr>
          <p:txBody>
            <a:bodyPr wrap="square" rtlCol="0">
              <a:spAutoFit/>
            </a:bodyPr>
            <a:lstStyle/>
            <a:p>
              <a:r>
                <a:rPr lang="en-US" sz="1000" dirty="0">
                  <a:latin typeface="Cambria"/>
                  <a:cs typeface="Cambria"/>
                </a:rPr>
                <a:t>Reviewer refuses release of the research product</a:t>
              </a:r>
            </a:p>
          </p:txBody>
        </p:sp>
        <p:sp>
          <p:nvSpPr>
            <p:cNvPr id="62" name="TextBox 61">
              <a:extLst>
                <a:ext uri="{FF2B5EF4-FFF2-40B4-BE49-F238E27FC236}">
                  <a16:creationId xmlns:a16="http://schemas.microsoft.com/office/drawing/2014/main" id="{F324F28E-E8CA-A3B5-0EA0-C59F481F79BC}"/>
                </a:ext>
              </a:extLst>
            </p:cNvPr>
            <p:cNvSpPr txBox="1"/>
            <p:nvPr/>
          </p:nvSpPr>
          <p:spPr>
            <a:xfrm>
              <a:off x="6175396" y="4671683"/>
              <a:ext cx="1687608" cy="914897"/>
            </a:xfrm>
            <a:prstGeom prst="rect">
              <a:avLst/>
            </a:prstGeom>
            <a:noFill/>
            <a:ln w="12700" cmpd="sng">
              <a:solidFill>
                <a:srgbClr val="C8102E"/>
              </a:solidFill>
            </a:ln>
          </p:spPr>
          <p:txBody>
            <a:bodyPr wrap="square" rtlCol="0">
              <a:spAutoFit/>
            </a:bodyPr>
            <a:lstStyle/>
            <a:p>
              <a:r>
                <a:rPr lang="en-US" sz="1000" dirty="0">
                  <a:latin typeface="Cambria"/>
                  <a:cs typeface="Cambria"/>
                </a:rPr>
                <a:t>Researcher(s) may appeal reviewer’s decision to the Director and ultimately, one of the CO-PI’s of the UH ERC.  A formal appeal must be received in writing. Appeals will run through the established review protocol.</a:t>
              </a:r>
            </a:p>
          </p:txBody>
        </p:sp>
        <p:sp>
          <p:nvSpPr>
            <p:cNvPr id="63" name="TextBox 62">
              <a:extLst>
                <a:ext uri="{FF2B5EF4-FFF2-40B4-BE49-F238E27FC236}">
                  <a16:creationId xmlns:a16="http://schemas.microsoft.com/office/drawing/2014/main" id="{D5D7AD11-EDA9-7CB1-973A-73645DAF5E89}"/>
                </a:ext>
              </a:extLst>
            </p:cNvPr>
            <p:cNvSpPr txBox="1"/>
            <p:nvPr/>
          </p:nvSpPr>
          <p:spPr>
            <a:xfrm>
              <a:off x="6190830" y="1313148"/>
              <a:ext cx="1687608" cy="553754"/>
            </a:xfrm>
            <a:prstGeom prst="rect">
              <a:avLst/>
            </a:prstGeom>
            <a:noFill/>
            <a:ln w="12700" cmpd="sng">
              <a:solidFill>
                <a:srgbClr val="C8102E"/>
              </a:solidFill>
            </a:ln>
          </p:spPr>
          <p:txBody>
            <a:bodyPr wrap="square" rtlCol="0">
              <a:spAutoFit/>
            </a:bodyPr>
            <a:lstStyle/>
            <a:p>
              <a:r>
                <a:rPr lang="en-US" sz="1000" dirty="0">
                  <a:latin typeface="Cambria"/>
                  <a:cs typeface="Cambria"/>
                </a:rPr>
                <a:t>Step 5– Release of research product to researcher(s) by direct transmission by email or another means, as appropriate. </a:t>
              </a:r>
            </a:p>
          </p:txBody>
        </p:sp>
        <p:sp>
          <p:nvSpPr>
            <p:cNvPr id="64" name="TextBox 63">
              <a:extLst>
                <a:ext uri="{FF2B5EF4-FFF2-40B4-BE49-F238E27FC236}">
                  <a16:creationId xmlns:a16="http://schemas.microsoft.com/office/drawing/2014/main" id="{728E83A1-71BC-B12B-29DE-5D0010B02FAF}"/>
                </a:ext>
              </a:extLst>
            </p:cNvPr>
            <p:cNvSpPr txBox="1"/>
            <p:nvPr/>
          </p:nvSpPr>
          <p:spPr>
            <a:xfrm>
              <a:off x="6190831" y="1861166"/>
              <a:ext cx="1687608" cy="1516803"/>
            </a:xfrm>
            <a:prstGeom prst="rect">
              <a:avLst/>
            </a:prstGeom>
            <a:noFill/>
            <a:ln w="12700" cmpd="sng">
              <a:solidFill>
                <a:srgbClr val="C8102E"/>
              </a:solidFill>
            </a:ln>
          </p:spPr>
          <p:txBody>
            <a:bodyPr wrap="square" rtlCol="0">
              <a:spAutoFit/>
            </a:bodyPr>
            <a:lstStyle/>
            <a:p>
              <a:pPr marL="171450" indent="-171450">
                <a:buFont typeface="+mj-lt"/>
                <a:buAutoNum type="arabicPeriod"/>
              </a:pPr>
              <a:r>
                <a:rPr lang="en-US" sz="1000" dirty="0">
                  <a:latin typeface="Cambria"/>
                  <a:cs typeface="Cambria"/>
                </a:rPr>
                <a:t>Reviews typically take seven working days, unless review includes several research products for review</a:t>
              </a:r>
            </a:p>
            <a:p>
              <a:pPr marL="171450" indent="-171450">
                <a:buFont typeface="+mj-lt"/>
                <a:buAutoNum type="arabicPeriod"/>
              </a:pPr>
              <a:r>
                <a:rPr lang="en-US" sz="1000" dirty="0">
                  <a:latin typeface="Cambria"/>
                  <a:cs typeface="Cambria"/>
                </a:rPr>
                <a:t>If researcher(s) requires more immediate action, please contact the Director or authorized designee to see if arrangements can be made</a:t>
              </a:r>
            </a:p>
            <a:p>
              <a:pPr marL="171450" indent="-171450">
                <a:buFont typeface="+mj-lt"/>
                <a:buAutoNum type="arabicPeriod"/>
              </a:pPr>
              <a:r>
                <a:rPr lang="en-US" sz="1000" dirty="0">
                  <a:latin typeface="Cambria"/>
                  <a:cs typeface="Cambria"/>
                </a:rPr>
                <a:t>Each items requested for review is recorded in the Released Item Review Log</a:t>
              </a:r>
            </a:p>
          </p:txBody>
        </p:sp>
        <p:cxnSp>
          <p:nvCxnSpPr>
            <p:cNvPr id="65" name="Straight Arrow Connector 64">
              <a:extLst>
                <a:ext uri="{FF2B5EF4-FFF2-40B4-BE49-F238E27FC236}">
                  <a16:creationId xmlns:a16="http://schemas.microsoft.com/office/drawing/2014/main" id="{C8DC853B-8153-B492-3929-AC40EBCA4695}"/>
                </a:ext>
              </a:extLst>
            </p:cNvPr>
            <p:cNvCxnSpPr>
              <a:stCxn id="47" idx="2"/>
              <a:endCxn id="48" idx="0"/>
            </p:cNvCxnSpPr>
            <p:nvPr/>
          </p:nvCxnSpPr>
          <p:spPr>
            <a:xfrm flipH="1">
              <a:off x="2396810" y="1571561"/>
              <a:ext cx="3378" cy="369721"/>
            </a:xfrm>
            <a:prstGeom prst="straightConnector1">
              <a:avLst/>
            </a:prstGeom>
            <a:ln w="12700" cmpd="sng">
              <a:solidFill>
                <a:srgbClr val="C8102E"/>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08B3313A-9CBC-2EF6-BB5C-BD53B8912623}"/>
                </a:ext>
              </a:extLst>
            </p:cNvPr>
            <p:cNvCxnSpPr>
              <a:stCxn id="49" idx="2"/>
              <a:endCxn id="50" idx="0"/>
            </p:cNvCxnSpPr>
            <p:nvPr/>
          </p:nvCxnSpPr>
          <p:spPr>
            <a:xfrm>
              <a:off x="2389704" y="3167874"/>
              <a:ext cx="2" cy="287132"/>
            </a:xfrm>
            <a:prstGeom prst="straightConnector1">
              <a:avLst/>
            </a:prstGeom>
            <a:ln w="12700" cmpd="sng">
              <a:solidFill>
                <a:srgbClr val="C8102E"/>
              </a:solidFill>
              <a:tailEnd type="arrow"/>
            </a:ln>
          </p:spPr>
          <p:style>
            <a:lnRef idx="2">
              <a:schemeClr val="accent1"/>
            </a:lnRef>
            <a:fillRef idx="0">
              <a:schemeClr val="accent1"/>
            </a:fillRef>
            <a:effectRef idx="1">
              <a:schemeClr val="accent1"/>
            </a:effectRef>
            <a:fontRef idx="minor">
              <a:schemeClr val="tx1"/>
            </a:fontRef>
          </p:style>
        </p:cxnSp>
        <p:cxnSp>
          <p:nvCxnSpPr>
            <p:cNvPr id="67" name="Elbow Connector 66">
              <a:extLst>
                <a:ext uri="{FF2B5EF4-FFF2-40B4-BE49-F238E27FC236}">
                  <a16:creationId xmlns:a16="http://schemas.microsoft.com/office/drawing/2014/main" id="{C8873F39-D23B-A5C5-CE1D-1996FADB76F8}"/>
                </a:ext>
              </a:extLst>
            </p:cNvPr>
            <p:cNvCxnSpPr>
              <a:stCxn id="51" idx="3"/>
              <a:endCxn id="52" idx="1"/>
            </p:cNvCxnSpPr>
            <p:nvPr/>
          </p:nvCxnSpPr>
          <p:spPr>
            <a:xfrm flipV="1">
              <a:off x="3213812" y="1415066"/>
              <a:ext cx="776247" cy="2764471"/>
            </a:xfrm>
            <a:prstGeom prst="bentConnector3">
              <a:avLst>
                <a:gd name="adj1" fmla="val 50000"/>
              </a:avLst>
            </a:prstGeom>
            <a:ln w="12700" cmpd="sng">
              <a:solidFill>
                <a:srgbClr val="C8102E"/>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8FB0E208-BF7E-9A7B-1189-C0FD89F31C52}"/>
                </a:ext>
              </a:extLst>
            </p:cNvPr>
            <p:cNvCxnSpPr>
              <a:cxnSpLocks/>
              <a:stCxn id="53" idx="2"/>
            </p:cNvCxnSpPr>
            <p:nvPr/>
          </p:nvCxnSpPr>
          <p:spPr>
            <a:xfrm flipH="1">
              <a:off x="4833477" y="2376608"/>
              <a:ext cx="6027" cy="169701"/>
            </a:xfrm>
            <a:prstGeom prst="line">
              <a:avLst/>
            </a:prstGeom>
            <a:ln w="12700" cmpd="sng">
              <a:solidFill>
                <a:srgbClr val="C8102E"/>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A93CF94F-77E3-0254-E454-C3837BCFBBCE}"/>
                </a:ext>
              </a:extLst>
            </p:cNvPr>
            <p:cNvCxnSpPr>
              <a:cxnSpLocks/>
              <a:stCxn id="58" idx="2"/>
            </p:cNvCxnSpPr>
            <p:nvPr/>
          </p:nvCxnSpPr>
          <p:spPr>
            <a:xfrm>
              <a:off x="4839504" y="5357608"/>
              <a:ext cx="3100" cy="244737"/>
            </a:xfrm>
            <a:prstGeom prst="line">
              <a:avLst/>
            </a:prstGeom>
            <a:ln w="12700" cmpd="sng">
              <a:solidFill>
                <a:srgbClr val="C8102E"/>
              </a:solidFill>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0232AF60-5C29-197F-0D79-F8BFF4A0F67A}"/>
                </a:ext>
              </a:extLst>
            </p:cNvPr>
            <p:cNvCxnSpPr>
              <a:endCxn id="59" idx="1"/>
            </p:cNvCxnSpPr>
            <p:nvPr/>
          </p:nvCxnSpPr>
          <p:spPr>
            <a:xfrm>
              <a:off x="4838023" y="5610014"/>
              <a:ext cx="364590" cy="27056"/>
            </a:xfrm>
            <a:prstGeom prst="straightConnector1">
              <a:avLst/>
            </a:prstGeom>
            <a:ln w="12700" cmpd="sng">
              <a:solidFill>
                <a:srgbClr val="C8102E"/>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46EAA2D0-92FF-4136-DFF5-AFA41FFA854A}"/>
                </a:ext>
              </a:extLst>
            </p:cNvPr>
            <p:cNvCxnSpPr>
              <a:cxnSpLocks/>
              <a:endCxn id="60" idx="3"/>
            </p:cNvCxnSpPr>
            <p:nvPr/>
          </p:nvCxnSpPr>
          <p:spPr>
            <a:xfrm flipH="1">
              <a:off x="4408917" y="5610014"/>
              <a:ext cx="424944" cy="27059"/>
            </a:xfrm>
            <a:prstGeom prst="straightConnector1">
              <a:avLst/>
            </a:prstGeom>
            <a:ln w="12700" cmpd="sng">
              <a:solidFill>
                <a:srgbClr val="C8102E"/>
              </a:solidFill>
              <a:tailEnd type="arrow"/>
            </a:ln>
          </p:spPr>
          <p:style>
            <a:lnRef idx="2">
              <a:schemeClr val="accent1"/>
            </a:lnRef>
            <a:fillRef idx="0">
              <a:schemeClr val="accent1"/>
            </a:fillRef>
            <a:effectRef idx="1">
              <a:schemeClr val="accent1"/>
            </a:effectRef>
            <a:fontRef idx="minor">
              <a:schemeClr val="tx1"/>
            </a:fontRef>
          </p:style>
        </p:cxnSp>
        <p:cxnSp>
          <p:nvCxnSpPr>
            <p:cNvPr id="73" name="Elbow Connector 72">
              <a:extLst>
                <a:ext uri="{FF2B5EF4-FFF2-40B4-BE49-F238E27FC236}">
                  <a16:creationId xmlns:a16="http://schemas.microsoft.com/office/drawing/2014/main" id="{458AAF7C-5F18-ECB6-F0D2-A589DE168A76}"/>
                </a:ext>
              </a:extLst>
            </p:cNvPr>
            <p:cNvCxnSpPr/>
            <p:nvPr/>
          </p:nvCxnSpPr>
          <p:spPr>
            <a:xfrm rot="10800000">
              <a:off x="1580238" y="1453225"/>
              <a:ext cx="2413981" cy="4197155"/>
            </a:xfrm>
            <a:prstGeom prst="bentConnector3">
              <a:avLst>
                <a:gd name="adj1" fmla="val 109470"/>
              </a:avLst>
            </a:prstGeom>
            <a:ln w="12700" cmpd="sng">
              <a:solidFill>
                <a:srgbClr val="C8102E"/>
              </a:solidFill>
              <a:tailEnd type="arrow"/>
            </a:ln>
          </p:spPr>
          <p:style>
            <a:lnRef idx="2">
              <a:schemeClr val="accent1"/>
            </a:lnRef>
            <a:fillRef idx="0">
              <a:schemeClr val="accent1"/>
            </a:fillRef>
            <a:effectRef idx="1">
              <a:schemeClr val="accent1"/>
            </a:effectRef>
            <a:fontRef idx="minor">
              <a:schemeClr val="tx1"/>
            </a:fontRef>
          </p:style>
        </p:cxnSp>
        <p:cxnSp>
          <p:nvCxnSpPr>
            <p:cNvPr id="74" name="Elbow Connector 73">
              <a:extLst>
                <a:ext uri="{FF2B5EF4-FFF2-40B4-BE49-F238E27FC236}">
                  <a16:creationId xmlns:a16="http://schemas.microsoft.com/office/drawing/2014/main" id="{F9631C2D-F487-4612-8DEE-18A9A5E3A5DA}"/>
                </a:ext>
              </a:extLst>
            </p:cNvPr>
            <p:cNvCxnSpPr>
              <a:cxnSpLocks/>
              <a:stCxn id="59" idx="3"/>
              <a:endCxn id="61" idx="1"/>
            </p:cNvCxnSpPr>
            <p:nvPr/>
          </p:nvCxnSpPr>
          <p:spPr>
            <a:xfrm flipV="1">
              <a:off x="5621473" y="4507908"/>
              <a:ext cx="550688" cy="1129165"/>
            </a:xfrm>
            <a:prstGeom prst="bentConnector3">
              <a:avLst>
                <a:gd name="adj1" fmla="val 50000"/>
              </a:avLst>
            </a:prstGeom>
            <a:ln w="12700" cmpd="sng">
              <a:solidFill>
                <a:srgbClr val="C8102E"/>
              </a:solidFill>
              <a:tailEnd type="arrow"/>
            </a:ln>
          </p:spPr>
          <p:style>
            <a:lnRef idx="2">
              <a:schemeClr val="accent1"/>
            </a:lnRef>
            <a:fillRef idx="0">
              <a:schemeClr val="accent1"/>
            </a:fillRef>
            <a:effectRef idx="1">
              <a:schemeClr val="accent1"/>
            </a:effectRef>
            <a:fontRef idx="minor">
              <a:schemeClr val="tx1"/>
            </a:fontRef>
          </p:style>
        </p:cxnSp>
        <p:cxnSp>
          <p:nvCxnSpPr>
            <p:cNvPr id="75" name="Elbow Connector 74">
              <a:extLst>
                <a:ext uri="{FF2B5EF4-FFF2-40B4-BE49-F238E27FC236}">
                  <a16:creationId xmlns:a16="http://schemas.microsoft.com/office/drawing/2014/main" id="{5390B932-0B4E-D2DC-B95C-D209285A41A5}"/>
                </a:ext>
              </a:extLst>
            </p:cNvPr>
            <p:cNvCxnSpPr>
              <a:cxnSpLocks/>
              <a:stCxn id="54" idx="3"/>
              <a:endCxn id="63" idx="1"/>
            </p:cNvCxnSpPr>
            <p:nvPr/>
          </p:nvCxnSpPr>
          <p:spPr>
            <a:xfrm flipV="1">
              <a:off x="5677665" y="1590026"/>
              <a:ext cx="513165" cy="943164"/>
            </a:xfrm>
            <a:prstGeom prst="bentConnector3">
              <a:avLst/>
            </a:prstGeom>
            <a:ln w="12700" cmpd="sng">
              <a:solidFill>
                <a:srgbClr val="C8102E"/>
              </a:solidFill>
              <a:tailEnd type="arrow"/>
            </a:ln>
          </p:spPr>
          <p:style>
            <a:lnRef idx="2">
              <a:schemeClr val="accent1"/>
            </a:lnRef>
            <a:fillRef idx="0">
              <a:schemeClr val="accent1"/>
            </a:fillRef>
            <a:effectRef idx="1">
              <a:schemeClr val="accent1"/>
            </a:effectRef>
            <a:fontRef idx="minor">
              <a:schemeClr val="tx1"/>
            </a:fontRef>
          </p:style>
        </p:cxnSp>
        <p:cxnSp>
          <p:nvCxnSpPr>
            <p:cNvPr id="76" name="Elbow Connector 75">
              <a:extLst>
                <a:ext uri="{FF2B5EF4-FFF2-40B4-BE49-F238E27FC236}">
                  <a16:creationId xmlns:a16="http://schemas.microsoft.com/office/drawing/2014/main" id="{FBD0E1A4-9E33-DF4C-FA2C-A2FAF68E0363}"/>
                </a:ext>
              </a:extLst>
            </p:cNvPr>
            <p:cNvCxnSpPr>
              <a:stCxn id="55" idx="2"/>
              <a:endCxn id="56" idx="0"/>
            </p:cNvCxnSpPr>
            <p:nvPr/>
          </p:nvCxnSpPr>
          <p:spPr>
            <a:xfrm rot="16200000" flipH="1">
              <a:off x="4264880" y="2585902"/>
              <a:ext cx="526111" cy="613295"/>
            </a:xfrm>
            <a:prstGeom prst="bentConnector3">
              <a:avLst/>
            </a:prstGeom>
            <a:ln w="12700" cmpd="sng">
              <a:solidFill>
                <a:srgbClr val="C8102E"/>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EF0856F8-813C-F294-36DB-16D92F6BE38A}"/>
                </a:ext>
              </a:extLst>
            </p:cNvPr>
            <p:cNvCxnSpPr>
              <a:cxnSpLocks/>
            </p:cNvCxnSpPr>
            <p:nvPr/>
          </p:nvCxnSpPr>
          <p:spPr>
            <a:xfrm flipV="1">
              <a:off x="1356360" y="5650381"/>
              <a:ext cx="0" cy="208756"/>
            </a:xfrm>
            <a:prstGeom prst="straightConnector1">
              <a:avLst/>
            </a:prstGeom>
            <a:ln w="12700" cmpd="sng">
              <a:solidFill>
                <a:srgbClr val="C8102E"/>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AE859203-8BD7-20BB-232A-95D87B6DCB33}"/>
                </a:ext>
              </a:extLst>
            </p:cNvPr>
            <p:cNvCxnSpPr/>
            <p:nvPr/>
          </p:nvCxnSpPr>
          <p:spPr>
            <a:xfrm>
              <a:off x="4413076" y="2556222"/>
              <a:ext cx="845729" cy="6248"/>
            </a:xfrm>
            <a:prstGeom prst="straightConnector1">
              <a:avLst/>
            </a:prstGeom>
            <a:ln w="12700" cmpd="sng">
              <a:solidFill>
                <a:srgbClr val="C8102E"/>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505F21EE-90F4-87FD-A52E-EBF354336113}"/>
                </a:ext>
              </a:extLst>
            </p:cNvPr>
            <p:cNvSpPr txBox="1"/>
            <p:nvPr/>
          </p:nvSpPr>
          <p:spPr>
            <a:xfrm>
              <a:off x="6969265" y="1561084"/>
              <a:ext cx="138500" cy="192610"/>
            </a:xfrm>
            <a:prstGeom prst="rect">
              <a:avLst/>
            </a:prstGeom>
            <a:noFill/>
            <a:ln>
              <a:solidFill>
                <a:srgbClr val="C8102E"/>
              </a:solidFill>
            </a:ln>
          </p:spPr>
          <p:txBody>
            <a:bodyPr wrap="square" rtlCol="0">
              <a:spAutoFit/>
            </a:bodyPr>
            <a:lstStyle/>
            <a:p>
              <a:endParaRPr lang="en-US" sz="1000" dirty="0">
                <a:solidFill>
                  <a:schemeClr val="bg2"/>
                </a:solidFill>
              </a:endParaRPr>
            </a:p>
          </p:txBody>
        </p:sp>
      </p:grpSp>
      <p:sp>
        <p:nvSpPr>
          <p:cNvPr id="82" name="TextBox 81">
            <a:extLst>
              <a:ext uri="{FF2B5EF4-FFF2-40B4-BE49-F238E27FC236}">
                <a16:creationId xmlns:a16="http://schemas.microsoft.com/office/drawing/2014/main" id="{9B0B033D-C411-5308-E7AF-CB52CDD7CB24}"/>
              </a:ext>
            </a:extLst>
          </p:cNvPr>
          <p:cNvSpPr txBox="1"/>
          <p:nvPr/>
        </p:nvSpPr>
        <p:spPr>
          <a:xfrm>
            <a:off x="6526871" y="3950832"/>
            <a:ext cx="2052857" cy="707886"/>
          </a:xfrm>
          <a:prstGeom prst="rect">
            <a:avLst/>
          </a:prstGeom>
          <a:noFill/>
          <a:ln w="12700" cmpd="sng">
            <a:solidFill>
              <a:srgbClr val="C8102E"/>
            </a:solidFill>
          </a:ln>
        </p:spPr>
        <p:txBody>
          <a:bodyPr wrap="square" rtlCol="0">
            <a:spAutoFit/>
          </a:bodyPr>
          <a:lstStyle/>
          <a:p>
            <a:r>
              <a:rPr lang="en-US" sz="1000" dirty="0">
                <a:latin typeface="Cambria"/>
                <a:cs typeface="Cambria"/>
              </a:rPr>
              <a:t>Step 6–After the research product is released, researcher deletes the released products from the “For FERPA review” folder</a:t>
            </a:r>
          </a:p>
        </p:txBody>
      </p:sp>
      <p:cxnSp>
        <p:nvCxnSpPr>
          <p:cNvPr id="83" name="Straight Arrow Connector 82">
            <a:extLst>
              <a:ext uri="{FF2B5EF4-FFF2-40B4-BE49-F238E27FC236}">
                <a16:creationId xmlns:a16="http://schemas.microsoft.com/office/drawing/2014/main" id="{C335C2DA-F471-A7D4-1468-C554F17CC4B7}"/>
              </a:ext>
            </a:extLst>
          </p:cNvPr>
          <p:cNvCxnSpPr>
            <a:cxnSpLocks/>
          </p:cNvCxnSpPr>
          <p:nvPr/>
        </p:nvCxnSpPr>
        <p:spPr>
          <a:xfrm>
            <a:off x="7473783" y="3620642"/>
            <a:ext cx="12867" cy="312032"/>
          </a:xfrm>
          <a:prstGeom prst="straightConnector1">
            <a:avLst/>
          </a:prstGeom>
          <a:ln w="12700" cmpd="sng">
            <a:solidFill>
              <a:srgbClr val="C8102E"/>
            </a:solidFill>
            <a:tailEnd type="arrow"/>
          </a:ln>
        </p:spPr>
        <p:style>
          <a:lnRef idx="2">
            <a:schemeClr val="accent1"/>
          </a:lnRef>
          <a:fillRef idx="0">
            <a:schemeClr val="accent1"/>
          </a:fillRef>
          <a:effectRef idx="1">
            <a:schemeClr val="accent1"/>
          </a:effectRef>
          <a:fontRef idx="minor">
            <a:schemeClr val="tx1"/>
          </a:fontRef>
        </p:style>
      </p:cxnSp>
      <p:sp>
        <p:nvSpPr>
          <p:cNvPr id="85" name="Slide Number Placeholder 84">
            <a:extLst>
              <a:ext uri="{FF2B5EF4-FFF2-40B4-BE49-F238E27FC236}">
                <a16:creationId xmlns:a16="http://schemas.microsoft.com/office/drawing/2014/main" id="{9F6339C0-C814-2C5A-A77C-446A7613DFFD}"/>
              </a:ext>
            </a:extLst>
          </p:cNvPr>
          <p:cNvSpPr>
            <a:spLocks noGrp="1"/>
          </p:cNvSpPr>
          <p:nvPr>
            <p:ph type="sldNum" sz="quarter" idx="12"/>
          </p:nvPr>
        </p:nvSpPr>
        <p:spPr/>
        <p:txBody>
          <a:bodyPr/>
          <a:lstStyle/>
          <a:p>
            <a:fld id="{6CC22368-AD52-4632-A277-3AA670B9C2D7}" type="slidenum">
              <a:rPr lang="en-US" smtClean="0"/>
              <a:t>35</a:t>
            </a:fld>
            <a:endParaRPr lang="en-US"/>
          </a:p>
        </p:txBody>
      </p:sp>
      <p:cxnSp>
        <p:nvCxnSpPr>
          <p:cNvPr id="101" name="Straight Arrow Connector 100">
            <a:extLst>
              <a:ext uri="{FF2B5EF4-FFF2-40B4-BE49-F238E27FC236}">
                <a16:creationId xmlns:a16="http://schemas.microsoft.com/office/drawing/2014/main" id="{E93249C9-A98D-6DC4-A6CD-EA18F6DB6416}"/>
              </a:ext>
            </a:extLst>
          </p:cNvPr>
          <p:cNvCxnSpPr>
            <a:cxnSpLocks/>
          </p:cNvCxnSpPr>
          <p:nvPr/>
        </p:nvCxnSpPr>
        <p:spPr>
          <a:xfrm flipV="1">
            <a:off x="7486648" y="6454615"/>
            <a:ext cx="0" cy="266861"/>
          </a:xfrm>
          <a:prstGeom prst="straightConnector1">
            <a:avLst/>
          </a:prstGeom>
          <a:ln w="12700" cmpd="sng">
            <a:solidFill>
              <a:srgbClr val="C8102E"/>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2099D5F-A4E5-71B8-0B64-E3F8BADFAD45}"/>
              </a:ext>
            </a:extLst>
          </p:cNvPr>
          <p:cNvCxnSpPr>
            <a:endCxn id="85" idx="2"/>
          </p:cNvCxnSpPr>
          <p:nvPr/>
        </p:nvCxnSpPr>
        <p:spPr>
          <a:xfrm flipV="1">
            <a:off x="646077" y="6721476"/>
            <a:ext cx="6840573" cy="61639"/>
          </a:xfrm>
          <a:prstGeom prst="line">
            <a:avLst/>
          </a:prstGeom>
          <a:ln w="12700">
            <a:solidFill>
              <a:srgbClr val="C8102E"/>
            </a:solidFill>
          </a:ln>
        </p:spPr>
        <p:style>
          <a:lnRef idx="1">
            <a:schemeClr val="accent1"/>
          </a:lnRef>
          <a:fillRef idx="0">
            <a:schemeClr val="accent1"/>
          </a:fillRef>
          <a:effectRef idx="0">
            <a:schemeClr val="accent1"/>
          </a:effectRef>
          <a:fontRef idx="minor">
            <a:schemeClr val="tx1"/>
          </a:fontRef>
        </p:style>
      </p:cxnSp>
      <p:pic>
        <p:nvPicPr>
          <p:cNvPr id="2" name="Audio Recording Jan 17, 2023 at 3:57:51 PM">
            <a:hlinkClick r:id="" action="ppaction://media"/>
            <a:extLst>
              <a:ext uri="{FF2B5EF4-FFF2-40B4-BE49-F238E27FC236}">
                <a16:creationId xmlns:a16="http://schemas.microsoft.com/office/drawing/2014/main" id="{4A580960-6270-7FAB-CF02-065C647ECF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13128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1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 application, email&#10;&#10;Description automatically generated">
            <a:extLst>
              <a:ext uri="{FF2B5EF4-FFF2-40B4-BE49-F238E27FC236}">
                <a16:creationId xmlns:a16="http://schemas.microsoft.com/office/drawing/2014/main" id="{E06DAD9F-ADA7-1B37-65DE-60AA84767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918" y="1253374"/>
            <a:ext cx="8622284" cy="5400273"/>
          </a:xfrm>
          <a:prstGeom prst="rect">
            <a:avLst/>
          </a:prstGeom>
          <a:ln>
            <a:solidFill>
              <a:schemeClr val="tx1"/>
            </a:solidFill>
          </a:ln>
        </p:spPr>
      </p:pic>
      <p:sp>
        <p:nvSpPr>
          <p:cNvPr id="2" name="Title 1">
            <a:extLst>
              <a:ext uri="{FF2B5EF4-FFF2-40B4-BE49-F238E27FC236}">
                <a16:creationId xmlns:a16="http://schemas.microsoft.com/office/drawing/2014/main" id="{784553D0-5B9F-E444-3964-5F37DE38D8B3}"/>
              </a:ext>
            </a:extLst>
          </p:cNvPr>
          <p:cNvSpPr>
            <a:spLocks noGrp="1"/>
          </p:cNvSpPr>
          <p:nvPr>
            <p:ph type="title"/>
          </p:nvPr>
        </p:nvSpPr>
        <p:spPr/>
        <p:txBody>
          <a:bodyPr/>
          <a:lstStyle/>
          <a:p>
            <a:r>
              <a:rPr lang="en-US" b="1" dirty="0"/>
              <a:t>Request for Review Example </a:t>
            </a:r>
          </a:p>
        </p:txBody>
      </p:sp>
      <p:sp>
        <p:nvSpPr>
          <p:cNvPr id="6" name="Slide Number Placeholder 5">
            <a:extLst>
              <a:ext uri="{FF2B5EF4-FFF2-40B4-BE49-F238E27FC236}">
                <a16:creationId xmlns:a16="http://schemas.microsoft.com/office/drawing/2014/main" id="{EE394F71-F5B8-5B1C-409E-5DBC22738252}"/>
              </a:ext>
            </a:extLst>
          </p:cNvPr>
          <p:cNvSpPr>
            <a:spLocks noGrp="1"/>
          </p:cNvSpPr>
          <p:nvPr>
            <p:ph type="sldNum" sz="quarter" idx="12"/>
          </p:nvPr>
        </p:nvSpPr>
        <p:spPr/>
        <p:txBody>
          <a:bodyPr/>
          <a:lstStyle/>
          <a:p>
            <a:fld id="{6CC22368-AD52-4632-A277-3AA670B9C2D7}" type="slidenum">
              <a:rPr lang="en-US" smtClean="0"/>
              <a:t>36</a:t>
            </a:fld>
            <a:endParaRPr lang="en-US"/>
          </a:p>
        </p:txBody>
      </p:sp>
      <p:sp>
        <p:nvSpPr>
          <p:cNvPr id="9" name="Left Arrow 6">
            <a:extLst>
              <a:ext uri="{FF2B5EF4-FFF2-40B4-BE49-F238E27FC236}">
                <a16:creationId xmlns:a16="http://schemas.microsoft.com/office/drawing/2014/main" id="{9E24F4D8-FE3D-6214-BAF8-F4E9C18C9D8A}"/>
              </a:ext>
            </a:extLst>
          </p:cNvPr>
          <p:cNvSpPr/>
          <p:nvPr/>
        </p:nvSpPr>
        <p:spPr>
          <a:xfrm>
            <a:off x="2074544" y="4525259"/>
            <a:ext cx="568960" cy="132080"/>
          </a:xfrm>
          <a:prstGeom prst="leftArrow">
            <a:avLst/>
          </a:prstGeom>
          <a:solidFill>
            <a:srgbClr val="C810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Left Arrow 6">
            <a:extLst>
              <a:ext uri="{FF2B5EF4-FFF2-40B4-BE49-F238E27FC236}">
                <a16:creationId xmlns:a16="http://schemas.microsoft.com/office/drawing/2014/main" id="{502D1938-0FE8-9881-1320-3F303EB91092}"/>
              </a:ext>
            </a:extLst>
          </p:cNvPr>
          <p:cNvSpPr/>
          <p:nvPr/>
        </p:nvSpPr>
        <p:spPr>
          <a:xfrm>
            <a:off x="2359024" y="4257582"/>
            <a:ext cx="568960" cy="132080"/>
          </a:xfrm>
          <a:prstGeom prst="leftArrow">
            <a:avLst/>
          </a:prstGeom>
          <a:solidFill>
            <a:srgbClr val="C810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Left Arrow 6">
            <a:extLst>
              <a:ext uri="{FF2B5EF4-FFF2-40B4-BE49-F238E27FC236}">
                <a16:creationId xmlns:a16="http://schemas.microsoft.com/office/drawing/2014/main" id="{ECA9D64E-1A2C-0C38-DA47-B4A24FF04F38}"/>
              </a:ext>
            </a:extLst>
          </p:cNvPr>
          <p:cNvSpPr/>
          <p:nvPr/>
        </p:nvSpPr>
        <p:spPr>
          <a:xfrm>
            <a:off x="8161595" y="5714858"/>
            <a:ext cx="568960" cy="132080"/>
          </a:xfrm>
          <a:prstGeom prst="leftArrow">
            <a:avLst/>
          </a:prstGeom>
          <a:solidFill>
            <a:srgbClr val="C810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Left Arrow 6">
            <a:extLst>
              <a:ext uri="{FF2B5EF4-FFF2-40B4-BE49-F238E27FC236}">
                <a16:creationId xmlns:a16="http://schemas.microsoft.com/office/drawing/2014/main" id="{23B7AE1B-BFB7-6938-AEEC-6E772F2E46B1}"/>
              </a:ext>
            </a:extLst>
          </p:cNvPr>
          <p:cNvSpPr/>
          <p:nvPr/>
        </p:nvSpPr>
        <p:spPr>
          <a:xfrm>
            <a:off x="4578440" y="3642380"/>
            <a:ext cx="568960" cy="132080"/>
          </a:xfrm>
          <a:prstGeom prst="leftArrow">
            <a:avLst/>
          </a:prstGeom>
          <a:solidFill>
            <a:srgbClr val="C810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Box 2">
            <a:extLst>
              <a:ext uri="{FF2B5EF4-FFF2-40B4-BE49-F238E27FC236}">
                <a16:creationId xmlns:a16="http://schemas.microsoft.com/office/drawing/2014/main" id="{D4876EB3-677B-2DCF-7848-4CCF319A553C}"/>
              </a:ext>
            </a:extLst>
          </p:cNvPr>
          <p:cNvSpPr txBox="1"/>
          <p:nvPr/>
        </p:nvSpPr>
        <p:spPr>
          <a:xfrm>
            <a:off x="2524473" y="1716599"/>
            <a:ext cx="1763047" cy="276999"/>
          </a:xfrm>
          <a:prstGeom prst="rect">
            <a:avLst/>
          </a:prstGeom>
          <a:solidFill>
            <a:srgbClr val="C8102E"/>
          </a:solidFill>
        </p:spPr>
        <p:txBody>
          <a:bodyPr wrap="none" rtlCol="0">
            <a:spAutoFit/>
          </a:bodyPr>
          <a:lstStyle/>
          <a:p>
            <a:r>
              <a:rPr lang="en-US" sz="1200" dirty="0" err="1">
                <a:solidFill>
                  <a:schemeClr val="bg1"/>
                </a:solidFill>
                <a:latin typeface="Milo Bold"/>
              </a:rPr>
              <a:t>jgnarvae@central.uh.edu</a:t>
            </a:r>
            <a:endParaRPr lang="en-US" sz="1200" dirty="0">
              <a:solidFill>
                <a:schemeClr val="bg1"/>
              </a:solidFill>
              <a:latin typeface="Milo Bold"/>
            </a:endParaRPr>
          </a:p>
        </p:txBody>
      </p:sp>
      <p:pic>
        <p:nvPicPr>
          <p:cNvPr id="4" name="Audio Recording Jan 17, 2023 at 4:02:19 PM">
            <a:hlinkClick r:id="" action="ppaction://media"/>
            <a:extLst>
              <a:ext uri="{FF2B5EF4-FFF2-40B4-BE49-F238E27FC236}">
                <a16:creationId xmlns:a16="http://schemas.microsoft.com/office/drawing/2014/main" id="{E9E6E026-2A63-D334-04AD-F9223CB974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82778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F52D-3F78-B131-6A0A-05E39F592D83}"/>
              </a:ext>
            </a:extLst>
          </p:cNvPr>
          <p:cNvSpPr>
            <a:spLocks noGrp="1"/>
          </p:cNvSpPr>
          <p:nvPr>
            <p:ph type="title"/>
          </p:nvPr>
        </p:nvSpPr>
        <p:spPr/>
        <p:txBody>
          <a:bodyPr/>
          <a:lstStyle/>
          <a:p>
            <a:r>
              <a:rPr lang="en-US" b="1" dirty="0"/>
              <a:t>Research Review Email Template</a:t>
            </a:r>
          </a:p>
        </p:txBody>
      </p:sp>
      <p:sp>
        <p:nvSpPr>
          <p:cNvPr id="8" name="Slide Number Placeholder 7">
            <a:extLst>
              <a:ext uri="{FF2B5EF4-FFF2-40B4-BE49-F238E27FC236}">
                <a16:creationId xmlns:a16="http://schemas.microsoft.com/office/drawing/2014/main" id="{FCF89744-3CCB-4B32-747C-250A3BC6420A}"/>
              </a:ext>
            </a:extLst>
          </p:cNvPr>
          <p:cNvSpPr>
            <a:spLocks noGrp="1"/>
          </p:cNvSpPr>
          <p:nvPr>
            <p:ph type="sldNum" sz="quarter" idx="12"/>
          </p:nvPr>
        </p:nvSpPr>
        <p:spPr/>
        <p:txBody>
          <a:bodyPr/>
          <a:lstStyle/>
          <a:p>
            <a:fld id="{6CC22368-AD52-4632-A277-3AA670B9C2D7}" type="slidenum">
              <a:rPr lang="en-US" smtClean="0"/>
              <a:t>37</a:t>
            </a:fld>
            <a:endParaRPr lang="en-US"/>
          </a:p>
        </p:txBody>
      </p:sp>
      <p:sp>
        <p:nvSpPr>
          <p:cNvPr id="5" name="TextBox 4">
            <a:extLst>
              <a:ext uri="{FF2B5EF4-FFF2-40B4-BE49-F238E27FC236}">
                <a16:creationId xmlns:a16="http://schemas.microsoft.com/office/drawing/2014/main" id="{9A2BE357-9E1C-D40C-3C12-DA0E11C59DCE}"/>
              </a:ext>
            </a:extLst>
          </p:cNvPr>
          <p:cNvSpPr txBox="1"/>
          <p:nvPr/>
        </p:nvSpPr>
        <p:spPr>
          <a:xfrm>
            <a:off x="396606" y="1651909"/>
            <a:ext cx="8359467" cy="3754874"/>
          </a:xfrm>
          <a:prstGeom prst="rect">
            <a:avLst/>
          </a:prstGeom>
          <a:noFill/>
        </p:spPr>
        <p:txBody>
          <a:bodyPr wrap="square">
            <a:spAutoFit/>
          </a:bodyPr>
          <a:lstStyle/>
          <a:p>
            <a:pPr marL="0" marR="0">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Hello,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am requesting review of the following research products: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 Name: </a:t>
            </a:r>
          </a:p>
          <a:p>
            <a:pPr marL="0" marR="0">
              <a:spcBef>
                <a:spcPts val="0"/>
              </a:spcBef>
              <a:spcAft>
                <a:spcPts val="0"/>
              </a:spcAft>
            </a:pP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 Number: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Researcher: </a:t>
            </a:r>
          </a:p>
          <a:p>
            <a:pPr marL="0" marR="0">
              <a:spcBef>
                <a:spcPts val="0"/>
              </a:spcBef>
              <a:spcAft>
                <a:spcPts val="0"/>
              </a:spcAft>
            </a:pP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Server: </a:t>
            </a:r>
          </a:p>
          <a:p>
            <a:pPr marL="0" marR="0">
              <a:spcBef>
                <a:spcPts val="0"/>
              </a:spcBef>
              <a:spcAft>
                <a:spcPts val="0"/>
              </a:spcAft>
            </a:pP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 Folder Name: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File Name: </a:t>
            </a:r>
          </a:p>
          <a:p>
            <a:pPr marL="0" marR="0">
              <a:spcBef>
                <a:spcPts val="0"/>
              </a:spcBef>
              <a:spcAft>
                <a:spcPts val="0"/>
              </a:spcAft>
            </a:pP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Masking: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certify that all items for review are FERPA compliant. The output or results contains no individually identifiable data, and there is no information derived from the data concerning a group of fewer than five individuals.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Audio Recording Jan 17, 2023 at 4:02:55 PM">
            <a:hlinkClick r:id="" action="ppaction://media"/>
            <a:extLst>
              <a:ext uri="{FF2B5EF4-FFF2-40B4-BE49-F238E27FC236}">
                <a16:creationId xmlns:a16="http://schemas.microsoft.com/office/drawing/2014/main" id="{53A83CE3-FD79-796B-57F2-5CAADDA059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00736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F52D-3F78-B131-6A0A-05E39F592D83}"/>
              </a:ext>
            </a:extLst>
          </p:cNvPr>
          <p:cNvSpPr>
            <a:spLocks noGrp="1"/>
          </p:cNvSpPr>
          <p:nvPr>
            <p:ph type="title"/>
          </p:nvPr>
        </p:nvSpPr>
        <p:spPr/>
        <p:txBody>
          <a:bodyPr/>
          <a:lstStyle/>
          <a:p>
            <a:r>
              <a:rPr lang="en-US" b="1" dirty="0"/>
              <a:t>Commonly Used Variables</a:t>
            </a:r>
          </a:p>
        </p:txBody>
      </p:sp>
      <p:sp>
        <p:nvSpPr>
          <p:cNvPr id="3" name="Content Placeholder 2">
            <a:extLst>
              <a:ext uri="{FF2B5EF4-FFF2-40B4-BE49-F238E27FC236}">
                <a16:creationId xmlns:a16="http://schemas.microsoft.com/office/drawing/2014/main" id="{ECB079FE-886D-AB2A-4C15-70F2A7EFAD20}"/>
              </a:ext>
            </a:extLst>
          </p:cNvPr>
          <p:cNvSpPr>
            <a:spLocks noGrp="1"/>
          </p:cNvSpPr>
          <p:nvPr>
            <p:ph idx="1"/>
          </p:nvPr>
        </p:nvSpPr>
        <p:spPr/>
        <p:txBody>
          <a:bodyPr/>
          <a:lstStyle/>
          <a:p>
            <a:pPr indent="0">
              <a:spcAft>
                <a:spcPts val="600"/>
              </a:spcAft>
              <a:buClr>
                <a:srgbClr val="C00200"/>
              </a:buClr>
              <a:buNone/>
            </a:pPr>
            <a:r>
              <a:rPr lang="en-US" sz="2400" dirty="0">
                <a:latin typeface="Crimson Regular"/>
              </a:rPr>
              <a:t>Performance based indicators</a:t>
            </a:r>
          </a:p>
          <a:p>
            <a:pPr marL="971550" lvl="1" indent="-457200">
              <a:spcAft>
                <a:spcPts val="600"/>
              </a:spcAft>
              <a:buClr>
                <a:srgbClr val="C00200"/>
              </a:buClr>
            </a:pPr>
            <a:r>
              <a:rPr lang="en-US" sz="2400" dirty="0">
                <a:latin typeface="Crimson Regular"/>
              </a:rPr>
              <a:t>STAAR, TAKS, SAT/ACT scores, Texas Success Initiative (TSI), exit exams, cumulative pass rates, college readiness </a:t>
            </a:r>
          </a:p>
          <a:p>
            <a:pPr marL="971550" lvl="1" indent="-457200">
              <a:spcAft>
                <a:spcPts val="600"/>
              </a:spcAft>
              <a:buClr>
                <a:srgbClr val="C00200"/>
              </a:buClr>
            </a:pPr>
            <a:r>
              <a:rPr lang="en-US" sz="2400" dirty="0">
                <a:latin typeface="Crimson Regular"/>
              </a:rPr>
              <a:t>Individual scores cannot be released from the UH ERC</a:t>
            </a:r>
          </a:p>
          <a:p>
            <a:pPr indent="0">
              <a:spcAft>
                <a:spcPts val="600"/>
              </a:spcAft>
              <a:buClr>
                <a:srgbClr val="C00200"/>
              </a:buClr>
              <a:buNone/>
            </a:pPr>
            <a:r>
              <a:rPr lang="en-US" sz="2400" dirty="0">
                <a:latin typeface="Crimson Regular"/>
              </a:rPr>
              <a:t>Program Participation</a:t>
            </a:r>
          </a:p>
          <a:p>
            <a:pPr marL="971550" lvl="1" indent="-457200">
              <a:spcAft>
                <a:spcPts val="600"/>
              </a:spcAft>
              <a:buClr>
                <a:srgbClr val="C00200"/>
              </a:buClr>
            </a:pPr>
            <a:r>
              <a:rPr lang="en-US" sz="2400" dirty="0">
                <a:latin typeface="Crimson Regular"/>
              </a:rPr>
              <a:t>Special education, gifted and talented, English Language Learner (ELL)/Limited English Proficiency (LEP), International Baccalaureate (IB), Developmental Education/Disability Services, Advanced Placement (AP) enrollment, college/dual credit scores </a:t>
            </a:r>
          </a:p>
          <a:p>
            <a:endParaRPr lang="en-US" dirty="0"/>
          </a:p>
        </p:txBody>
      </p:sp>
      <p:sp>
        <p:nvSpPr>
          <p:cNvPr id="8" name="Slide Number Placeholder 7">
            <a:extLst>
              <a:ext uri="{FF2B5EF4-FFF2-40B4-BE49-F238E27FC236}">
                <a16:creationId xmlns:a16="http://schemas.microsoft.com/office/drawing/2014/main" id="{FCF89744-3CCB-4B32-747C-250A3BC6420A}"/>
              </a:ext>
            </a:extLst>
          </p:cNvPr>
          <p:cNvSpPr>
            <a:spLocks noGrp="1"/>
          </p:cNvSpPr>
          <p:nvPr>
            <p:ph type="sldNum" sz="quarter" idx="12"/>
          </p:nvPr>
        </p:nvSpPr>
        <p:spPr/>
        <p:txBody>
          <a:bodyPr/>
          <a:lstStyle/>
          <a:p>
            <a:fld id="{6CC22368-AD52-4632-A277-3AA670B9C2D7}" type="slidenum">
              <a:rPr lang="en-US" smtClean="0"/>
              <a:t>38</a:t>
            </a:fld>
            <a:endParaRPr lang="en-US"/>
          </a:p>
        </p:txBody>
      </p:sp>
      <p:sp>
        <p:nvSpPr>
          <p:cNvPr id="4" name="Content Placeholder 2">
            <a:extLst>
              <a:ext uri="{FF2B5EF4-FFF2-40B4-BE49-F238E27FC236}">
                <a16:creationId xmlns:a16="http://schemas.microsoft.com/office/drawing/2014/main" id="{27E4037C-6217-62F9-E96B-29C849932F3C}"/>
              </a:ext>
            </a:extLst>
          </p:cNvPr>
          <p:cNvSpPr txBox="1">
            <a:spLocks/>
          </p:cNvSpPr>
          <p:nvPr/>
        </p:nvSpPr>
        <p:spPr>
          <a:xfrm>
            <a:off x="247918" y="1897585"/>
            <a:ext cx="8622404" cy="2646706"/>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8650" indent="-457200">
              <a:spcAft>
                <a:spcPts val="600"/>
              </a:spcAft>
              <a:buClr>
                <a:srgbClr val="C00200"/>
              </a:buClr>
            </a:pPr>
            <a:endParaRPr lang="en-US" sz="2400" dirty="0">
              <a:latin typeface="Crimson Regular"/>
            </a:endParaRPr>
          </a:p>
        </p:txBody>
      </p:sp>
      <p:pic>
        <p:nvPicPr>
          <p:cNvPr id="5" name="Audio Recording Jan 18, 2023 at 7:40:52 AM">
            <a:hlinkClick r:id="" action="ppaction://media"/>
            <a:extLst>
              <a:ext uri="{FF2B5EF4-FFF2-40B4-BE49-F238E27FC236}">
                <a16:creationId xmlns:a16="http://schemas.microsoft.com/office/drawing/2014/main" id="{2EC8D426-1F43-100A-5903-0996AB86CF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36406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F52D-3F78-B131-6A0A-05E39F592D83}"/>
              </a:ext>
            </a:extLst>
          </p:cNvPr>
          <p:cNvSpPr>
            <a:spLocks noGrp="1"/>
          </p:cNvSpPr>
          <p:nvPr>
            <p:ph type="title"/>
          </p:nvPr>
        </p:nvSpPr>
        <p:spPr/>
        <p:txBody>
          <a:bodyPr/>
          <a:lstStyle/>
          <a:p>
            <a:r>
              <a:rPr lang="en-US" b="1" dirty="0"/>
              <a:t>Commonly Used Variables</a:t>
            </a:r>
          </a:p>
        </p:txBody>
      </p:sp>
      <p:sp>
        <p:nvSpPr>
          <p:cNvPr id="3" name="Content Placeholder 2">
            <a:extLst>
              <a:ext uri="{FF2B5EF4-FFF2-40B4-BE49-F238E27FC236}">
                <a16:creationId xmlns:a16="http://schemas.microsoft.com/office/drawing/2014/main" id="{5ECDE2E4-F749-D994-8D97-FE07BAF2F7EF}"/>
              </a:ext>
            </a:extLst>
          </p:cNvPr>
          <p:cNvSpPr>
            <a:spLocks noGrp="1"/>
          </p:cNvSpPr>
          <p:nvPr>
            <p:ph idx="1"/>
          </p:nvPr>
        </p:nvSpPr>
        <p:spPr/>
        <p:txBody>
          <a:bodyPr/>
          <a:lstStyle/>
          <a:p>
            <a:pPr indent="0">
              <a:spcAft>
                <a:spcPts val="600"/>
              </a:spcAft>
              <a:buClr>
                <a:srgbClr val="C00200"/>
              </a:buClr>
              <a:buNone/>
            </a:pPr>
            <a:r>
              <a:rPr lang="en-US" sz="2400" dirty="0">
                <a:latin typeface="Crimson Regular"/>
              </a:rPr>
              <a:t>Student demographics</a:t>
            </a:r>
          </a:p>
          <a:p>
            <a:pPr marL="971550" lvl="1" indent="-457200">
              <a:spcAft>
                <a:spcPts val="600"/>
              </a:spcAft>
              <a:buClr>
                <a:srgbClr val="C00200"/>
              </a:buClr>
            </a:pPr>
            <a:r>
              <a:rPr lang="en-US" sz="2400" dirty="0">
                <a:latin typeface="Crimson Regular"/>
              </a:rPr>
              <a:t>Race/ ethnicity, age, and gender</a:t>
            </a:r>
          </a:p>
          <a:p>
            <a:pPr marL="971550" lvl="1" indent="-457200">
              <a:spcAft>
                <a:spcPts val="600"/>
              </a:spcAft>
              <a:buClr>
                <a:srgbClr val="C00200"/>
              </a:buClr>
            </a:pPr>
            <a:r>
              <a:rPr lang="en-US" sz="2400" dirty="0">
                <a:latin typeface="Crimson Regular"/>
              </a:rPr>
              <a:t>At-risk of dropping out, homelessness, foster care</a:t>
            </a:r>
          </a:p>
          <a:p>
            <a:pPr indent="0">
              <a:spcAft>
                <a:spcPts val="600"/>
              </a:spcAft>
              <a:buClr>
                <a:srgbClr val="C00200"/>
              </a:buClr>
              <a:buNone/>
            </a:pPr>
            <a:r>
              <a:rPr lang="en-US" sz="2400" dirty="0">
                <a:latin typeface="Crimson Regular"/>
              </a:rPr>
              <a:t>Completion</a:t>
            </a:r>
          </a:p>
          <a:p>
            <a:pPr marL="971550" lvl="1" indent="-457200">
              <a:spcAft>
                <a:spcPts val="600"/>
              </a:spcAft>
              <a:buClr>
                <a:srgbClr val="C00200"/>
              </a:buClr>
            </a:pPr>
            <a:r>
              <a:rPr lang="en-US" sz="2400" dirty="0">
                <a:latin typeface="Crimson Regular"/>
              </a:rPr>
              <a:t>Dropout , graduation, time to completion, high school degree plan </a:t>
            </a:r>
          </a:p>
          <a:p>
            <a:pPr indent="0">
              <a:spcAft>
                <a:spcPts val="600"/>
              </a:spcAft>
              <a:buClr>
                <a:srgbClr val="C00200"/>
              </a:buClr>
              <a:buNone/>
            </a:pPr>
            <a:r>
              <a:rPr lang="en-US" sz="2400" dirty="0">
                <a:latin typeface="Crimson Regular"/>
              </a:rPr>
              <a:t>Other</a:t>
            </a:r>
          </a:p>
          <a:p>
            <a:pPr marL="971550" lvl="1" indent="-457200">
              <a:spcAft>
                <a:spcPts val="600"/>
              </a:spcAft>
              <a:buClr>
                <a:srgbClr val="C00200"/>
              </a:buClr>
            </a:pPr>
            <a:r>
              <a:rPr lang="en-US" sz="2400" dirty="0">
                <a:latin typeface="Crimson Regular"/>
              </a:rPr>
              <a:t>Attendance, school transfers, teacher value-added scores </a:t>
            </a:r>
          </a:p>
          <a:p>
            <a:endParaRPr lang="en-US" dirty="0"/>
          </a:p>
        </p:txBody>
      </p:sp>
      <p:sp>
        <p:nvSpPr>
          <p:cNvPr id="8" name="Slide Number Placeholder 7">
            <a:extLst>
              <a:ext uri="{FF2B5EF4-FFF2-40B4-BE49-F238E27FC236}">
                <a16:creationId xmlns:a16="http://schemas.microsoft.com/office/drawing/2014/main" id="{FCF89744-3CCB-4B32-747C-250A3BC6420A}"/>
              </a:ext>
            </a:extLst>
          </p:cNvPr>
          <p:cNvSpPr>
            <a:spLocks noGrp="1"/>
          </p:cNvSpPr>
          <p:nvPr>
            <p:ph type="sldNum" sz="quarter" idx="12"/>
          </p:nvPr>
        </p:nvSpPr>
        <p:spPr/>
        <p:txBody>
          <a:bodyPr/>
          <a:lstStyle/>
          <a:p>
            <a:fld id="{6CC22368-AD52-4632-A277-3AA670B9C2D7}" type="slidenum">
              <a:rPr lang="en-US" smtClean="0"/>
              <a:t>39</a:t>
            </a:fld>
            <a:endParaRPr lang="en-US"/>
          </a:p>
        </p:txBody>
      </p:sp>
      <p:sp>
        <p:nvSpPr>
          <p:cNvPr id="4" name="Content Placeholder 2">
            <a:extLst>
              <a:ext uri="{FF2B5EF4-FFF2-40B4-BE49-F238E27FC236}">
                <a16:creationId xmlns:a16="http://schemas.microsoft.com/office/drawing/2014/main" id="{27E4037C-6217-62F9-E96B-29C849932F3C}"/>
              </a:ext>
            </a:extLst>
          </p:cNvPr>
          <p:cNvSpPr txBox="1">
            <a:spLocks/>
          </p:cNvSpPr>
          <p:nvPr/>
        </p:nvSpPr>
        <p:spPr>
          <a:xfrm>
            <a:off x="247918" y="1897585"/>
            <a:ext cx="8622404" cy="2646706"/>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8650" indent="-457200">
              <a:spcAft>
                <a:spcPts val="600"/>
              </a:spcAft>
              <a:buClr>
                <a:srgbClr val="C00200"/>
              </a:buClr>
            </a:pPr>
            <a:endParaRPr lang="en-US" sz="2400" dirty="0">
              <a:latin typeface="Crimson Regular"/>
            </a:endParaRPr>
          </a:p>
        </p:txBody>
      </p:sp>
      <p:pic>
        <p:nvPicPr>
          <p:cNvPr id="5" name="Audio Recording Jan 18, 2023 at 7:45:47 AM">
            <a:hlinkClick r:id="" action="ppaction://media"/>
            <a:extLst>
              <a:ext uri="{FF2B5EF4-FFF2-40B4-BE49-F238E27FC236}">
                <a16:creationId xmlns:a16="http://schemas.microsoft.com/office/drawing/2014/main" id="{35AD86C2-9B1A-43C8-9F32-6DC545D180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27659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C5F1-5D89-548F-0536-D43F03F3065C}"/>
              </a:ext>
            </a:extLst>
          </p:cNvPr>
          <p:cNvSpPr>
            <a:spLocks noGrp="1"/>
          </p:cNvSpPr>
          <p:nvPr>
            <p:ph type="title"/>
          </p:nvPr>
        </p:nvSpPr>
        <p:spPr/>
        <p:txBody>
          <a:bodyPr>
            <a:normAutofit/>
          </a:bodyPr>
          <a:lstStyle/>
          <a:p>
            <a:r>
              <a:rPr lang="en-US" b="1" dirty="0"/>
              <a:t>UH ERC &amp; FERPA </a:t>
            </a:r>
          </a:p>
        </p:txBody>
      </p:sp>
      <p:sp>
        <p:nvSpPr>
          <p:cNvPr id="3" name="Content Placeholder 2">
            <a:extLst>
              <a:ext uri="{FF2B5EF4-FFF2-40B4-BE49-F238E27FC236}">
                <a16:creationId xmlns:a16="http://schemas.microsoft.com/office/drawing/2014/main" id="{906439AD-5BDF-CC89-F370-E20DE86DC7FB}"/>
              </a:ext>
            </a:extLst>
          </p:cNvPr>
          <p:cNvSpPr>
            <a:spLocks noGrp="1"/>
          </p:cNvSpPr>
          <p:nvPr>
            <p:ph idx="1"/>
          </p:nvPr>
        </p:nvSpPr>
        <p:spPr/>
        <p:txBody>
          <a:bodyPr/>
          <a:lstStyle/>
          <a:p>
            <a:pPr marL="137160" indent="0">
              <a:spcAft>
                <a:spcPts val="600"/>
              </a:spcAft>
              <a:buClr>
                <a:srgbClr val="C00200"/>
              </a:buClr>
              <a:buNone/>
            </a:pPr>
            <a:r>
              <a:rPr lang="en-US" sz="2600" dirty="0">
                <a:latin typeface="Crimson Regular"/>
              </a:rPr>
              <a:t>Overview of FERPA</a:t>
            </a:r>
          </a:p>
          <a:p>
            <a:pPr marL="971550" lvl="1" indent="-457200">
              <a:spcAft>
                <a:spcPts val="600"/>
              </a:spcAft>
              <a:buClr>
                <a:srgbClr val="C00200"/>
              </a:buClr>
              <a:buFont typeface="Arial" panose="020B0604020202020204" pitchFamily="34" charset="0"/>
              <a:buChar char="•"/>
            </a:pPr>
            <a:r>
              <a:rPr lang="en-US" sz="2600" dirty="0">
                <a:latin typeface="Crimson Regular"/>
              </a:rPr>
              <a:t>Key FERPA definitions</a:t>
            </a:r>
          </a:p>
          <a:p>
            <a:pPr marL="971550" lvl="1" indent="-457200">
              <a:spcAft>
                <a:spcPts val="600"/>
              </a:spcAft>
              <a:buClr>
                <a:srgbClr val="C00200"/>
              </a:buClr>
              <a:buFont typeface="Arial" panose="020B0604020202020204" pitchFamily="34" charset="0"/>
              <a:buChar char="•"/>
            </a:pPr>
            <a:r>
              <a:rPr lang="en-US" sz="2600" dirty="0">
                <a:latin typeface="Crimson Regular"/>
              </a:rPr>
              <a:t>Establishment of the UH ERC</a:t>
            </a:r>
          </a:p>
          <a:p>
            <a:pPr marL="971550" lvl="1" indent="-457200">
              <a:spcAft>
                <a:spcPts val="600"/>
              </a:spcAft>
              <a:buClr>
                <a:srgbClr val="C00200"/>
              </a:buClr>
              <a:buFont typeface="Arial" panose="020B0604020202020204" pitchFamily="34" charset="0"/>
              <a:buChar char="•"/>
            </a:pPr>
            <a:r>
              <a:rPr lang="en-US" sz="2600" dirty="0">
                <a:latin typeface="Crimson Regular"/>
              </a:rPr>
              <a:t>FERPA compliance</a:t>
            </a:r>
          </a:p>
          <a:p>
            <a:endParaRPr lang="en-US" sz="2300" dirty="0">
              <a:latin typeface="Tw Cen MT"/>
            </a:endParaRPr>
          </a:p>
          <a:p>
            <a:endParaRPr lang="en-US" dirty="0"/>
          </a:p>
        </p:txBody>
      </p:sp>
      <p:sp>
        <p:nvSpPr>
          <p:cNvPr id="8" name="Slide Number Placeholder 7">
            <a:extLst>
              <a:ext uri="{FF2B5EF4-FFF2-40B4-BE49-F238E27FC236}">
                <a16:creationId xmlns:a16="http://schemas.microsoft.com/office/drawing/2014/main" id="{87A871B1-760D-3A16-9F5E-5F23BDFACE28}"/>
              </a:ext>
            </a:extLst>
          </p:cNvPr>
          <p:cNvSpPr>
            <a:spLocks noGrp="1"/>
          </p:cNvSpPr>
          <p:nvPr>
            <p:ph type="sldNum" sz="quarter" idx="12"/>
          </p:nvPr>
        </p:nvSpPr>
        <p:spPr/>
        <p:txBody>
          <a:bodyPr/>
          <a:lstStyle/>
          <a:p>
            <a:fld id="{4FAB73BC-B049-4115-A692-8D63A059BFB8}" type="slidenum">
              <a:rPr lang="en-US" smtClean="0"/>
              <a:pPr/>
              <a:t>4</a:t>
            </a:fld>
            <a:endParaRPr lang="en-US"/>
          </a:p>
        </p:txBody>
      </p:sp>
      <p:sp>
        <p:nvSpPr>
          <p:cNvPr id="4" name="Content Placeholder 2">
            <a:extLst>
              <a:ext uri="{FF2B5EF4-FFF2-40B4-BE49-F238E27FC236}">
                <a16:creationId xmlns:a16="http://schemas.microsoft.com/office/drawing/2014/main" id="{245B0058-9356-81F5-EB48-BAF7E93389D3}"/>
              </a:ext>
            </a:extLst>
          </p:cNvPr>
          <p:cNvSpPr txBox="1">
            <a:spLocks/>
          </p:cNvSpPr>
          <p:nvPr/>
        </p:nvSpPr>
        <p:spPr>
          <a:xfrm>
            <a:off x="2749551" y="873251"/>
            <a:ext cx="5486400" cy="5120640"/>
          </a:xfrm>
          <a:prstGeom prst="rect">
            <a:avLst/>
          </a:prstGeom>
        </p:spPr>
        <p:txBody>
          <a:bodyPr vert="horz" lIns="91440" tIns="45720" rIns="91440" bIns="45720" rtlCol="0" anchor="t">
            <a:normAutofit/>
          </a:bodyPr>
          <a:lstStyle>
            <a:lvl1pPr marL="137160" indent="-137160" algn="l" defTabSz="685800" rtl="0" eaLnBrk="1" latinLnBrk="0" hangingPunct="1">
              <a:lnSpc>
                <a:spcPct val="90000"/>
              </a:lnSpc>
              <a:spcBef>
                <a:spcPts val="900"/>
              </a:spcBef>
              <a:buClr>
                <a:srgbClr val="C00000"/>
              </a:buClr>
              <a:buFont typeface="Wingdings 2" pitchFamily="18" charset="2"/>
              <a:buChar char=""/>
              <a:defRPr sz="2100" kern="1200">
                <a:solidFill>
                  <a:schemeClr val="tx1"/>
                </a:solidFill>
                <a:latin typeface="Trebuchet MS" panose="020B0603020202020204" pitchFamily="34" charset="0"/>
                <a:ea typeface="+mn-ea"/>
                <a:cs typeface="+mn-cs"/>
              </a:defRPr>
            </a:lvl1pPr>
            <a:lvl2pPr marL="514350" indent="-137160" algn="l" defTabSz="685800" rtl="0" eaLnBrk="1" latinLnBrk="0" hangingPunct="1">
              <a:lnSpc>
                <a:spcPct val="90000"/>
              </a:lnSpc>
              <a:spcBef>
                <a:spcPts val="188"/>
              </a:spcBef>
              <a:spcAft>
                <a:spcPts val="188"/>
              </a:spcAft>
              <a:buClr>
                <a:srgbClr val="C00000"/>
              </a:buClr>
              <a:buFont typeface="Wingdings 2" pitchFamily="18" charset="2"/>
              <a:buChar char=""/>
              <a:defRPr sz="1800" kern="1200">
                <a:solidFill>
                  <a:schemeClr val="tx1"/>
                </a:solidFill>
                <a:latin typeface="Trebuchet MS" panose="020B0603020202020204" pitchFamily="34" charset="0"/>
                <a:ea typeface="+mn-ea"/>
                <a:cs typeface="+mn-cs"/>
              </a:defRPr>
            </a:lvl2pPr>
            <a:lvl3pPr marL="857250" indent="-137160" algn="l" defTabSz="685800" rtl="0" eaLnBrk="1" latinLnBrk="0" hangingPunct="1">
              <a:lnSpc>
                <a:spcPct val="90000"/>
              </a:lnSpc>
              <a:spcBef>
                <a:spcPts val="188"/>
              </a:spcBef>
              <a:spcAft>
                <a:spcPts val="188"/>
              </a:spcAft>
              <a:buClr>
                <a:srgbClr val="C00000"/>
              </a:buClr>
              <a:buFont typeface="Wingdings 2" pitchFamily="18" charset="2"/>
              <a:buChar char=""/>
              <a:defRPr sz="1500" kern="1200">
                <a:solidFill>
                  <a:schemeClr val="tx1"/>
                </a:solidFill>
                <a:latin typeface="Trebuchet MS" panose="020B0603020202020204" pitchFamily="34" charset="0"/>
                <a:ea typeface="+mn-ea"/>
                <a:cs typeface="+mn-cs"/>
              </a:defRPr>
            </a:lvl3pPr>
            <a:lvl4pPr marL="1200150" indent="-137160" algn="l" defTabSz="685800" rtl="0" eaLnBrk="1" latinLnBrk="0" hangingPunct="1">
              <a:lnSpc>
                <a:spcPct val="90000"/>
              </a:lnSpc>
              <a:spcBef>
                <a:spcPts val="188"/>
              </a:spcBef>
              <a:spcAft>
                <a:spcPts val="188"/>
              </a:spcAft>
              <a:buClr>
                <a:srgbClr val="C00000"/>
              </a:buClr>
              <a:buFont typeface="Wingdings 2" pitchFamily="18" charset="2"/>
              <a:buChar char=""/>
              <a:defRPr sz="1350" kern="1200">
                <a:solidFill>
                  <a:schemeClr val="tx1"/>
                </a:solidFill>
                <a:latin typeface="Trebuchet MS" panose="020B0603020202020204" pitchFamily="34" charset="0"/>
                <a:ea typeface="+mn-ea"/>
                <a:cs typeface="+mn-cs"/>
              </a:defRPr>
            </a:lvl4pPr>
            <a:lvl5pPr marL="1543050" indent="-137160" algn="l" defTabSz="685800" rtl="0" eaLnBrk="1" latinLnBrk="0" hangingPunct="1">
              <a:lnSpc>
                <a:spcPct val="90000"/>
              </a:lnSpc>
              <a:spcBef>
                <a:spcPts val="188"/>
              </a:spcBef>
              <a:spcAft>
                <a:spcPts val="188"/>
              </a:spcAft>
              <a:buClr>
                <a:srgbClr val="C00000"/>
              </a:buClr>
              <a:buFont typeface="Wingdings 2" pitchFamily="18" charset="2"/>
              <a:buChar char=""/>
              <a:defRPr sz="1350" kern="1200">
                <a:solidFill>
                  <a:schemeClr val="tx1"/>
                </a:solidFill>
                <a:latin typeface="Trebuchet MS" panose="020B0603020202020204" pitchFamily="34" charset="0"/>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a:lstStyle>
          <a:p>
            <a:endParaRPr lang="en-US" sz="2400" dirty="0"/>
          </a:p>
        </p:txBody>
      </p:sp>
      <p:pic>
        <p:nvPicPr>
          <p:cNvPr id="5" name="Audio Recording Jan 17, 2023 at 10:38:57 AM">
            <a:hlinkClick r:id="" action="ppaction://media"/>
            <a:extLst>
              <a:ext uri="{FF2B5EF4-FFF2-40B4-BE49-F238E27FC236}">
                <a16:creationId xmlns:a16="http://schemas.microsoft.com/office/drawing/2014/main" id="{71E3E93A-0A9C-0FDE-06FA-AB066654481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89374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F52D-3F78-B131-6A0A-05E39F592D83}"/>
              </a:ext>
            </a:extLst>
          </p:cNvPr>
          <p:cNvSpPr>
            <a:spLocks noGrp="1"/>
          </p:cNvSpPr>
          <p:nvPr>
            <p:ph type="title"/>
          </p:nvPr>
        </p:nvSpPr>
        <p:spPr/>
        <p:txBody>
          <a:bodyPr/>
          <a:lstStyle/>
          <a:p>
            <a:r>
              <a:rPr lang="en-US" b="1" dirty="0"/>
              <a:t>Common Issues</a:t>
            </a:r>
          </a:p>
        </p:txBody>
      </p:sp>
      <p:sp>
        <p:nvSpPr>
          <p:cNvPr id="4" name="Content Placeholder 3">
            <a:extLst>
              <a:ext uri="{FF2B5EF4-FFF2-40B4-BE49-F238E27FC236}">
                <a16:creationId xmlns:a16="http://schemas.microsoft.com/office/drawing/2014/main" id="{9EC115EE-8EAC-589B-3A29-90EBED3D6B25}"/>
              </a:ext>
            </a:extLst>
          </p:cNvPr>
          <p:cNvSpPr>
            <a:spLocks noGrp="1"/>
          </p:cNvSpPr>
          <p:nvPr>
            <p:ph idx="1"/>
          </p:nvPr>
        </p:nvSpPr>
        <p:spPr>
          <a:xfrm>
            <a:off x="260798" y="1484036"/>
            <a:ext cx="8635284" cy="4657256"/>
          </a:xfrm>
        </p:spPr>
        <p:txBody>
          <a:bodyPr/>
          <a:lstStyle/>
          <a:p>
            <a:pPr marL="0" lvl="0" indent="0">
              <a:spcAft>
                <a:spcPts val="600"/>
              </a:spcAft>
              <a:buClr>
                <a:srgbClr val="C00200"/>
              </a:buClr>
              <a:buFont typeface="Arial" panose="020B0604020202020204" pitchFamily="34" charset="0"/>
              <a:buNone/>
            </a:pPr>
            <a:r>
              <a:rPr lang="en-US" sz="2400" dirty="0">
                <a:latin typeface="Crimson Regular"/>
              </a:rPr>
              <a:t>Unclear Variables or Outputs</a:t>
            </a:r>
          </a:p>
          <a:p>
            <a:pPr lvl="1">
              <a:spcAft>
                <a:spcPts val="600"/>
              </a:spcAft>
              <a:buClr>
                <a:srgbClr val="C00200"/>
              </a:buClr>
            </a:pPr>
            <a:r>
              <a:rPr lang="en-US" sz="2400" dirty="0">
                <a:latin typeface="Crimson Regular"/>
              </a:rPr>
              <a:t>Clear labels</a:t>
            </a:r>
          </a:p>
          <a:p>
            <a:pPr lvl="1">
              <a:spcAft>
                <a:spcPts val="600"/>
              </a:spcAft>
              <a:buClr>
                <a:srgbClr val="C00200"/>
              </a:buClr>
            </a:pPr>
            <a:r>
              <a:rPr lang="en-US" sz="2400" dirty="0">
                <a:latin typeface="Crimson Regular"/>
              </a:rPr>
              <a:t>Definitions</a:t>
            </a:r>
          </a:p>
          <a:p>
            <a:pPr lvl="1">
              <a:spcAft>
                <a:spcPts val="600"/>
              </a:spcAft>
              <a:buClr>
                <a:srgbClr val="C00200"/>
              </a:buClr>
            </a:pPr>
            <a:r>
              <a:rPr lang="en-US" sz="2400" dirty="0">
                <a:latin typeface="Crimson Regular"/>
              </a:rPr>
              <a:t>Define and describe derived variables</a:t>
            </a:r>
          </a:p>
          <a:p>
            <a:pPr marL="0" lvl="0" indent="0">
              <a:spcAft>
                <a:spcPts val="600"/>
              </a:spcAft>
              <a:buClr>
                <a:srgbClr val="C00200"/>
              </a:buClr>
              <a:buFont typeface="Arial" panose="020B0604020202020204" pitchFamily="34" charset="0"/>
              <a:buNone/>
            </a:pPr>
            <a:r>
              <a:rPr lang="en-US" sz="2400" dirty="0">
                <a:latin typeface="Crimson Regular"/>
              </a:rPr>
              <a:t>Graphics</a:t>
            </a:r>
          </a:p>
          <a:p>
            <a:pPr lvl="1">
              <a:spcAft>
                <a:spcPts val="600"/>
              </a:spcAft>
              <a:buClr>
                <a:srgbClr val="C00200"/>
              </a:buClr>
            </a:pPr>
            <a:r>
              <a:rPr lang="en-US" sz="2400" dirty="0">
                <a:latin typeface="Crimson Regular"/>
              </a:rPr>
              <a:t>Same masking guidelines apply to graphics</a:t>
            </a:r>
          </a:p>
          <a:p>
            <a:pPr marL="0" lvl="0" indent="0">
              <a:spcAft>
                <a:spcPts val="600"/>
              </a:spcAft>
              <a:buClr>
                <a:srgbClr val="C00200"/>
              </a:buClr>
              <a:buFont typeface="Arial" panose="020B0604020202020204" pitchFamily="34" charset="0"/>
              <a:buNone/>
            </a:pPr>
            <a:r>
              <a:rPr lang="en-US" sz="2400" dirty="0">
                <a:latin typeface="Crimson Regular"/>
              </a:rPr>
              <a:t>Degree of Detail</a:t>
            </a:r>
          </a:p>
          <a:p>
            <a:pPr lvl="1">
              <a:spcAft>
                <a:spcPts val="600"/>
              </a:spcAft>
              <a:buClr>
                <a:srgbClr val="C00200"/>
              </a:buClr>
            </a:pPr>
            <a:r>
              <a:rPr lang="en-US" sz="2400" dirty="0">
                <a:latin typeface="Crimson Regular"/>
              </a:rPr>
              <a:t>Present most aggregated data possible</a:t>
            </a:r>
          </a:p>
          <a:p>
            <a:pPr marL="0" indent="0">
              <a:buNone/>
            </a:pPr>
            <a:endParaRPr lang="en-US" dirty="0"/>
          </a:p>
        </p:txBody>
      </p:sp>
      <p:sp>
        <p:nvSpPr>
          <p:cNvPr id="8" name="Slide Number Placeholder 7">
            <a:extLst>
              <a:ext uri="{FF2B5EF4-FFF2-40B4-BE49-F238E27FC236}">
                <a16:creationId xmlns:a16="http://schemas.microsoft.com/office/drawing/2014/main" id="{FCF89744-3CCB-4B32-747C-250A3BC6420A}"/>
              </a:ext>
            </a:extLst>
          </p:cNvPr>
          <p:cNvSpPr>
            <a:spLocks noGrp="1"/>
          </p:cNvSpPr>
          <p:nvPr>
            <p:ph type="sldNum" sz="quarter" idx="12"/>
          </p:nvPr>
        </p:nvSpPr>
        <p:spPr/>
        <p:txBody>
          <a:bodyPr/>
          <a:lstStyle/>
          <a:p>
            <a:fld id="{6CC22368-AD52-4632-A277-3AA670B9C2D7}" type="slidenum">
              <a:rPr lang="en-US" smtClean="0"/>
              <a:t>40</a:t>
            </a:fld>
            <a:endParaRPr lang="en-US"/>
          </a:p>
        </p:txBody>
      </p:sp>
      <p:pic>
        <p:nvPicPr>
          <p:cNvPr id="3" name="Audio Recording Jan 18, 2023 at 7:47:15 AM">
            <a:hlinkClick r:id="" action="ppaction://media"/>
            <a:extLst>
              <a:ext uri="{FF2B5EF4-FFF2-40B4-BE49-F238E27FC236}">
                <a16:creationId xmlns:a16="http://schemas.microsoft.com/office/drawing/2014/main" id="{4EF7ED03-FF16-005E-A5B4-7DF9206BFE7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3729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D4CE-361E-1AFA-B48C-0663DA140AB2}"/>
              </a:ext>
            </a:extLst>
          </p:cNvPr>
          <p:cNvSpPr>
            <a:spLocks noGrp="1"/>
          </p:cNvSpPr>
          <p:nvPr>
            <p:ph type="title"/>
          </p:nvPr>
        </p:nvSpPr>
        <p:spPr/>
        <p:txBody>
          <a:bodyPr/>
          <a:lstStyle/>
          <a:p>
            <a:r>
              <a:rPr lang="en-US" dirty="0"/>
              <a:t>Review of Research Products Review</a:t>
            </a:r>
          </a:p>
        </p:txBody>
      </p:sp>
      <p:sp>
        <p:nvSpPr>
          <p:cNvPr id="3" name="Content Placeholder 2">
            <a:extLst>
              <a:ext uri="{FF2B5EF4-FFF2-40B4-BE49-F238E27FC236}">
                <a16:creationId xmlns:a16="http://schemas.microsoft.com/office/drawing/2014/main" id="{B0E68363-81D3-C5AF-6207-ABB5D9DC36B9}"/>
              </a:ext>
            </a:extLst>
          </p:cNvPr>
          <p:cNvSpPr>
            <a:spLocks noGrp="1"/>
          </p:cNvSpPr>
          <p:nvPr>
            <p:ph idx="1"/>
          </p:nvPr>
        </p:nvSpPr>
        <p:spPr/>
        <p:txBody>
          <a:bodyPr>
            <a:normAutofit/>
          </a:bodyPr>
          <a:lstStyle/>
          <a:p>
            <a:pPr marL="295275" indent="-295275">
              <a:buClr>
                <a:srgbClr val="C00000"/>
              </a:buClr>
              <a:buFont typeface="Wingdings" pitchFamily="2" charset="2"/>
              <a:buChar char="Ø"/>
            </a:pPr>
            <a:r>
              <a:rPr lang="en-US" sz="2200" dirty="0">
                <a:latin typeface="Crimson Regular"/>
              </a:rPr>
              <a:t>Follow the Masking Guidelines and Techniques for proper and required masking</a:t>
            </a:r>
          </a:p>
          <a:p>
            <a:pPr marL="295275" indent="-295275">
              <a:buClr>
                <a:srgbClr val="C00000"/>
              </a:buClr>
              <a:buFont typeface="Wingdings" pitchFamily="2" charset="2"/>
              <a:buChar char="Ø"/>
            </a:pPr>
            <a:r>
              <a:rPr lang="en-US" sz="2200" dirty="0">
                <a:latin typeface="Crimson Regular"/>
              </a:rPr>
              <a:t>Be mindful of commonly used variables and issues that could delay your review</a:t>
            </a:r>
          </a:p>
          <a:p>
            <a:pPr marL="295275" indent="-295275">
              <a:buClr>
                <a:srgbClr val="C00000"/>
              </a:buClr>
              <a:buFont typeface="Wingdings" pitchFamily="2" charset="2"/>
              <a:buChar char="Ø"/>
            </a:pPr>
            <a:r>
              <a:rPr lang="en-US" sz="2200" dirty="0">
                <a:latin typeface="Crimson Regular"/>
              </a:rPr>
              <a:t>Make sure to include all the necessary information in your formal request to avoid delays in the review process by using the template provided in this training</a:t>
            </a:r>
          </a:p>
          <a:p>
            <a:pPr marL="295275" indent="-295275">
              <a:buClr>
                <a:srgbClr val="C00000"/>
              </a:buClr>
              <a:buFont typeface="Wingdings" pitchFamily="2" charset="2"/>
              <a:buChar char="Ø"/>
            </a:pPr>
            <a:r>
              <a:rPr lang="en-US" sz="2200" dirty="0">
                <a:latin typeface="Crimson Regular"/>
              </a:rPr>
              <a:t>Keep in mind the average time needed to complete the research product review process is seven business days</a:t>
            </a:r>
          </a:p>
          <a:p>
            <a:pPr marL="295275" indent="-295275">
              <a:buClr>
                <a:srgbClr val="C00000"/>
              </a:buClr>
              <a:buFont typeface="Wingdings" pitchFamily="2" charset="2"/>
              <a:buChar char="Ø"/>
            </a:pPr>
            <a:r>
              <a:rPr lang="en-US" sz="2200" dirty="0">
                <a:latin typeface="Crimson Regular"/>
              </a:rPr>
              <a:t>Consult the Policies and Procedures for Approved Projects Handbook on the UH ERC website.</a:t>
            </a:r>
          </a:p>
          <a:p>
            <a:endParaRPr lang="en-US" sz="2200" dirty="0">
              <a:latin typeface="Crimson Regular"/>
            </a:endParaRPr>
          </a:p>
          <a:p>
            <a:endParaRPr lang="en-US" sz="2200" dirty="0">
              <a:latin typeface="Crimson Regular"/>
            </a:endParaRPr>
          </a:p>
          <a:p>
            <a:endParaRPr lang="en-US" sz="2200" dirty="0"/>
          </a:p>
        </p:txBody>
      </p:sp>
      <p:sp>
        <p:nvSpPr>
          <p:cNvPr id="5" name="Slide Number Placeholder 4">
            <a:extLst>
              <a:ext uri="{FF2B5EF4-FFF2-40B4-BE49-F238E27FC236}">
                <a16:creationId xmlns:a16="http://schemas.microsoft.com/office/drawing/2014/main" id="{3CB2E65F-36D1-6693-FDA7-1372855D9E79}"/>
              </a:ext>
            </a:extLst>
          </p:cNvPr>
          <p:cNvSpPr>
            <a:spLocks noGrp="1"/>
          </p:cNvSpPr>
          <p:nvPr>
            <p:ph type="sldNum" sz="quarter" idx="12"/>
          </p:nvPr>
        </p:nvSpPr>
        <p:spPr/>
        <p:txBody>
          <a:bodyPr/>
          <a:lstStyle/>
          <a:p>
            <a:fld id="{6CC22368-AD52-4632-A277-3AA670B9C2D7}" type="slidenum">
              <a:rPr lang="en-US" smtClean="0"/>
              <a:t>41</a:t>
            </a:fld>
            <a:endParaRPr lang="en-US" dirty="0"/>
          </a:p>
        </p:txBody>
      </p:sp>
      <p:pic>
        <p:nvPicPr>
          <p:cNvPr id="4" name="Audio Recording Jan 18, 2023 at 7:47:59 AM">
            <a:hlinkClick r:id="" action="ppaction://media"/>
            <a:extLst>
              <a:ext uri="{FF2B5EF4-FFF2-40B4-BE49-F238E27FC236}">
                <a16:creationId xmlns:a16="http://schemas.microsoft.com/office/drawing/2014/main" id="{53CB2BA3-5A99-B022-51E8-1BDC28F3C7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0574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C66E-9DC4-26AE-97FE-0900CCF6E6D5}"/>
              </a:ext>
            </a:extLst>
          </p:cNvPr>
          <p:cNvSpPr>
            <a:spLocks noGrp="1"/>
          </p:cNvSpPr>
          <p:nvPr>
            <p:ph type="title"/>
          </p:nvPr>
        </p:nvSpPr>
        <p:spPr/>
        <p:txBody>
          <a:bodyPr/>
          <a:lstStyle/>
          <a:p>
            <a:r>
              <a:rPr lang="en-US" b="1" dirty="0"/>
              <a:t>Training Complete </a:t>
            </a:r>
          </a:p>
        </p:txBody>
      </p:sp>
      <p:sp>
        <p:nvSpPr>
          <p:cNvPr id="3" name="Content Placeholder 2">
            <a:extLst>
              <a:ext uri="{FF2B5EF4-FFF2-40B4-BE49-F238E27FC236}">
                <a16:creationId xmlns:a16="http://schemas.microsoft.com/office/drawing/2014/main" id="{00FB47E5-9DF9-0036-28C1-28A627F80E40}"/>
              </a:ext>
            </a:extLst>
          </p:cNvPr>
          <p:cNvSpPr>
            <a:spLocks noGrp="1"/>
          </p:cNvSpPr>
          <p:nvPr>
            <p:ph idx="1"/>
          </p:nvPr>
        </p:nvSpPr>
        <p:spPr/>
        <p:txBody>
          <a:bodyPr/>
          <a:lstStyle/>
          <a:p>
            <a:pPr indent="0">
              <a:spcAft>
                <a:spcPts val="600"/>
              </a:spcAft>
              <a:buClr>
                <a:srgbClr val="C00200"/>
              </a:buClr>
              <a:buNone/>
            </a:pPr>
            <a:r>
              <a:rPr lang="en-US" sz="2000" dirty="0">
                <a:latin typeface="Crimson Regular"/>
              </a:rPr>
              <a:t>You are now ready to complete the Masking Guidelines and Techniques Training Assessment provided by the University of Houston ERC </a:t>
            </a:r>
          </a:p>
          <a:p>
            <a:pPr indent="0">
              <a:spcAft>
                <a:spcPts val="600"/>
              </a:spcAft>
              <a:buClr>
                <a:srgbClr val="C00200"/>
              </a:buClr>
              <a:buNone/>
            </a:pPr>
            <a:r>
              <a:rPr lang="en-US" sz="2000" dirty="0">
                <a:latin typeface="Crimson Regular"/>
              </a:rPr>
              <a:t>Complete the assessment </a:t>
            </a:r>
            <a:r>
              <a:rPr lang="en-US" sz="2000" dirty="0">
                <a:latin typeface="Crimson Regular"/>
                <a:hlinkClick r:id="rId5"/>
              </a:rPr>
              <a:t>here</a:t>
            </a:r>
            <a:r>
              <a:rPr lang="en-US" sz="2000" dirty="0">
                <a:latin typeface="Crimson Regular"/>
              </a:rPr>
              <a:t> .</a:t>
            </a:r>
          </a:p>
          <a:p>
            <a:pPr indent="0">
              <a:spcAft>
                <a:spcPts val="600"/>
              </a:spcAft>
              <a:buClr>
                <a:srgbClr val="C00200"/>
              </a:buClr>
              <a:buNone/>
            </a:pPr>
            <a:endParaRPr lang="en-US" dirty="0"/>
          </a:p>
        </p:txBody>
      </p:sp>
      <p:sp>
        <p:nvSpPr>
          <p:cNvPr id="5" name="Slide Number Placeholder 4">
            <a:extLst>
              <a:ext uri="{FF2B5EF4-FFF2-40B4-BE49-F238E27FC236}">
                <a16:creationId xmlns:a16="http://schemas.microsoft.com/office/drawing/2014/main" id="{330B3568-22D0-E5AD-A0A6-1E745B56C973}"/>
              </a:ext>
            </a:extLst>
          </p:cNvPr>
          <p:cNvSpPr>
            <a:spLocks noGrp="1"/>
          </p:cNvSpPr>
          <p:nvPr>
            <p:ph type="sldNum" sz="quarter" idx="12"/>
          </p:nvPr>
        </p:nvSpPr>
        <p:spPr/>
        <p:txBody>
          <a:bodyPr/>
          <a:lstStyle/>
          <a:p>
            <a:fld id="{6CC22368-AD52-4632-A277-3AA670B9C2D7}" type="slidenum">
              <a:rPr lang="en-US" smtClean="0"/>
              <a:t>42</a:t>
            </a:fld>
            <a:endParaRPr lang="en-US"/>
          </a:p>
        </p:txBody>
      </p:sp>
      <p:sp>
        <p:nvSpPr>
          <p:cNvPr id="6" name="Content Placeholder 2">
            <a:extLst>
              <a:ext uri="{FF2B5EF4-FFF2-40B4-BE49-F238E27FC236}">
                <a16:creationId xmlns:a16="http://schemas.microsoft.com/office/drawing/2014/main" id="{2377D2C4-C6A4-3D0B-4B2D-D93D27022B9A}"/>
              </a:ext>
            </a:extLst>
          </p:cNvPr>
          <p:cNvSpPr txBox="1">
            <a:spLocks/>
          </p:cNvSpPr>
          <p:nvPr/>
        </p:nvSpPr>
        <p:spPr>
          <a:xfrm>
            <a:off x="2612608" y="777723"/>
            <a:ext cx="6198883" cy="5235150"/>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28650" indent="-457200">
              <a:spcAft>
                <a:spcPts val="600"/>
              </a:spcAft>
              <a:buClr>
                <a:srgbClr val="C00200"/>
              </a:buClr>
            </a:pPr>
            <a:endParaRPr lang="en-US" sz="2400" dirty="0">
              <a:latin typeface="Crimson Regular"/>
            </a:endParaRPr>
          </a:p>
        </p:txBody>
      </p:sp>
      <p:pic>
        <p:nvPicPr>
          <p:cNvPr id="4" name="Audio Recording Jan 25, 2023 at 3:25:44 PM">
            <a:hlinkClick r:id="" action="ppaction://media"/>
            <a:extLst>
              <a:ext uri="{FF2B5EF4-FFF2-40B4-BE49-F238E27FC236}">
                <a16:creationId xmlns:a16="http://schemas.microsoft.com/office/drawing/2014/main" id="{5C97F7EB-1465-41F0-BB56-89744FEE215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79086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F7BF-2C2D-07BD-80CB-595A0B4DF666}"/>
              </a:ext>
            </a:extLst>
          </p:cNvPr>
          <p:cNvSpPr>
            <a:spLocks noGrp="1"/>
          </p:cNvSpPr>
          <p:nvPr>
            <p:ph type="title"/>
          </p:nvPr>
        </p:nvSpPr>
        <p:spPr/>
        <p:txBody>
          <a:bodyPr>
            <a:normAutofit fontScale="90000"/>
          </a:bodyPr>
          <a:lstStyle/>
          <a:p>
            <a:r>
              <a:rPr lang="en-US" sz="4400" b="1" dirty="0"/>
              <a:t>Family Educational Rights and Privacy Act of 1974</a:t>
            </a:r>
            <a:br>
              <a:rPr lang="en-US" b="1" dirty="0"/>
            </a:br>
            <a:r>
              <a:rPr lang="en-US" sz="3100" b="1" dirty="0"/>
              <a:t>(20 U.S.C. 1232g: 34 C.F.R. 99) </a:t>
            </a:r>
          </a:p>
        </p:txBody>
      </p:sp>
      <p:sp>
        <p:nvSpPr>
          <p:cNvPr id="3" name="Content Placeholder 2">
            <a:extLst>
              <a:ext uri="{FF2B5EF4-FFF2-40B4-BE49-F238E27FC236}">
                <a16:creationId xmlns:a16="http://schemas.microsoft.com/office/drawing/2014/main" id="{B0C201D9-D986-E0CB-4FC3-905910FE81C2}"/>
              </a:ext>
            </a:extLst>
          </p:cNvPr>
          <p:cNvSpPr>
            <a:spLocks noGrp="1"/>
          </p:cNvSpPr>
          <p:nvPr>
            <p:ph idx="1"/>
          </p:nvPr>
        </p:nvSpPr>
        <p:spPr/>
        <p:txBody>
          <a:bodyPr/>
          <a:lstStyle/>
          <a:p>
            <a:pPr marL="628650" indent="-457200">
              <a:spcAft>
                <a:spcPts val="600"/>
              </a:spcAft>
              <a:buClr>
                <a:srgbClr val="C00200"/>
              </a:buClr>
            </a:pPr>
            <a:endParaRPr lang="en-US" sz="2700" dirty="0">
              <a:latin typeface="Crimson Regular"/>
            </a:endParaRPr>
          </a:p>
          <a:p>
            <a:pPr marL="628650" indent="-457200">
              <a:spcAft>
                <a:spcPts val="600"/>
              </a:spcAft>
              <a:buClr>
                <a:srgbClr val="C00200"/>
              </a:buClr>
            </a:pPr>
            <a:r>
              <a:rPr lang="en-US" sz="2700" dirty="0">
                <a:latin typeface="Crimson Regular"/>
              </a:rPr>
              <a:t>Protects the privacy of educational records</a:t>
            </a:r>
          </a:p>
          <a:p>
            <a:pPr marL="971550" lvl="1" indent="-457200">
              <a:spcAft>
                <a:spcPts val="600"/>
              </a:spcAft>
              <a:buClr>
                <a:srgbClr val="C00200"/>
              </a:buClr>
            </a:pPr>
            <a:r>
              <a:rPr lang="en-US" sz="2400" dirty="0">
                <a:latin typeface="Crimson Regular"/>
              </a:rPr>
              <a:t>Explains what information is deemed personally identifiable information</a:t>
            </a:r>
          </a:p>
          <a:p>
            <a:pPr marL="971550" lvl="1" indent="-457200">
              <a:spcAft>
                <a:spcPts val="600"/>
              </a:spcAft>
              <a:buClr>
                <a:srgbClr val="C00200"/>
              </a:buClr>
            </a:pPr>
            <a:r>
              <a:rPr lang="en-US" sz="2400" dirty="0">
                <a:latin typeface="Crimson Regular"/>
              </a:rPr>
              <a:t>Establishes criteria for access</a:t>
            </a:r>
          </a:p>
          <a:p>
            <a:pPr marL="971550" lvl="1" indent="-457200">
              <a:spcAft>
                <a:spcPts val="600"/>
              </a:spcAft>
              <a:buClr>
                <a:srgbClr val="C00200"/>
              </a:buClr>
            </a:pPr>
            <a:r>
              <a:rPr lang="en-US" sz="2400" dirty="0">
                <a:latin typeface="Crimson Regular"/>
              </a:rPr>
              <a:t>Defines who shall be granted access</a:t>
            </a:r>
          </a:p>
          <a:p>
            <a:endParaRPr lang="en-US" sz="2400" dirty="0">
              <a:latin typeface="Tw Cen MT"/>
            </a:endParaRPr>
          </a:p>
          <a:p>
            <a:endParaRPr lang="en-US" dirty="0"/>
          </a:p>
        </p:txBody>
      </p:sp>
      <p:sp>
        <p:nvSpPr>
          <p:cNvPr id="8" name="Slide Number Placeholder 7">
            <a:extLst>
              <a:ext uri="{FF2B5EF4-FFF2-40B4-BE49-F238E27FC236}">
                <a16:creationId xmlns:a16="http://schemas.microsoft.com/office/drawing/2014/main" id="{5B2D5BAA-A288-B7E8-77D9-8489712F9871}"/>
              </a:ext>
            </a:extLst>
          </p:cNvPr>
          <p:cNvSpPr>
            <a:spLocks noGrp="1"/>
          </p:cNvSpPr>
          <p:nvPr>
            <p:ph type="sldNum" sz="quarter" idx="12"/>
          </p:nvPr>
        </p:nvSpPr>
        <p:spPr/>
        <p:txBody>
          <a:bodyPr/>
          <a:lstStyle/>
          <a:p>
            <a:fld id="{6CC22368-AD52-4632-A277-3AA670B9C2D7}" type="slidenum">
              <a:rPr lang="en-US" smtClean="0"/>
              <a:t>5</a:t>
            </a:fld>
            <a:endParaRPr lang="en-US"/>
          </a:p>
        </p:txBody>
      </p:sp>
      <p:pic>
        <p:nvPicPr>
          <p:cNvPr id="4" name="Audio Recording Jan 17, 2023 at 10:40:04 AM">
            <a:hlinkClick r:id="" action="ppaction://media"/>
            <a:extLst>
              <a:ext uri="{FF2B5EF4-FFF2-40B4-BE49-F238E27FC236}">
                <a16:creationId xmlns:a16="http://schemas.microsoft.com/office/drawing/2014/main" id="{4A82BA85-5541-0181-3C5D-98CCC17F42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33317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F7BF-2C2D-07BD-80CB-595A0B4DF666}"/>
              </a:ext>
            </a:extLst>
          </p:cNvPr>
          <p:cNvSpPr>
            <a:spLocks noGrp="1"/>
          </p:cNvSpPr>
          <p:nvPr>
            <p:ph type="title"/>
          </p:nvPr>
        </p:nvSpPr>
        <p:spPr/>
        <p:txBody>
          <a:bodyPr>
            <a:normAutofit/>
          </a:bodyPr>
          <a:lstStyle/>
          <a:p>
            <a:r>
              <a:rPr lang="en-US" b="1" dirty="0"/>
              <a:t>Key FERPA Definitions</a:t>
            </a:r>
          </a:p>
        </p:txBody>
      </p:sp>
      <p:sp>
        <p:nvSpPr>
          <p:cNvPr id="3" name="Text Placeholder 2">
            <a:extLst>
              <a:ext uri="{FF2B5EF4-FFF2-40B4-BE49-F238E27FC236}">
                <a16:creationId xmlns:a16="http://schemas.microsoft.com/office/drawing/2014/main" id="{22C1AACC-9C44-37F5-2762-87ED0A143494}"/>
              </a:ext>
            </a:extLst>
          </p:cNvPr>
          <p:cNvSpPr>
            <a:spLocks noGrp="1"/>
          </p:cNvSpPr>
          <p:nvPr>
            <p:ph type="body" idx="1"/>
          </p:nvPr>
        </p:nvSpPr>
        <p:spPr>
          <a:solidFill>
            <a:srgbClr val="C8102E"/>
          </a:solidFill>
          <a:ln>
            <a:solidFill>
              <a:schemeClr val="tx1"/>
            </a:solidFill>
          </a:ln>
        </p:spPr>
        <p:txBody>
          <a:bodyPr anchor="ctr">
            <a:normAutofit/>
          </a:bodyPr>
          <a:lstStyle/>
          <a:p>
            <a:pPr algn="ctr"/>
            <a:r>
              <a:rPr lang="en-US" sz="2000" b="1" dirty="0">
                <a:solidFill>
                  <a:schemeClr val="bg1"/>
                </a:solidFill>
                <a:latin typeface="Crimson Regular"/>
              </a:rPr>
              <a:t>Educational Record</a:t>
            </a:r>
            <a:endParaRPr lang="en-US" sz="2000" dirty="0">
              <a:solidFill>
                <a:schemeClr val="bg1"/>
              </a:solidFill>
            </a:endParaRPr>
          </a:p>
        </p:txBody>
      </p:sp>
      <p:sp>
        <p:nvSpPr>
          <p:cNvPr id="5" name="Content Placeholder 4">
            <a:extLst>
              <a:ext uri="{FF2B5EF4-FFF2-40B4-BE49-F238E27FC236}">
                <a16:creationId xmlns:a16="http://schemas.microsoft.com/office/drawing/2014/main" id="{2CB4AD89-E69C-DA30-F598-B08798CB2A9C}"/>
              </a:ext>
            </a:extLst>
          </p:cNvPr>
          <p:cNvSpPr>
            <a:spLocks noGrp="1"/>
          </p:cNvSpPr>
          <p:nvPr>
            <p:ph sz="half" idx="2"/>
          </p:nvPr>
        </p:nvSpPr>
        <p:spPr>
          <a:xfrm>
            <a:off x="629842" y="2505075"/>
            <a:ext cx="3868340" cy="3377932"/>
          </a:xfrm>
          <a:solidFill>
            <a:srgbClr val="FFF9D9"/>
          </a:solidFill>
          <a:ln>
            <a:solidFill>
              <a:schemeClr val="tx1"/>
            </a:solidFill>
          </a:ln>
        </p:spPr>
        <p:txBody>
          <a:bodyPr>
            <a:normAutofit/>
          </a:bodyPr>
          <a:lstStyle/>
          <a:p>
            <a:r>
              <a:rPr lang="en-US" sz="2000" dirty="0">
                <a:latin typeface="Crimson Regular"/>
              </a:rPr>
              <a:t>Any record that is directly related to a student and is maintained by an educational agency, institution, or by a party acting for the agency or institution </a:t>
            </a:r>
          </a:p>
          <a:p>
            <a:r>
              <a:rPr lang="en-US" sz="2000" dirty="0">
                <a:latin typeface="Crimson Regular"/>
              </a:rPr>
              <a:t>FERPA further provides exclusions under this </a:t>
            </a:r>
          </a:p>
          <a:p>
            <a:endParaRPr lang="en-US" sz="2000" dirty="0"/>
          </a:p>
        </p:txBody>
      </p:sp>
      <p:sp>
        <p:nvSpPr>
          <p:cNvPr id="6" name="Text Placeholder 5">
            <a:extLst>
              <a:ext uri="{FF2B5EF4-FFF2-40B4-BE49-F238E27FC236}">
                <a16:creationId xmlns:a16="http://schemas.microsoft.com/office/drawing/2014/main" id="{8211D71F-22DD-67DF-CBB7-4094464E0549}"/>
              </a:ext>
            </a:extLst>
          </p:cNvPr>
          <p:cNvSpPr>
            <a:spLocks noGrp="1"/>
          </p:cNvSpPr>
          <p:nvPr>
            <p:ph type="body" sz="quarter" idx="3"/>
          </p:nvPr>
        </p:nvSpPr>
        <p:spPr>
          <a:solidFill>
            <a:srgbClr val="C8102E"/>
          </a:solidFill>
          <a:ln>
            <a:solidFill>
              <a:schemeClr val="tx1"/>
            </a:solidFill>
          </a:ln>
        </p:spPr>
        <p:txBody>
          <a:bodyPr anchor="ctr">
            <a:normAutofit/>
          </a:bodyPr>
          <a:lstStyle/>
          <a:p>
            <a:pPr algn="ctr"/>
            <a:r>
              <a:rPr lang="en-US" sz="2000" b="1" dirty="0">
                <a:solidFill>
                  <a:schemeClr val="bg1"/>
                </a:solidFill>
                <a:latin typeface="Crimson Regular"/>
              </a:rPr>
              <a:t>Personally Identifiable </a:t>
            </a:r>
            <a:r>
              <a:rPr lang="en-US" sz="2000" dirty="0">
                <a:solidFill>
                  <a:schemeClr val="bg1"/>
                </a:solidFill>
                <a:latin typeface="Crimson Regular"/>
              </a:rPr>
              <a:t>I</a:t>
            </a:r>
            <a:r>
              <a:rPr lang="en-US" sz="2000" b="1" dirty="0">
                <a:solidFill>
                  <a:schemeClr val="bg1"/>
                </a:solidFill>
                <a:latin typeface="Crimson Regular"/>
              </a:rPr>
              <a:t>nformation (PII)</a:t>
            </a:r>
            <a:endParaRPr lang="en-US" sz="2000" dirty="0">
              <a:solidFill>
                <a:schemeClr val="bg1"/>
              </a:solidFill>
            </a:endParaRPr>
          </a:p>
        </p:txBody>
      </p:sp>
      <p:sp>
        <p:nvSpPr>
          <p:cNvPr id="7" name="Content Placeholder 6">
            <a:extLst>
              <a:ext uri="{FF2B5EF4-FFF2-40B4-BE49-F238E27FC236}">
                <a16:creationId xmlns:a16="http://schemas.microsoft.com/office/drawing/2014/main" id="{B15D7286-C545-1847-7E7D-2B4036FB06D9}"/>
              </a:ext>
            </a:extLst>
          </p:cNvPr>
          <p:cNvSpPr>
            <a:spLocks noGrp="1"/>
          </p:cNvSpPr>
          <p:nvPr>
            <p:ph sz="quarter" idx="4"/>
          </p:nvPr>
        </p:nvSpPr>
        <p:spPr>
          <a:xfrm>
            <a:off x="4629150" y="2505075"/>
            <a:ext cx="3887391" cy="3377932"/>
          </a:xfrm>
          <a:solidFill>
            <a:srgbClr val="FFF9D9"/>
          </a:solidFill>
          <a:ln>
            <a:solidFill>
              <a:schemeClr val="tx1"/>
            </a:solidFill>
          </a:ln>
        </p:spPr>
        <p:txBody>
          <a:bodyPr>
            <a:normAutofit/>
          </a:bodyPr>
          <a:lstStyle/>
          <a:p>
            <a:r>
              <a:rPr lang="en-US" sz="2000" dirty="0">
                <a:latin typeface="Crimson Regular"/>
              </a:rPr>
              <a:t>Information that can be used to distinguish an individual directly or indirectly through linkages with other information</a:t>
            </a:r>
          </a:p>
          <a:p>
            <a:r>
              <a:rPr lang="en-US" sz="2000" dirty="0">
                <a:latin typeface="Crimson Regular"/>
              </a:rPr>
              <a:t>Many of the direct PII, such as student name and Social Security Number are removed, yet PII remains rich in the Repository</a:t>
            </a:r>
          </a:p>
          <a:p>
            <a:r>
              <a:rPr lang="en-US" sz="2000" dirty="0">
                <a:latin typeface="Crimson Regular"/>
              </a:rPr>
              <a:t>Indirect PII is any information that can be linked to a specific student </a:t>
            </a:r>
          </a:p>
          <a:p>
            <a:endParaRPr lang="en-US" sz="2000" dirty="0"/>
          </a:p>
        </p:txBody>
      </p:sp>
      <p:sp>
        <p:nvSpPr>
          <p:cNvPr id="9" name="Slide Number Placeholder 8">
            <a:extLst>
              <a:ext uri="{FF2B5EF4-FFF2-40B4-BE49-F238E27FC236}">
                <a16:creationId xmlns:a16="http://schemas.microsoft.com/office/drawing/2014/main" id="{50B4F88E-9C36-C73C-73F8-C9D167A1968A}"/>
              </a:ext>
            </a:extLst>
          </p:cNvPr>
          <p:cNvSpPr>
            <a:spLocks noGrp="1"/>
          </p:cNvSpPr>
          <p:nvPr>
            <p:ph type="sldNum" sz="quarter" idx="12"/>
          </p:nvPr>
        </p:nvSpPr>
        <p:spPr/>
        <p:txBody>
          <a:bodyPr/>
          <a:lstStyle/>
          <a:p>
            <a:fld id="{6CC22368-AD52-4632-A277-3AA670B9C2D7}" type="slidenum">
              <a:rPr lang="en-US" smtClean="0"/>
              <a:t>6</a:t>
            </a:fld>
            <a:endParaRPr lang="en-US"/>
          </a:p>
        </p:txBody>
      </p:sp>
      <p:pic>
        <p:nvPicPr>
          <p:cNvPr id="4" name="Audio Recording Jan 17, 2023 at 10:46:54 AM">
            <a:hlinkClick r:id="" action="ppaction://media"/>
            <a:extLst>
              <a:ext uri="{FF2B5EF4-FFF2-40B4-BE49-F238E27FC236}">
                <a16:creationId xmlns:a16="http://schemas.microsoft.com/office/drawing/2014/main" id="{C5E291E9-5D41-ABC0-0309-64AC384548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6150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4DC0-A206-A26D-1759-BA7A7088FEE2}"/>
              </a:ext>
            </a:extLst>
          </p:cNvPr>
          <p:cNvSpPr>
            <a:spLocks noGrp="1"/>
          </p:cNvSpPr>
          <p:nvPr>
            <p:ph type="title"/>
          </p:nvPr>
        </p:nvSpPr>
        <p:spPr/>
        <p:txBody>
          <a:bodyPr/>
          <a:lstStyle/>
          <a:p>
            <a:r>
              <a:rPr lang="en-US" b="1" dirty="0"/>
              <a:t>Key FERPA Definitions </a:t>
            </a:r>
          </a:p>
        </p:txBody>
      </p:sp>
      <p:sp>
        <p:nvSpPr>
          <p:cNvPr id="5" name="Text Placeholder 4">
            <a:extLst>
              <a:ext uri="{FF2B5EF4-FFF2-40B4-BE49-F238E27FC236}">
                <a16:creationId xmlns:a16="http://schemas.microsoft.com/office/drawing/2014/main" id="{47BB5492-49BD-922F-3088-3127BFBE705F}"/>
              </a:ext>
            </a:extLst>
          </p:cNvPr>
          <p:cNvSpPr>
            <a:spLocks noGrp="1"/>
          </p:cNvSpPr>
          <p:nvPr>
            <p:ph type="body" idx="1"/>
          </p:nvPr>
        </p:nvSpPr>
        <p:spPr>
          <a:solidFill>
            <a:srgbClr val="C8102E"/>
          </a:solidFill>
          <a:ln>
            <a:solidFill>
              <a:schemeClr val="tx1"/>
            </a:solidFill>
          </a:ln>
        </p:spPr>
        <p:txBody>
          <a:bodyPr anchor="ctr">
            <a:normAutofit/>
          </a:bodyPr>
          <a:lstStyle/>
          <a:p>
            <a:pPr algn="ctr"/>
            <a:r>
              <a:rPr lang="en-US" sz="2000" dirty="0">
                <a:solidFill>
                  <a:schemeClr val="bg1"/>
                </a:solidFill>
                <a:latin typeface="Crimson Regular"/>
              </a:rPr>
              <a:t>Indirect PII</a:t>
            </a:r>
            <a:endParaRPr lang="en-US" sz="2000" dirty="0">
              <a:solidFill>
                <a:schemeClr val="bg1"/>
              </a:solidFill>
            </a:endParaRPr>
          </a:p>
        </p:txBody>
      </p:sp>
      <p:sp>
        <p:nvSpPr>
          <p:cNvPr id="6" name="Content Placeholder 5">
            <a:extLst>
              <a:ext uri="{FF2B5EF4-FFF2-40B4-BE49-F238E27FC236}">
                <a16:creationId xmlns:a16="http://schemas.microsoft.com/office/drawing/2014/main" id="{01AF96BB-1A58-3BCB-9E59-4D7DA4563AE3}"/>
              </a:ext>
            </a:extLst>
          </p:cNvPr>
          <p:cNvSpPr>
            <a:spLocks noGrp="1"/>
          </p:cNvSpPr>
          <p:nvPr>
            <p:ph sz="half" idx="2"/>
          </p:nvPr>
        </p:nvSpPr>
        <p:spPr>
          <a:xfrm>
            <a:off x="629842" y="2505075"/>
            <a:ext cx="3868340" cy="3245730"/>
          </a:xfrm>
          <a:solidFill>
            <a:srgbClr val="FFF9D9"/>
          </a:solidFill>
          <a:ln>
            <a:solidFill>
              <a:schemeClr val="tx1"/>
            </a:solidFill>
          </a:ln>
        </p:spPr>
        <p:txBody>
          <a:bodyPr>
            <a:normAutofit/>
          </a:bodyPr>
          <a:lstStyle/>
          <a:p>
            <a:pPr marL="0" indent="0" algn="ctr">
              <a:buNone/>
            </a:pPr>
            <a:r>
              <a:rPr lang="en-US" sz="2000" dirty="0">
                <a:latin typeface="Crimson Regular"/>
              </a:rPr>
              <a:t>“ Information that, alone or in combination, is linked or linkable to a specific student that would allow for a reasonable person in the school community, who does not have personal knowledge of the relevant circumstances, to identify the student with reasonable certainty” (National Center for Education Statistics, 2010, p. 2)</a:t>
            </a:r>
          </a:p>
          <a:p>
            <a:pPr marL="0" indent="0" algn="ctr">
              <a:buNone/>
            </a:pPr>
            <a:endParaRPr lang="en-US" sz="2000" dirty="0"/>
          </a:p>
        </p:txBody>
      </p:sp>
      <p:sp>
        <p:nvSpPr>
          <p:cNvPr id="11" name="Slide Number Placeholder 10">
            <a:extLst>
              <a:ext uri="{FF2B5EF4-FFF2-40B4-BE49-F238E27FC236}">
                <a16:creationId xmlns:a16="http://schemas.microsoft.com/office/drawing/2014/main" id="{CC48CC74-A72A-E3D3-6CFC-B33B311BEE22}"/>
              </a:ext>
            </a:extLst>
          </p:cNvPr>
          <p:cNvSpPr>
            <a:spLocks noGrp="1"/>
          </p:cNvSpPr>
          <p:nvPr>
            <p:ph type="sldNum" sz="quarter" idx="12"/>
          </p:nvPr>
        </p:nvSpPr>
        <p:spPr/>
        <p:txBody>
          <a:bodyPr/>
          <a:lstStyle/>
          <a:p>
            <a:fld id="{6CC22368-AD52-4632-A277-3AA670B9C2D7}" type="slidenum">
              <a:rPr lang="en-US" sz="1200" smtClean="0">
                <a:solidFill>
                  <a:schemeClr val="tx1"/>
                </a:solidFill>
                <a:latin typeface="Corbel" panose="020B0503020204020204" pitchFamily="34" charset="0"/>
              </a:rPr>
              <a:t>7</a:t>
            </a:fld>
            <a:endParaRPr lang="en-US" sz="1200" dirty="0">
              <a:solidFill>
                <a:schemeClr val="tx1"/>
              </a:solidFill>
              <a:latin typeface="Corbel" panose="020B0503020204020204" pitchFamily="34" charset="0"/>
            </a:endParaRPr>
          </a:p>
        </p:txBody>
      </p:sp>
      <p:pic>
        <p:nvPicPr>
          <p:cNvPr id="3" name="Audio Recording Jan 17, 2023 at 10:49:57 AM">
            <a:hlinkClick r:id="" action="ppaction://media"/>
            <a:extLst>
              <a:ext uri="{FF2B5EF4-FFF2-40B4-BE49-F238E27FC236}">
                <a16:creationId xmlns:a16="http://schemas.microsoft.com/office/drawing/2014/main" id="{1714D07C-C8EC-2E04-63D4-F5F76951F9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13176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4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F7BF-2C2D-07BD-80CB-595A0B4DF666}"/>
              </a:ext>
            </a:extLst>
          </p:cNvPr>
          <p:cNvSpPr>
            <a:spLocks noGrp="1"/>
          </p:cNvSpPr>
          <p:nvPr>
            <p:ph type="title"/>
          </p:nvPr>
        </p:nvSpPr>
        <p:spPr/>
        <p:txBody>
          <a:bodyPr>
            <a:normAutofit/>
          </a:bodyPr>
          <a:lstStyle/>
          <a:p>
            <a:r>
              <a:rPr lang="en-US" b="1" dirty="0"/>
              <a:t>Education Research Centers</a:t>
            </a:r>
          </a:p>
        </p:txBody>
      </p:sp>
      <p:sp>
        <p:nvSpPr>
          <p:cNvPr id="3" name="Content Placeholder 2">
            <a:extLst>
              <a:ext uri="{FF2B5EF4-FFF2-40B4-BE49-F238E27FC236}">
                <a16:creationId xmlns:a16="http://schemas.microsoft.com/office/drawing/2014/main" id="{FB5F5CE6-0E53-F07F-94CF-7CCF96C46CB6}"/>
              </a:ext>
            </a:extLst>
          </p:cNvPr>
          <p:cNvSpPr>
            <a:spLocks noGrp="1"/>
          </p:cNvSpPr>
          <p:nvPr>
            <p:ph idx="1"/>
          </p:nvPr>
        </p:nvSpPr>
        <p:spPr/>
        <p:txBody>
          <a:bodyPr/>
          <a:lstStyle/>
          <a:p>
            <a:pPr marL="628650" indent="-457200">
              <a:spcAft>
                <a:spcPts val="600"/>
              </a:spcAft>
              <a:buClr>
                <a:srgbClr val="C00200"/>
              </a:buClr>
            </a:pPr>
            <a:r>
              <a:rPr lang="en-US" sz="2700" dirty="0">
                <a:latin typeface="Crimson Regular"/>
              </a:rPr>
              <a:t>Texas Administrative Code (19 Tex. Admin. Code </a:t>
            </a:r>
            <a:r>
              <a:rPr lang="en-US" sz="2400" dirty="0">
                <a:latin typeface="Crimson Regular"/>
                <a:cs typeface="Cambria"/>
              </a:rPr>
              <a:t>§ </a:t>
            </a:r>
            <a:r>
              <a:rPr lang="en-US" sz="2700" dirty="0">
                <a:latin typeface="Crimson Regular"/>
              </a:rPr>
              <a:t>1.18)</a:t>
            </a:r>
          </a:p>
          <a:p>
            <a:pPr marL="971550" lvl="1" indent="-457200">
              <a:spcAft>
                <a:spcPts val="600"/>
              </a:spcAft>
              <a:buClr>
                <a:srgbClr val="C00200"/>
              </a:buClr>
            </a:pPr>
            <a:r>
              <a:rPr lang="en-US" sz="2400" dirty="0">
                <a:latin typeface="Crimson Regular"/>
              </a:rPr>
              <a:t>Collection and compilation of the P-20 Workforce Data Repository (Repository)</a:t>
            </a:r>
          </a:p>
          <a:p>
            <a:pPr marL="971550" lvl="1" indent="-457200">
              <a:spcAft>
                <a:spcPts val="600"/>
              </a:spcAft>
              <a:buClr>
                <a:srgbClr val="C00200"/>
              </a:buClr>
            </a:pPr>
            <a:r>
              <a:rPr lang="en-US" sz="2400" dirty="0">
                <a:latin typeface="Crimson Regular"/>
              </a:rPr>
              <a:t>Authorizes ERC Advisory Board to oversee Education Research Centers in Texas</a:t>
            </a:r>
          </a:p>
          <a:p>
            <a:pPr marL="971550" lvl="1" indent="-457200">
              <a:spcAft>
                <a:spcPts val="600"/>
              </a:spcAft>
              <a:buClr>
                <a:srgbClr val="C00200"/>
              </a:buClr>
            </a:pPr>
            <a:r>
              <a:rPr lang="en-US" sz="2400" dirty="0">
                <a:latin typeface="Crimson Regular"/>
              </a:rPr>
              <a:t>Provides guidelines for ERC operations</a:t>
            </a:r>
          </a:p>
          <a:p>
            <a:pPr marL="971550" lvl="1" indent="-457200">
              <a:spcAft>
                <a:spcPts val="600"/>
              </a:spcAft>
              <a:buClr>
                <a:srgbClr val="C00200"/>
              </a:buClr>
            </a:pPr>
            <a:r>
              <a:rPr lang="en-US" sz="2400" dirty="0">
                <a:latin typeface="Crimson Regular"/>
              </a:rPr>
              <a:t>The UH ERC is an authorized representative of the State of Texas, which makes the researcher an agent</a:t>
            </a:r>
          </a:p>
          <a:p>
            <a:endParaRPr lang="en-US" sz="2400" dirty="0">
              <a:latin typeface="Tw Cen MT"/>
            </a:endParaRPr>
          </a:p>
          <a:p>
            <a:endParaRPr lang="en-US" dirty="0"/>
          </a:p>
        </p:txBody>
      </p:sp>
      <p:sp>
        <p:nvSpPr>
          <p:cNvPr id="5" name="Slide Number Placeholder 4">
            <a:extLst>
              <a:ext uri="{FF2B5EF4-FFF2-40B4-BE49-F238E27FC236}">
                <a16:creationId xmlns:a16="http://schemas.microsoft.com/office/drawing/2014/main" id="{9FE36479-48CA-8813-8F3A-1B57D29FBB2E}"/>
              </a:ext>
            </a:extLst>
          </p:cNvPr>
          <p:cNvSpPr>
            <a:spLocks noGrp="1"/>
          </p:cNvSpPr>
          <p:nvPr>
            <p:ph type="sldNum" sz="quarter" idx="12"/>
          </p:nvPr>
        </p:nvSpPr>
        <p:spPr/>
        <p:txBody>
          <a:bodyPr/>
          <a:lstStyle/>
          <a:p>
            <a:fld id="{6CC22368-AD52-4632-A277-3AA670B9C2D7}" type="slidenum">
              <a:rPr lang="en-US" sz="1200" smtClean="0">
                <a:latin typeface="Corbel" panose="020B0503020204020204" pitchFamily="34" charset="0"/>
              </a:rPr>
              <a:t>8</a:t>
            </a:fld>
            <a:endParaRPr lang="en-US" sz="1200">
              <a:latin typeface="Corbel" panose="020B0503020204020204" pitchFamily="34" charset="0"/>
            </a:endParaRPr>
          </a:p>
        </p:txBody>
      </p:sp>
      <p:sp>
        <p:nvSpPr>
          <p:cNvPr id="4" name="Content Placeholder 2">
            <a:extLst>
              <a:ext uri="{FF2B5EF4-FFF2-40B4-BE49-F238E27FC236}">
                <a16:creationId xmlns:a16="http://schemas.microsoft.com/office/drawing/2014/main" id="{575390C5-7766-DAA4-A403-50723E444706}"/>
              </a:ext>
            </a:extLst>
          </p:cNvPr>
          <p:cNvSpPr txBox="1">
            <a:spLocks/>
          </p:cNvSpPr>
          <p:nvPr/>
        </p:nvSpPr>
        <p:spPr>
          <a:xfrm>
            <a:off x="247918" y="1878755"/>
            <a:ext cx="8622404" cy="478528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400" dirty="0"/>
          </a:p>
        </p:txBody>
      </p:sp>
      <p:pic>
        <p:nvPicPr>
          <p:cNvPr id="6" name="Audio Recording Jan 17, 2023 at 10:50:55 AM">
            <a:hlinkClick r:id="" action="ppaction://media"/>
            <a:extLst>
              <a:ext uri="{FF2B5EF4-FFF2-40B4-BE49-F238E27FC236}">
                <a16:creationId xmlns:a16="http://schemas.microsoft.com/office/drawing/2014/main" id="{E10F187C-9967-B80C-3397-58CA5A33BB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65228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0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001C-E13D-B54C-7C83-4C15BBA35964}"/>
              </a:ext>
            </a:extLst>
          </p:cNvPr>
          <p:cNvSpPr>
            <a:spLocks noGrp="1"/>
          </p:cNvSpPr>
          <p:nvPr>
            <p:ph type="title"/>
          </p:nvPr>
        </p:nvSpPr>
        <p:spPr/>
        <p:txBody>
          <a:bodyPr/>
          <a:lstStyle/>
          <a:p>
            <a:r>
              <a:rPr lang="en-US" dirty="0"/>
              <a:t>UH ERC Mission</a:t>
            </a:r>
          </a:p>
        </p:txBody>
      </p:sp>
      <p:sp>
        <p:nvSpPr>
          <p:cNvPr id="5" name="Text Placeholder 4">
            <a:extLst>
              <a:ext uri="{FF2B5EF4-FFF2-40B4-BE49-F238E27FC236}">
                <a16:creationId xmlns:a16="http://schemas.microsoft.com/office/drawing/2014/main" id="{7C988985-CFC1-9498-6EE2-6D076176F39E}"/>
              </a:ext>
            </a:extLst>
          </p:cNvPr>
          <p:cNvSpPr>
            <a:spLocks noGrp="1"/>
          </p:cNvSpPr>
          <p:nvPr>
            <p:ph idx="1"/>
          </p:nvPr>
        </p:nvSpPr>
        <p:spPr>
          <a:xfrm>
            <a:off x="260798" y="1519707"/>
            <a:ext cx="8635284" cy="2215011"/>
          </a:xfrm>
          <a:ln>
            <a:solidFill>
              <a:schemeClr val="bg1"/>
            </a:solidFill>
          </a:ln>
        </p:spPr>
        <p:txBody>
          <a:bodyPr>
            <a:noAutofit/>
          </a:bodyPr>
          <a:lstStyle/>
          <a:p>
            <a:pPr marL="9525" lvl="1" indent="0" algn="ctr">
              <a:spcAft>
                <a:spcPts val="600"/>
              </a:spcAft>
              <a:buClr>
                <a:srgbClr val="C00200"/>
              </a:buClr>
              <a:buNone/>
            </a:pPr>
            <a:endParaRPr lang="en-US" sz="2800" dirty="0">
              <a:solidFill>
                <a:srgbClr val="000000"/>
              </a:solidFill>
              <a:latin typeface="Crimson Regular"/>
            </a:endParaRPr>
          </a:p>
          <a:p>
            <a:pPr marL="9525" lvl="1" indent="0" algn="ctr">
              <a:spcAft>
                <a:spcPts val="600"/>
              </a:spcAft>
              <a:buClr>
                <a:srgbClr val="C00200"/>
              </a:buClr>
              <a:buNone/>
            </a:pPr>
            <a:r>
              <a:rPr kumimoji="0" lang="en-US" sz="2800" b="0" u="none" strike="noStrike" kern="1200" cap="none" spc="0" normalizeH="0" baseline="0" noProof="0" dirty="0">
                <a:ln>
                  <a:noFill/>
                </a:ln>
                <a:solidFill>
                  <a:srgbClr val="000000"/>
                </a:solidFill>
                <a:effectLst/>
                <a:uLnTx/>
                <a:uFillTx/>
                <a:latin typeface="Crimson Regular"/>
                <a:ea typeface="+mn-ea"/>
                <a:cs typeface="+mn-cs"/>
              </a:rPr>
              <a:t>To bridge the gap between theory and policy by providing a cooperative research environment for study by both scholars and policymakers</a:t>
            </a:r>
            <a:endParaRPr lang="en-US" sz="2800" dirty="0">
              <a:solidFill>
                <a:schemeClr val="bg1"/>
              </a:solidFill>
              <a:latin typeface="Crimson Regular"/>
            </a:endParaRPr>
          </a:p>
        </p:txBody>
      </p:sp>
      <p:sp>
        <p:nvSpPr>
          <p:cNvPr id="4" name="Slide Number Placeholder 3">
            <a:extLst>
              <a:ext uri="{FF2B5EF4-FFF2-40B4-BE49-F238E27FC236}">
                <a16:creationId xmlns:a16="http://schemas.microsoft.com/office/drawing/2014/main" id="{53CD8F47-DDB2-6CB4-F0D3-01F98DF5719B}"/>
              </a:ext>
            </a:extLst>
          </p:cNvPr>
          <p:cNvSpPr>
            <a:spLocks noGrp="1"/>
          </p:cNvSpPr>
          <p:nvPr>
            <p:ph type="sldNum" sz="quarter" idx="12"/>
          </p:nvPr>
        </p:nvSpPr>
        <p:spPr/>
        <p:txBody>
          <a:bodyPr/>
          <a:lstStyle/>
          <a:p>
            <a:fld id="{D57F1E4F-1CFF-5643-939E-217C01CDF565}" type="slidenum">
              <a:rPr lang="en-US" smtClean="0"/>
              <a:pPr/>
              <a:t>9</a:t>
            </a:fld>
            <a:endParaRPr lang="en-US"/>
          </a:p>
        </p:txBody>
      </p:sp>
      <p:pic>
        <p:nvPicPr>
          <p:cNvPr id="3" name="Audio Recording Jan 17, 2023 at 10:51:24 AM">
            <a:hlinkClick r:id="" action="ppaction://media"/>
            <a:extLst>
              <a:ext uri="{FF2B5EF4-FFF2-40B4-BE49-F238E27FC236}">
                <a16:creationId xmlns:a16="http://schemas.microsoft.com/office/drawing/2014/main" id="{E206DBD4-0D20-598A-0ED8-C6FAD85B12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53881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Quotabl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420ce06-d708-446f-a79a-052c923eb31c">
      <UserInfo>
        <DisplayName>Templeton, Toni B</DisplayName>
        <AccountId>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6F55068855D840A925ABFA7ECB1ACF" ma:contentTypeVersion="6" ma:contentTypeDescription="Create a new document." ma:contentTypeScope="" ma:versionID="b0cba46973e3cebab50063fc0b5f84bb">
  <xsd:schema xmlns:xsd="http://www.w3.org/2001/XMLSchema" xmlns:xs="http://www.w3.org/2001/XMLSchema" xmlns:p="http://schemas.microsoft.com/office/2006/metadata/properties" xmlns:ns2="1b3518c9-5bdf-46bb-8a2a-66463fc6359a" xmlns:ns3="a420ce06-d708-446f-a79a-052c923eb31c" targetNamespace="http://schemas.microsoft.com/office/2006/metadata/properties" ma:root="true" ma:fieldsID="4bef27791156523c48ba6ec60442fb4f" ns2:_="" ns3:_="">
    <xsd:import namespace="1b3518c9-5bdf-46bb-8a2a-66463fc6359a"/>
    <xsd:import namespace="a420ce06-d708-446f-a79a-052c923eb3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3518c9-5bdf-46bb-8a2a-66463fc635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20ce06-d708-446f-a79a-052c923eb3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602A4B-830A-4E8F-AC36-104DF754BABC}">
  <ds:schemaRefs>
    <ds:schemaRef ds:uri="http://schemas.microsoft.com/sharepoint/v3/contenttype/forms"/>
  </ds:schemaRefs>
</ds:datastoreItem>
</file>

<file path=customXml/itemProps2.xml><?xml version="1.0" encoding="utf-8"?>
<ds:datastoreItem xmlns:ds="http://schemas.openxmlformats.org/officeDocument/2006/customXml" ds:itemID="{973DAE52-F25E-43F3-8FFE-D38275ABA0FA}">
  <ds:schemaRefs>
    <ds:schemaRef ds:uri="a420ce06-d708-446f-a79a-052c923eb31c"/>
    <ds:schemaRef ds:uri="bef98c1c-27da-4739-ad4e-f00f73b09f64"/>
    <ds:schemaRef ds:uri="efc3e433-00fd-4ae1-a66b-797cbee68d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A2F416A-E2FB-480C-BD3F-E97B4683773A}">
  <ds:schemaRefs>
    <ds:schemaRef ds:uri="1b3518c9-5bdf-46bb-8a2a-66463fc6359a"/>
    <ds:schemaRef ds:uri="a420ce06-d708-446f-a79a-052c923eb3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7341</TotalTime>
  <Words>2555</Words>
  <Application>Microsoft Office PowerPoint</Application>
  <PresentationFormat>On-screen Show (4:3)</PresentationFormat>
  <Paragraphs>571</Paragraphs>
  <Slides>42</Slides>
  <Notes>15</Notes>
  <HiddenSlides>0</HiddenSlides>
  <MMClips>43</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42</vt:i4>
      </vt:variant>
    </vt:vector>
  </HeadingPairs>
  <TitlesOfParts>
    <vt:vector size="60" baseType="lpstr">
      <vt:lpstr>Arial</vt:lpstr>
      <vt:lpstr>Calibri</vt:lpstr>
      <vt:lpstr>Cambria</vt:lpstr>
      <vt:lpstr>Century Gothic</vt:lpstr>
      <vt:lpstr>Corbel</vt:lpstr>
      <vt:lpstr>Crimson</vt:lpstr>
      <vt:lpstr>Crimson Regular</vt:lpstr>
      <vt:lpstr>Impact</vt:lpstr>
      <vt:lpstr>League Gothic</vt:lpstr>
      <vt:lpstr>League Gothic Italic</vt:lpstr>
      <vt:lpstr>Milo Bold</vt:lpstr>
      <vt:lpstr>Trebuchet MS</vt:lpstr>
      <vt:lpstr>Tw Cen MT</vt:lpstr>
      <vt:lpstr>Wingdings</vt:lpstr>
      <vt:lpstr>Wingdings 2</vt:lpstr>
      <vt:lpstr>Custom Design</vt:lpstr>
      <vt:lpstr>Frame</vt:lpstr>
      <vt:lpstr>1_Quotable</vt:lpstr>
      <vt:lpstr>Masking Guidelines &amp; Techniques  Training Module</vt:lpstr>
      <vt:lpstr>Module Objectives </vt:lpstr>
      <vt:lpstr>Module Topics</vt:lpstr>
      <vt:lpstr>UH ERC &amp; FERPA </vt:lpstr>
      <vt:lpstr>Family Educational Rights and Privacy Act of 1974 (20 U.S.C. 1232g: 34 C.F.R. 99) </vt:lpstr>
      <vt:lpstr>Key FERPA Definitions</vt:lpstr>
      <vt:lpstr>Key FERPA Definitions </vt:lpstr>
      <vt:lpstr>Education Research Centers</vt:lpstr>
      <vt:lpstr>UH ERC Mission</vt:lpstr>
      <vt:lpstr>UH ERC and FERPA</vt:lpstr>
      <vt:lpstr>Module Topics</vt:lpstr>
      <vt:lpstr>Masking Data </vt:lpstr>
      <vt:lpstr>Masking Definition</vt:lpstr>
      <vt:lpstr>Important Guidelines  </vt:lpstr>
      <vt:lpstr>Required Masking </vt:lpstr>
      <vt:lpstr>Small Cell Masking </vt:lpstr>
      <vt:lpstr>Top and Bottom Coding </vt:lpstr>
      <vt:lpstr>Complementary Cell Suppression </vt:lpstr>
      <vt:lpstr>Masking Guidelines Review </vt:lpstr>
      <vt:lpstr>Module Topics</vt:lpstr>
      <vt:lpstr>Masking Exemplars </vt:lpstr>
      <vt:lpstr>Small Cell Masking </vt:lpstr>
      <vt:lpstr>Small Cell Masking </vt:lpstr>
      <vt:lpstr>Small Cell Masking </vt:lpstr>
      <vt:lpstr>Complementary Cell Suppression</vt:lpstr>
      <vt:lpstr>Top and Bottom Coding </vt:lpstr>
      <vt:lpstr>Top and Bottom Coding </vt:lpstr>
      <vt:lpstr>Top and Bottom Coding </vt:lpstr>
      <vt:lpstr>Secondary Publications </vt:lpstr>
      <vt:lpstr>Collapsing Categories </vt:lpstr>
      <vt:lpstr>Resource</vt:lpstr>
      <vt:lpstr>Module Topics</vt:lpstr>
      <vt:lpstr>Review of Research Products Process </vt:lpstr>
      <vt:lpstr>Research Product Definition</vt:lpstr>
      <vt:lpstr>PowerPoint Presentation</vt:lpstr>
      <vt:lpstr>Request for Review Example </vt:lpstr>
      <vt:lpstr>Research Review Email Template</vt:lpstr>
      <vt:lpstr>Commonly Used Variables</vt:lpstr>
      <vt:lpstr>Commonly Used Variables</vt:lpstr>
      <vt:lpstr>Common Issues</vt:lpstr>
      <vt:lpstr>Review of Research Products Review</vt:lpstr>
      <vt:lpstr>Training Complete </vt:lpstr>
    </vt:vector>
  </TitlesOfParts>
  <Company>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Laurence, Velvette</dc:creator>
  <cp:lastModifiedBy>Narvaez, Jeanette G</cp:lastModifiedBy>
  <cp:revision>331</cp:revision>
  <dcterms:created xsi:type="dcterms:W3CDTF">2016-07-29T14:48:46Z</dcterms:created>
  <dcterms:modified xsi:type="dcterms:W3CDTF">2023-01-26T16:22:09Z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0x010100D76F55068855D840A925ABFA7ECB1ACF</vt:lpwstr>
  </property>
</Properties>
</file>